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0"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3"/>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DDF3-7E88-5F44-8F17-198AB721AE63}"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119243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DDF3-7E88-5F44-8F17-198AB721AE63}"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91220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DDF3-7E88-5F44-8F17-198AB721AE63}"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49798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DDF3-7E88-5F44-8F17-198AB721AE63}"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101669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DDDF3-7E88-5F44-8F17-198AB721AE63}"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5736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DDDF3-7E88-5F44-8F17-198AB721AE63}"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211197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DDDF3-7E88-5F44-8F17-198AB721AE63}" type="datetimeFigureOut">
              <a:rPr lang="en-US" smtClean="0"/>
              <a:t>9/3/18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19694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DDF3-7E88-5F44-8F17-198AB721AE63}" type="datetimeFigureOut">
              <a:rPr lang="en-US" smtClean="0"/>
              <a:t>9/3/18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74710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DDF3-7E88-5F44-8F17-198AB721AE63}" type="datetimeFigureOut">
              <a:rPr lang="en-US" smtClean="0"/>
              <a:t>9/3/18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24522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DDF3-7E88-5F44-8F17-198AB721AE63}"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40061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DDF3-7E88-5F44-8F17-198AB721AE63}"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BD45-2A58-C54E-B0B1-22B267766131}" type="slidenum">
              <a:rPr lang="en-US" smtClean="0"/>
              <a:t>‹#›</a:t>
            </a:fld>
            <a:endParaRPr lang="en-US"/>
          </a:p>
        </p:txBody>
      </p:sp>
    </p:spTree>
    <p:extLst>
      <p:ext uri="{BB962C8B-B14F-4D97-AF65-F5344CB8AC3E}">
        <p14:creationId xmlns:p14="http://schemas.microsoft.com/office/powerpoint/2010/main" val="772315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DDF3-7E88-5F44-8F17-198AB721AE63}" type="datetimeFigureOut">
              <a:rPr lang="en-US" smtClean="0"/>
              <a:t>9/3/18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BD45-2A58-C54E-B0B1-22B267766131}" type="slidenum">
              <a:rPr lang="en-US" smtClean="0"/>
              <a:t>‹#›</a:t>
            </a:fld>
            <a:endParaRPr lang="en-US"/>
          </a:p>
        </p:txBody>
      </p:sp>
    </p:spTree>
    <p:extLst>
      <p:ext uri="{BB962C8B-B14F-4D97-AF65-F5344CB8AC3E}">
        <p14:creationId xmlns:p14="http://schemas.microsoft.com/office/powerpoint/2010/main" val="493786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388709"/>
            <a:ext cx="10515600" cy="5293633"/>
          </a:xfrm>
        </p:spPr>
        <p:txBody>
          <a:bodyPr/>
          <a:lstStyle/>
          <a:p>
            <a:endParaRPr lang="en-US"/>
          </a:p>
        </p:txBody>
      </p:sp>
      <p:pic>
        <p:nvPicPr>
          <p:cNvPr id="4" name="Picture 3" descr="I:\Work\RA Jeannie Paterson\ACCAN\ACCAN Rubric\Screenshots\Tablet\Tablet 02 Optus\2.7.PNG"/>
          <p:cNvPicPr/>
          <p:nvPr/>
        </p:nvPicPr>
        <p:blipFill>
          <a:blip r:embed="rId2" cstate="print"/>
          <a:srcRect/>
          <a:stretch>
            <a:fillRect/>
          </a:stretch>
        </p:blipFill>
        <p:spPr bwMode="auto">
          <a:xfrm>
            <a:off x="1317171" y="740229"/>
            <a:ext cx="8958943" cy="49421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4003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38200" y="0"/>
            <a:ext cx="10515600" cy="6176963"/>
          </a:xfrm>
        </p:spPr>
        <p:txBody>
          <a:bodyPr numCol="2">
            <a:normAutofit fontScale="32500" lnSpcReduction="20000"/>
          </a:bodyPr>
          <a:lstStyle/>
          <a:p>
            <a:r>
              <a:rPr lang="en-US" b="1" dirty="0" smtClean="0"/>
              <a:t>Critical Information Summary</a:t>
            </a:r>
          </a:p>
          <a:p>
            <a:r>
              <a:rPr lang="en-US" b="1" dirty="0" smtClean="0"/>
              <a:t>Unlimited </a:t>
            </a:r>
            <a:r>
              <a:rPr lang="en-US" b="1" dirty="0"/>
              <a:t>5GB - 6 Months Starter Pack </a:t>
            </a:r>
            <a:endParaRPr lang="en-US" dirty="0"/>
          </a:p>
          <a:p>
            <a:r>
              <a:rPr lang="en-US" dirty="0"/>
              <a:t>Valid 20 October 2017 </a:t>
            </a:r>
            <a:endParaRPr lang="en-US" dirty="0"/>
          </a:p>
          <a:p>
            <a:r>
              <a:rPr lang="en-US" b="1" dirty="0"/>
              <a:t>Unlimited 5GB - 6 Months Starter Pack </a:t>
            </a:r>
            <a:endParaRPr lang="en-US" dirty="0"/>
          </a:p>
          <a:p>
            <a:r>
              <a:rPr lang="en-US" b="1" dirty="0"/>
              <a:t>INFORMATION ABOUT THE SERVICE </a:t>
            </a:r>
            <a:endParaRPr lang="en-US" dirty="0"/>
          </a:p>
          <a:p>
            <a:r>
              <a:rPr lang="en-US" dirty="0"/>
              <a:t>This is a SIM only (BYO Phone) Post-paid mobile Service plan where you Pre-pay the Unlimited inclusions for a period of 6 months. Excess charges not included in the Unlimited 5GB Plan will be charged on a Post-paid basis where you opt-in for those Services. </a:t>
            </a:r>
            <a:endParaRPr lang="en-US" dirty="0"/>
          </a:p>
          <a:p>
            <a:r>
              <a:rPr lang="en-US" b="1" dirty="0"/>
              <a:t>Monthly Standard Credit </a:t>
            </a:r>
            <a:endParaRPr lang="en-US" dirty="0"/>
          </a:p>
          <a:p>
            <a:r>
              <a:rPr lang="en-US" dirty="0"/>
              <a:t>UNLIMITED </a:t>
            </a:r>
            <a:endParaRPr lang="en-US" dirty="0"/>
          </a:p>
          <a:p>
            <a:r>
              <a:rPr lang="en-US" b="1" dirty="0"/>
              <a:t>What’s Included In Standard Credit? </a:t>
            </a:r>
            <a:endParaRPr lang="en-US" dirty="0"/>
          </a:p>
          <a:p>
            <a:r>
              <a:rPr lang="en-US" dirty="0"/>
              <a:t>Standard credit includes calls to Australian mobiles and fixed line numbers including 13 and 1300, MMS to standard mobile services within Australia and Voicemail Deposits and Retrievals within Australia. 1800 calls incur no cost. Fair Use Policy applies to all </a:t>
            </a:r>
            <a:r>
              <a:rPr lang="en-US" dirty="0" err="1"/>
              <a:t>Vaya</a:t>
            </a:r>
            <a:r>
              <a:rPr lang="en-US" dirty="0"/>
              <a:t> services. All standard SMS (sent within Australia to other Australian mobiles) will not be charged. </a:t>
            </a:r>
            <a:endParaRPr lang="en-US" dirty="0"/>
          </a:p>
          <a:p>
            <a:r>
              <a:rPr lang="en-US" b="1" dirty="0"/>
              <a:t>What’s Excluded From Standard Credit? </a:t>
            </a:r>
            <a:endParaRPr lang="en-US" dirty="0"/>
          </a:p>
          <a:p>
            <a:r>
              <a:rPr lang="en-US" dirty="0"/>
              <a:t>All International calls and SMS, third party premium services (usually starting with 19), Voicemail Call Return, Directory Assistance and calls to numbers starting with ‘12’ are charged directly on top of your plan. For full costs of these, please refer to w </a:t>
            </a:r>
            <a:r>
              <a:rPr lang="en-US" dirty="0" err="1"/>
              <a:t>ww.vaya.net.au</a:t>
            </a:r>
            <a:r>
              <a:rPr lang="en-US" dirty="0"/>
              <a:t> </a:t>
            </a:r>
            <a:endParaRPr lang="en-US" dirty="0"/>
          </a:p>
          <a:p>
            <a:r>
              <a:rPr lang="en-US" b="1" dirty="0"/>
              <a:t>Monthly Data Allowance </a:t>
            </a:r>
            <a:endParaRPr lang="en-US" dirty="0"/>
          </a:p>
          <a:p>
            <a:r>
              <a:rPr lang="en-US" dirty="0"/>
              <a:t>5 GB (5120MB)</a:t>
            </a:r>
            <a:br>
              <a:rPr lang="en-US" dirty="0"/>
            </a:br>
            <a:r>
              <a:rPr lang="en-US" dirty="0"/>
              <a:t>If your data allowance is used in any one calendar month, you may opt-in for additional 1GB data packs. Excess data packs are charged at a rate of $10 per 1GB, billed in increments of 1GB. Data on mobile networks counts uploads and downloads. 1GB data packs reset at the end of your billing month. </a:t>
            </a:r>
            <a:endParaRPr lang="en-US" dirty="0"/>
          </a:p>
          <a:p>
            <a:r>
              <a:rPr lang="en-US" b="1" dirty="0"/>
              <a:t>Fair Use Policy </a:t>
            </a:r>
            <a:endParaRPr lang="en-US" dirty="0"/>
          </a:p>
          <a:p>
            <a:r>
              <a:rPr lang="en-US" dirty="0"/>
              <a:t>Fair Use Policy refers to “unreasonable use” on this particular plan. Please review the following link for further information: </a:t>
            </a:r>
            <a:r>
              <a:rPr lang="en-US" dirty="0" err="1"/>
              <a:t>www.vaya.net.au</a:t>
            </a:r>
            <a:r>
              <a:rPr lang="en-US" dirty="0"/>
              <a:t>/?option=Fair%20Use%20Policy </a:t>
            </a:r>
            <a:endParaRPr lang="en-US" dirty="0"/>
          </a:p>
          <a:p>
            <a:r>
              <a:rPr lang="en-US" b="1" dirty="0"/>
              <a:t>What You Need </a:t>
            </a:r>
            <a:endParaRPr lang="en-US" dirty="0"/>
          </a:p>
          <a:p>
            <a:r>
              <a:rPr lang="en-US" dirty="0"/>
              <a:t>To use this </a:t>
            </a:r>
            <a:r>
              <a:rPr lang="en-US" dirty="0" err="1"/>
              <a:t>Vaya</a:t>
            </a:r>
            <a:r>
              <a:rPr lang="en-US" dirty="0"/>
              <a:t> Mobile plan, you must have a mobile phone. We will supply the SIM only. </a:t>
            </a:r>
            <a:endParaRPr lang="en-US" dirty="0"/>
          </a:p>
          <a:p>
            <a:r>
              <a:rPr lang="en-US" b="1" dirty="0"/>
              <a:t>Minimum Term </a:t>
            </a:r>
            <a:endParaRPr lang="en-US" dirty="0"/>
          </a:p>
          <a:p>
            <a:r>
              <a:rPr lang="en-US" dirty="0"/>
              <a:t>6 Months </a:t>
            </a:r>
            <a:endParaRPr lang="en-US" dirty="0"/>
          </a:p>
          <a:p>
            <a:r>
              <a:rPr lang="en-US" dirty="0"/>
              <a:t>This plan must be activated within 12 months of purchase. If not activated within 12 months, all inclusions will be forfeited without further notice to you. </a:t>
            </a:r>
            <a:endParaRPr lang="en-US" dirty="0"/>
          </a:p>
          <a:p>
            <a:endParaRPr lang="en-US" b="1" dirty="0" smtClean="0"/>
          </a:p>
          <a:p>
            <a:endParaRPr lang="en-US" b="1" dirty="0" smtClean="0"/>
          </a:p>
          <a:p>
            <a:r>
              <a:rPr lang="en-US" b="1" dirty="0" smtClean="0"/>
              <a:t>INFORMATION </a:t>
            </a:r>
            <a:r>
              <a:rPr lang="en-US" b="1" dirty="0"/>
              <a:t>ABOUT PRICING </a:t>
            </a:r>
            <a:endParaRPr lang="en-US" dirty="0"/>
          </a:p>
          <a:p>
            <a:r>
              <a:rPr lang="en-US" dirty="0"/>
              <a:t>Standard Call Rate</a:t>
            </a:r>
            <a:br>
              <a:rPr lang="en-US" dirty="0"/>
            </a:br>
            <a:r>
              <a:rPr lang="en-US" dirty="0" err="1"/>
              <a:t>Flagfall</a:t>
            </a:r>
            <a:r>
              <a:rPr lang="en-US" dirty="0"/>
              <a:t/>
            </a:r>
            <a:br>
              <a:rPr lang="en-US" dirty="0"/>
            </a:br>
            <a:r>
              <a:rPr lang="en-US" dirty="0"/>
              <a:t>Cost of a standard 2 min call Billing increment</a:t>
            </a:r>
            <a:br>
              <a:rPr lang="en-US" dirty="0"/>
            </a:br>
            <a:r>
              <a:rPr lang="en-US" dirty="0"/>
              <a:t>SMS/MMS</a:t>
            </a:r>
            <a:br>
              <a:rPr lang="en-US" dirty="0"/>
            </a:br>
            <a:r>
              <a:rPr lang="en-US" dirty="0"/>
              <a:t>1800 Calls</a:t>
            </a:r>
            <a:br>
              <a:rPr lang="en-US" dirty="0"/>
            </a:br>
            <a:r>
              <a:rPr lang="en-US" dirty="0"/>
              <a:t>Excess Data</a:t>
            </a:r>
            <a:br>
              <a:rPr lang="en-US" dirty="0"/>
            </a:br>
            <a:r>
              <a:rPr lang="en-US" dirty="0"/>
              <a:t>Included Data Increment International SMS</a:t>
            </a:r>
            <a:br>
              <a:rPr lang="en-US" dirty="0"/>
            </a:br>
            <a:r>
              <a:rPr lang="en-US" dirty="0"/>
              <a:t>International Calls</a:t>
            </a:r>
            <a:br>
              <a:rPr lang="en-US" dirty="0"/>
            </a:br>
            <a:r>
              <a:rPr lang="en-US" dirty="0"/>
              <a:t>required)</a:t>
            </a:r>
            <a:br>
              <a:rPr lang="en-US" dirty="0"/>
            </a:br>
            <a:r>
              <a:rPr lang="en-US" dirty="0"/>
              <a:t>Voicemail</a:t>
            </a:r>
            <a:br>
              <a:rPr lang="en-US" dirty="0"/>
            </a:br>
            <a:r>
              <a:rPr lang="en-US" dirty="0"/>
              <a:t>Cost of using 1MB of data in Aust. </a:t>
            </a:r>
            <a:endParaRPr lang="en-US" dirty="0"/>
          </a:p>
          <a:p>
            <a:r>
              <a:rPr lang="en-US" dirty="0"/>
              <a:t>Minimum Upfront Cost </a:t>
            </a:r>
            <a:endParaRPr lang="en-US" dirty="0"/>
          </a:p>
          <a:p>
            <a:r>
              <a:rPr lang="en-US" dirty="0"/>
              <a:t>N/A</a:t>
            </a:r>
            <a:br>
              <a:rPr lang="en-US" dirty="0"/>
            </a:br>
            <a:r>
              <a:rPr lang="en-US" dirty="0"/>
              <a:t>N/A</a:t>
            </a:r>
            <a:br>
              <a:rPr lang="en-US" dirty="0"/>
            </a:br>
            <a:r>
              <a:rPr lang="en-US" dirty="0"/>
              <a:t>N/A</a:t>
            </a:r>
            <a:br>
              <a:rPr lang="en-US" dirty="0"/>
            </a:br>
            <a:r>
              <a:rPr lang="en-US" dirty="0"/>
              <a:t>per minute 0c </a:t>
            </a:r>
            <a:endParaRPr lang="en-US" dirty="0"/>
          </a:p>
          <a:p>
            <a:r>
              <a:rPr lang="en-US" dirty="0"/>
              <a:t>0c</a:t>
            </a:r>
            <a:br>
              <a:rPr lang="en-US" dirty="0"/>
            </a:br>
            <a:r>
              <a:rPr lang="en-US" dirty="0"/>
              <a:t>$10 per 1GB</a:t>
            </a:r>
            <a:br>
              <a:rPr lang="en-US" dirty="0"/>
            </a:br>
            <a:r>
              <a:rPr lang="en-US" dirty="0"/>
              <a:t>Per KB</a:t>
            </a:r>
            <a:br>
              <a:rPr lang="en-US" dirty="0"/>
            </a:br>
            <a:r>
              <a:rPr lang="en-US" dirty="0"/>
              <a:t>25c per SMS (Opt in required) </a:t>
            </a:r>
            <a:endParaRPr lang="en-US" dirty="0"/>
          </a:p>
          <a:p>
            <a:r>
              <a:rPr lang="en-US" dirty="0"/>
              <a:t>Visit </a:t>
            </a:r>
            <a:r>
              <a:rPr lang="en-US" dirty="0" err="1"/>
              <a:t>vaya.net.au</a:t>
            </a:r>
            <a:r>
              <a:rPr lang="en-US" dirty="0"/>
              <a:t> (Opt in </a:t>
            </a:r>
            <a:endParaRPr lang="en-US" dirty="0"/>
          </a:p>
          <a:p>
            <a:r>
              <a:rPr lang="en-US" dirty="0"/>
              <a:t>N/A $0.0049 </a:t>
            </a:r>
            <a:endParaRPr lang="en-US" dirty="0"/>
          </a:p>
          <a:p>
            <a:r>
              <a:rPr lang="en-US" dirty="0"/>
              <a:t>$150 </a:t>
            </a:r>
            <a:endParaRPr lang="en-US" dirty="0"/>
          </a:p>
          <a:p>
            <a:r>
              <a:rPr lang="en-US" dirty="0"/>
              <a:t>You will be charged the minimum upfront cost when you purchase your SIM card. </a:t>
            </a:r>
            <a:endParaRPr lang="en-US" dirty="0"/>
          </a:p>
          <a:p>
            <a:r>
              <a:rPr lang="en-US" dirty="0"/>
              <a:t>After 6 months we will contact you and request that you chose a new </a:t>
            </a:r>
            <a:r>
              <a:rPr lang="en-US" dirty="0" err="1"/>
              <a:t>Vaya</a:t>
            </a:r>
            <a:r>
              <a:rPr lang="en-US" dirty="0"/>
              <a:t> plan or you may cancel your Service altogether. If you do not chose a new plan and to ensure that you are not without a mobile Service, the plan will automatically revert to a similar month to month plan based on your usage at the time. </a:t>
            </a:r>
            <a:endParaRPr lang="en-US" dirty="0"/>
          </a:p>
          <a:p>
            <a:r>
              <a:rPr lang="en-US" dirty="0"/>
              <a:t>PLEASE NOTE: Once opted in, If you use more than your included plan credit or data allowance, or use your Service for things which are not included in your plan credit, you may pay more in a given month, billed at the above listed rates. </a:t>
            </a:r>
            <a:endParaRPr lang="en-US" dirty="0"/>
          </a:p>
          <a:p>
            <a:r>
              <a:rPr lang="en-US" dirty="0"/>
              <a:t>Included data allowance is calculated per KB. Once the included data allowance has been used you will be charged an excess charge of $10 per 1GB, billed in increments of 1GB. </a:t>
            </a:r>
            <a:endParaRPr lang="en-US" dirty="0"/>
          </a:p>
          <a:p>
            <a:r>
              <a:rPr lang="en-US" b="1" dirty="0"/>
              <a:t>Other Fees And Charges </a:t>
            </a:r>
            <a:endParaRPr lang="en-US" dirty="0"/>
          </a:p>
          <a:p>
            <a:r>
              <a:rPr lang="en-US" dirty="0"/>
              <a:t>Late Payment fee: $15 </a:t>
            </a:r>
            <a:r>
              <a:rPr lang="en-US" dirty="0" err="1"/>
              <a:t>Dishonour</a:t>
            </a:r>
            <a:r>
              <a:rPr lang="en-US" dirty="0"/>
              <a:t> fee: $15 Plan change Fee: $5 New mobile number fee: $10 </a:t>
            </a:r>
            <a:endParaRPr lang="en-US" dirty="0"/>
          </a:p>
          <a:p>
            <a:r>
              <a:rPr lang="en-US" b="1" dirty="0"/>
              <a:t>Coverage </a:t>
            </a:r>
            <a:endParaRPr lang="en-US" dirty="0"/>
          </a:p>
          <a:p>
            <a:r>
              <a:rPr lang="en-US" dirty="0"/>
              <a:t>Your mobile service will be carried on the Optus 4G Plus network. Please check your coverage at </a:t>
            </a:r>
            <a:r>
              <a:rPr lang="en-US" dirty="0" smtClean="0"/>
              <a:t>XXX </a:t>
            </a:r>
            <a:r>
              <a:rPr lang="en-US" dirty="0"/>
              <a:t>before purchasing. </a:t>
            </a:r>
            <a:endParaRPr lang="en-US" dirty="0"/>
          </a:p>
          <a:p>
            <a:endParaRPr lang="en-US" dirty="0"/>
          </a:p>
        </p:txBody>
      </p:sp>
    </p:spTree>
    <p:extLst>
      <p:ext uri="{BB962C8B-B14F-4D97-AF65-F5344CB8AC3E}">
        <p14:creationId xmlns:p14="http://schemas.microsoft.com/office/powerpoint/2010/main" val="445515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7" y="671738"/>
            <a:ext cx="10515600" cy="5337175"/>
          </a:xfrm>
        </p:spPr>
        <p:txBody>
          <a:bodyPr/>
          <a:lstStyle/>
          <a:p>
            <a:endParaRPr lang="en-US"/>
          </a:p>
        </p:txBody>
      </p:sp>
      <p:pic>
        <p:nvPicPr>
          <p:cNvPr id="4" name="Picture 3" descr="I:\Work\RA Jeannie Paterson\ACCAN\ACCAN Rubric\Screenshots\Broadband\Broadband 04 iiNet\4.2.PNG"/>
          <p:cNvPicPr/>
          <p:nvPr/>
        </p:nvPicPr>
        <p:blipFill>
          <a:blip r:embed="rId2" cstate="print"/>
          <a:srcRect/>
          <a:stretch>
            <a:fillRect/>
          </a:stretch>
        </p:blipFill>
        <p:spPr bwMode="auto">
          <a:xfrm>
            <a:off x="2198914" y="870857"/>
            <a:ext cx="8762999" cy="5214256"/>
          </a:xfrm>
          <a:prstGeom prst="rect">
            <a:avLst/>
          </a:prstGeom>
          <a:noFill/>
          <a:ln w="9525">
            <a:solidFill>
              <a:schemeClr val="tx1"/>
            </a:solidFill>
            <a:miter lim="800000"/>
            <a:headEnd/>
            <a:tailEnd/>
          </a:ln>
        </p:spPr>
      </p:pic>
      <p:sp>
        <p:nvSpPr>
          <p:cNvPr id="5" name="Rectangle 4"/>
          <p:cNvSpPr/>
          <p:nvPr/>
        </p:nvSpPr>
        <p:spPr>
          <a:xfrm flipH="1" flipV="1">
            <a:off x="3729038" y="870855"/>
            <a:ext cx="571500" cy="457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57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212</Words>
  <Application>Microsoft Macintosh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teampaterson@bigpond.com</dc:creator>
  <cp:lastModifiedBy>teampaterson@bigpond.com</cp:lastModifiedBy>
  <cp:revision>5</cp:revision>
  <dcterms:created xsi:type="dcterms:W3CDTF">2018-08-31T06:03:39Z</dcterms:created>
  <dcterms:modified xsi:type="dcterms:W3CDTF">2018-09-03T02:41:42Z</dcterms:modified>
</cp:coreProperties>
</file>