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6"/>
  </p:notesMasterIdLst>
  <p:handoutMasterIdLst>
    <p:handoutMasterId r:id="rId27"/>
  </p:handoutMasterIdLst>
  <p:sldIdLst>
    <p:sldId id="256" r:id="rId2"/>
    <p:sldId id="257" r:id="rId3"/>
    <p:sldId id="260" r:id="rId4"/>
    <p:sldId id="266" r:id="rId5"/>
    <p:sldId id="267" r:id="rId6"/>
    <p:sldId id="268" r:id="rId7"/>
    <p:sldId id="269" r:id="rId8"/>
    <p:sldId id="270" r:id="rId9"/>
    <p:sldId id="271" r:id="rId10"/>
    <p:sldId id="272" r:id="rId11"/>
    <p:sldId id="275" r:id="rId12"/>
    <p:sldId id="276" r:id="rId13"/>
    <p:sldId id="277" r:id="rId14"/>
    <p:sldId id="278" r:id="rId15"/>
    <p:sldId id="279" r:id="rId16"/>
    <p:sldId id="280" r:id="rId17"/>
    <p:sldId id="281" r:id="rId18"/>
    <p:sldId id="282" r:id="rId19"/>
    <p:sldId id="283" r:id="rId20"/>
    <p:sldId id="284" r:id="rId21"/>
    <p:sldId id="285" r:id="rId22"/>
    <p:sldId id="273" r:id="rId23"/>
    <p:sldId id="274" r:id="rId24"/>
    <p:sldId id="28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AFB7"/>
    <a:srgbClr val="3655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76" autoAdjust="0"/>
    <p:restoredTop sz="79129"/>
  </p:normalViewPr>
  <p:slideViewPr>
    <p:cSldViewPr snapToGrid="0" snapToObjects="1">
      <p:cViewPr varScale="1">
        <p:scale>
          <a:sx n="107" d="100"/>
          <a:sy n="107" d="100"/>
        </p:scale>
        <p:origin x="1904" y="160"/>
      </p:cViewPr>
      <p:guideLst>
        <p:guide orient="horz" pos="2160"/>
        <p:guide pos="2880"/>
      </p:guideLst>
    </p:cSldViewPr>
  </p:slideViewPr>
  <p:notesTextViewPr>
    <p:cViewPr>
      <p:scale>
        <a:sx n="1" d="1"/>
        <a:sy n="1" d="1"/>
      </p:scale>
      <p:origin x="0" y="0"/>
    </p:cViewPr>
  </p:notesText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C4F96A-C26A-AF4F-8C3E-FC6B8448CDC0}" type="datetimeFigureOut">
              <a:rPr lang="en-US" smtClean="0"/>
              <a:t>8/16/18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8AAAE3-D96E-E94F-AE4E-704F63B8314E}" type="slidenum">
              <a:rPr lang="en-US" smtClean="0"/>
              <a:t>‹#›</a:t>
            </a:fld>
            <a:endParaRPr lang="en-US"/>
          </a:p>
        </p:txBody>
      </p:sp>
    </p:spTree>
    <p:extLst>
      <p:ext uri="{BB962C8B-B14F-4D97-AF65-F5344CB8AC3E}">
        <p14:creationId xmlns:p14="http://schemas.microsoft.com/office/powerpoint/2010/main" val="35587720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DC2BCA-4862-2044-BFD7-373BD50A4CF7}" type="datetimeFigureOut">
              <a:rPr lang="en-US" smtClean="0"/>
              <a:t>8/16/18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521849-5AEB-6A42-8B89-44ED5AC8EFFD}" type="slidenum">
              <a:rPr lang="en-US" smtClean="0"/>
              <a:t>‹#›</a:t>
            </a:fld>
            <a:endParaRPr lang="en-US"/>
          </a:p>
        </p:txBody>
      </p:sp>
    </p:spTree>
    <p:extLst>
      <p:ext uri="{BB962C8B-B14F-4D97-AF65-F5344CB8AC3E}">
        <p14:creationId xmlns:p14="http://schemas.microsoft.com/office/powerpoint/2010/main" val="12739118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521849-5AEB-6A42-8B89-44ED5AC8EFFD}" type="slidenum">
              <a:rPr lang="en-US" smtClean="0"/>
              <a:t>1</a:t>
            </a:fld>
            <a:endParaRPr lang="en-US"/>
          </a:p>
        </p:txBody>
      </p:sp>
    </p:spTree>
    <p:extLst>
      <p:ext uri="{BB962C8B-B14F-4D97-AF65-F5344CB8AC3E}">
        <p14:creationId xmlns:p14="http://schemas.microsoft.com/office/powerpoint/2010/main" val="1578899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6F4AD8-1196-B94F-A0A1-3192EDA689FD}" type="slidenum">
              <a:rPr lang="en-US" smtClean="0"/>
              <a:t>12</a:t>
            </a:fld>
            <a:endParaRPr lang="en-US"/>
          </a:p>
        </p:txBody>
      </p:sp>
    </p:spTree>
    <p:extLst>
      <p:ext uri="{BB962C8B-B14F-4D97-AF65-F5344CB8AC3E}">
        <p14:creationId xmlns:p14="http://schemas.microsoft.com/office/powerpoint/2010/main" val="4294942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will not address this Bill in detail. However, the office of the eSafety Commissioner has already begun taking action to assist victims of image-based abuse. </a:t>
            </a:r>
          </a:p>
        </p:txBody>
      </p:sp>
      <p:sp>
        <p:nvSpPr>
          <p:cNvPr id="4" name="Slide Number Placeholder 3"/>
          <p:cNvSpPr>
            <a:spLocks noGrp="1"/>
          </p:cNvSpPr>
          <p:nvPr>
            <p:ph type="sldNum" sz="quarter" idx="10"/>
          </p:nvPr>
        </p:nvSpPr>
        <p:spPr/>
        <p:txBody>
          <a:bodyPr/>
          <a:lstStyle/>
          <a:p>
            <a:fld id="{D36F4AD8-1196-B94F-A0A1-3192EDA689FD}" type="slidenum">
              <a:rPr lang="en-US" smtClean="0"/>
              <a:t>14</a:t>
            </a:fld>
            <a:endParaRPr lang="en-US"/>
          </a:p>
        </p:txBody>
      </p:sp>
    </p:spTree>
    <p:extLst>
      <p:ext uri="{BB962C8B-B14F-4D97-AF65-F5344CB8AC3E}">
        <p14:creationId xmlns:p14="http://schemas.microsoft.com/office/powerpoint/2010/main" val="4269159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Despite having no powers to compel the removal of intimate images, the Office reports significant levels of compliance with its removal requests. </a:t>
            </a:r>
            <a:endParaRPr lang="en-AU" dirty="0"/>
          </a:p>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15</a:t>
            </a:fld>
            <a:endParaRPr lang="en-US"/>
          </a:p>
        </p:txBody>
      </p:sp>
    </p:spTree>
    <p:extLst>
      <p:ext uri="{BB962C8B-B14F-4D97-AF65-F5344CB8AC3E}">
        <p14:creationId xmlns:p14="http://schemas.microsoft.com/office/powerpoint/2010/main" val="1798080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6F4AD8-1196-B94F-A0A1-3192EDA689FD}" type="slidenum">
              <a:rPr lang="en-US" smtClean="0"/>
              <a:t>16</a:t>
            </a:fld>
            <a:endParaRPr lang="en-US"/>
          </a:p>
        </p:txBody>
      </p:sp>
    </p:spTree>
    <p:extLst>
      <p:ext uri="{BB962C8B-B14F-4D97-AF65-F5344CB8AC3E}">
        <p14:creationId xmlns:p14="http://schemas.microsoft.com/office/powerpoint/2010/main" val="4155403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can be ineffective where offenders may engage in these activities for other purposes such as to cause harm, to humiliate, to gain social status or to receive monetary reward – though generally the intention of those “consuming” the video will be sexual gratification and so it may be possible to stretch this a little.</a:t>
            </a:r>
            <a:endParaRPr lang="en-AU" dirty="0"/>
          </a:p>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17</a:t>
            </a:fld>
            <a:endParaRPr lang="en-US"/>
          </a:p>
        </p:txBody>
      </p:sp>
    </p:spTree>
    <p:extLst>
      <p:ext uri="{BB962C8B-B14F-4D97-AF65-F5344CB8AC3E}">
        <p14:creationId xmlns:p14="http://schemas.microsoft.com/office/powerpoint/2010/main" val="2337326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original Magistrate noted it was a novel use of the section. We hold concerns that framing intimate sexual images of the victim as ‘indecent’ encourages victim blaming and allows the perpetrator’s culpability to be </a:t>
            </a:r>
            <a:r>
              <a:rPr lang="en-US" dirty="0" err="1"/>
              <a:t>minimised</a:t>
            </a:r>
            <a:r>
              <a:rPr lang="en-US" dirty="0"/>
              <a:t>. Sharing the images without consent is the key wrong – the only reason it was relied upon is the absence of a more appropriate provision</a:t>
            </a:r>
            <a:endParaRPr lang="en-AU" dirty="0"/>
          </a:p>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18</a:t>
            </a:fld>
            <a:endParaRPr lang="en-US"/>
          </a:p>
        </p:txBody>
      </p:sp>
    </p:spTree>
    <p:extLst>
      <p:ext uri="{BB962C8B-B14F-4D97-AF65-F5344CB8AC3E}">
        <p14:creationId xmlns:p14="http://schemas.microsoft.com/office/powerpoint/2010/main" val="1925139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19</a:t>
            </a:fld>
            <a:endParaRPr lang="en-US"/>
          </a:p>
        </p:txBody>
      </p:sp>
    </p:spTree>
    <p:extLst>
      <p:ext uri="{BB962C8B-B14F-4D97-AF65-F5344CB8AC3E}">
        <p14:creationId xmlns:p14="http://schemas.microsoft.com/office/powerpoint/2010/main" val="894948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In </a:t>
            </a:r>
            <a:r>
              <a:rPr lang="en-AU" i="1" dirty="0" err="1"/>
              <a:t>Giller</a:t>
            </a:r>
            <a:r>
              <a:rPr lang="en-AU" i="1" dirty="0"/>
              <a:t> v </a:t>
            </a:r>
            <a:r>
              <a:rPr lang="en-AU" i="1" dirty="0" err="1"/>
              <a:t>Procopets</a:t>
            </a:r>
            <a:r>
              <a:rPr lang="en-AU" dirty="0"/>
              <a:t> </a:t>
            </a:r>
            <a:r>
              <a:rPr lang="en-AU" i="1" dirty="0"/>
              <a:t>(2008)Vic</a:t>
            </a:r>
            <a:r>
              <a:rPr lang="en-AU" dirty="0"/>
              <a:t> the court held that the claimant could recover damages for emotional distress in her equitable claim for breach of confidence. The claim was clearly one for breach of confidence, as the material that had been disclosed by the defendant, a videotape of intimate activities, had been created by the claimant and defendant while in a de facto relationship. The court unanimously agreed that the claimant could recover compensation for her consequent emotional distress as equitable compensation. </a:t>
            </a:r>
          </a:p>
          <a:p>
            <a:endParaRPr lang="en-US" dirty="0"/>
          </a:p>
          <a:p>
            <a:r>
              <a:rPr lang="en-AU" dirty="0"/>
              <a:t>In </a:t>
            </a:r>
            <a:r>
              <a:rPr lang="en-AU" i="1" dirty="0"/>
              <a:t>Wilson v Ferguson (2015), </a:t>
            </a:r>
            <a:r>
              <a:rPr lang="en-AU" dirty="0"/>
              <a:t>Wilson and Ferguson were both employees of </a:t>
            </a:r>
            <a:r>
              <a:rPr lang="en-AU" dirty="0" err="1"/>
              <a:t>Cloudbreak</a:t>
            </a:r>
            <a:r>
              <a:rPr lang="en-AU" dirty="0"/>
              <a:t> Mine and in an intimate relationship. During the course of their relationship Wilson and Ferguson shared sexually explicit photos and videos of each other. On one occasion Ferguson also surreptitiously accessed Wilson's phone to obtain photos and videos which she had not voluntarily shared with Ferguson. When Wilson learned that Ferguson had accessed her phone for this purpose, she requested that he ensure that the photos and videos remain private (this request was reiterated by text message).</a:t>
            </a:r>
          </a:p>
          <a:p>
            <a:r>
              <a:rPr lang="en-AU" dirty="0"/>
              <a:t>The relationship subsequently soured and Ferguson took the opportunity to post the photos and videos of Wilson on his Facebook page, which was accessible by some 300 Facebook friends including mutual work colleagues of the parties.</a:t>
            </a:r>
          </a:p>
          <a:p>
            <a:r>
              <a:rPr lang="en-AU" dirty="0"/>
              <a:t>Wilson brought an action against Ferguson on the basis of a breach of confidence. She alleged that the posting of the images to Ferguson's Facebook page humiliated and distressed her, which led to her need to see a counsellor and being unable to sleep. She also made a claim for loss of wages on the basis that she was unable to work for a period of approximately two and a half months from the anxiety and embarrassment she suffered as a result of her work colleagues having viewed the images.  </a:t>
            </a:r>
          </a:p>
          <a:p>
            <a:r>
              <a:rPr lang="en-AU" dirty="0"/>
              <a:t>The Court found:</a:t>
            </a:r>
          </a:p>
          <a:p>
            <a:pPr lvl="0"/>
            <a:r>
              <a:rPr lang="en-AU" dirty="0"/>
              <a:t>that the information was of a confidential nature, which was clear from the nature of the images;</a:t>
            </a:r>
            <a:endParaRPr lang="en-AU" sz="1400" dirty="0"/>
          </a:p>
          <a:p>
            <a:pPr lvl="0"/>
            <a:r>
              <a:rPr lang="en-AU" dirty="0"/>
              <a:t>that it was communicated or obtained in circumstances importing an obligation of confidence, and some of the images where obtained by Ferguson without Wilson's consent; and</a:t>
            </a:r>
            <a:endParaRPr lang="en-AU" sz="1400" dirty="0"/>
          </a:p>
          <a:p>
            <a:pPr lvl="0"/>
            <a:r>
              <a:rPr lang="en-AU" dirty="0"/>
              <a:t>that there was an unauthorised use of the information, namely posting the images on Facebook so that it was viewable by hundreds of people, including Wilson's work colleagues.</a:t>
            </a:r>
            <a:endParaRPr lang="en-AU" sz="1400" dirty="0"/>
          </a:p>
          <a:p>
            <a:r>
              <a:rPr lang="en-AU" dirty="0"/>
              <a:t>As a result, </a:t>
            </a:r>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20</a:t>
            </a:fld>
            <a:endParaRPr lang="en-US"/>
          </a:p>
        </p:txBody>
      </p:sp>
    </p:spTree>
    <p:extLst>
      <p:ext uri="{BB962C8B-B14F-4D97-AF65-F5344CB8AC3E}">
        <p14:creationId xmlns:p14="http://schemas.microsoft.com/office/powerpoint/2010/main" val="1130033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6F4AD8-1196-B94F-A0A1-3192EDA689FD}" type="slidenum">
              <a:rPr lang="en-US" smtClean="0"/>
              <a:t>21</a:t>
            </a:fld>
            <a:endParaRPr lang="en-US"/>
          </a:p>
        </p:txBody>
      </p:sp>
    </p:spTree>
    <p:extLst>
      <p:ext uri="{BB962C8B-B14F-4D97-AF65-F5344CB8AC3E}">
        <p14:creationId xmlns:p14="http://schemas.microsoft.com/office/powerpoint/2010/main" val="831398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6F4AD8-1196-B94F-A0A1-3192EDA689FD}" type="slidenum">
              <a:rPr lang="en-US" smtClean="0"/>
              <a:t>22</a:t>
            </a:fld>
            <a:endParaRPr lang="en-US"/>
          </a:p>
        </p:txBody>
      </p:sp>
    </p:spTree>
    <p:extLst>
      <p:ext uri="{BB962C8B-B14F-4D97-AF65-F5344CB8AC3E}">
        <p14:creationId xmlns:p14="http://schemas.microsoft.com/office/powerpoint/2010/main" val="4079407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charset="0"/>
                <a:ea typeface="ＭＳ Ｐゴシック" charset="-128"/>
                <a:cs typeface="ＭＳ Ｐゴシック" charset="-128"/>
              </a:rPr>
              <a:t>Acknowledgement of Country:  I</a:t>
            </a:r>
            <a:r>
              <a:rPr lang="en-US" sz="1200" kern="1200" baseline="0" dirty="0">
                <a:solidFill>
                  <a:schemeClr val="tx1"/>
                </a:solidFill>
                <a:latin typeface="Arial" charset="0"/>
                <a:ea typeface="ＭＳ Ｐゴシック" charset="-128"/>
                <a:cs typeface="ＭＳ Ｐゴシック" charset="-128"/>
              </a:rPr>
              <a:t> / we</a:t>
            </a:r>
            <a:r>
              <a:rPr lang="en-US" sz="1200" kern="1200" dirty="0">
                <a:solidFill>
                  <a:schemeClr val="tx1"/>
                </a:solidFill>
                <a:latin typeface="Arial" charset="0"/>
                <a:ea typeface="ＭＳ Ｐゴシック" charset="-128"/>
                <a:cs typeface="ＭＳ Ｐゴシック" charset="-128"/>
              </a:rPr>
              <a:t> would like to acknowledge and pay respect to the traditional owners of the land on which we meet – (the </a:t>
            </a:r>
            <a:r>
              <a:rPr lang="en-US" sz="1200" kern="1200" dirty="0" err="1">
                <a:solidFill>
                  <a:schemeClr val="tx1"/>
                </a:solidFill>
                <a:latin typeface="Arial" charset="0"/>
                <a:ea typeface="ＭＳ Ｐゴシック" charset="-128"/>
                <a:cs typeface="ＭＳ Ｐゴシック" charset="-128"/>
              </a:rPr>
              <a:t>Gadigal</a:t>
            </a:r>
            <a:r>
              <a:rPr lang="en-US" sz="1200" kern="1200" dirty="0">
                <a:solidFill>
                  <a:schemeClr val="tx1"/>
                </a:solidFill>
                <a:latin typeface="Arial" charset="0"/>
                <a:ea typeface="ＭＳ Ｐゴシック" charset="-128"/>
                <a:cs typeface="ＭＳ Ｐゴシック" charset="-128"/>
              </a:rPr>
              <a:t> people of the Eora Nation). </a:t>
            </a:r>
            <a:endParaRPr lang="en-US" dirty="0"/>
          </a:p>
          <a:p>
            <a:r>
              <a:rPr lang="en-US"/>
              <a:t>We would also like to pay respect to the Elders both past and present and extend that respect to Indigenous Australians who are present and to those who continue to live, work and meet on this land.</a:t>
            </a:r>
            <a:endParaRPr lang="en-US" dirty="0"/>
          </a:p>
        </p:txBody>
      </p:sp>
      <p:sp>
        <p:nvSpPr>
          <p:cNvPr id="4" name="Slide Number Placeholder 3"/>
          <p:cNvSpPr>
            <a:spLocks noGrp="1"/>
          </p:cNvSpPr>
          <p:nvPr>
            <p:ph type="sldNum" sz="quarter" idx="10"/>
          </p:nvPr>
        </p:nvSpPr>
        <p:spPr/>
        <p:txBody>
          <a:bodyPr/>
          <a:lstStyle/>
          <a:p>
            <a:fld id="{F8521849-5AEB-6A42-8B89-44ED5AC8EFFD}" type="slidenum">
              <a:rPr lang="en-US" smtClean="0"/>
              <a:t>3</a:t>
            </a:fld>
            <a:endParaRPr lang="en-US"/>
          </a:p>
        </p:txBody>
      </p:sp>
    </p:spTree>
    <p:extLst>
      <p:ext uri="{BB962C8B-B14F-4D97-AF65-F5344CB8AC3E}">
        <p14:creationId xmlns:p14="http://schemas.microsoft.com/office/powerpoint/2010/main" val="1431419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For example, under section 138</a:t>
            </a:r>
            <a:r>
              <a:rPr lang="en-AU" b="1" dirty="0"/>
              <a:t> </a:t>
            </a:r>
            <a:r>
              <a:rPr lang="en-AU" dirty="0"/>
              <a:t>of the NSW Evidence Act,</a:t>
            </a:r>
            <a:r>
              <a:rPr lang="en-AU" b="1" dirty="0"/>
              <a:t> </a:t>
            </a:r>
            <a:r>
              <a:rPr lang="en-AU" dirty="0"/>
              <a:t>it may be lawful if the probative value outweighs how obtained, eg, </a:t>
            </a:r>
            <a:r>
              <a:rPr lang="en-AU" i="1" dirty="0"/>
              <a:t>DW v R [2014] NSW</a:t>
            </a:r>
            <a:r>
              <a:rPr lang="en-AU" dirty="0"/>
              <a:t> – daughter recorded conversation with father who was sexually assaulting her. This was held to be a lawful purpose.</a:t>
            </a:r>
          </a:p>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23</a:t>
            </a:fld>
            <a:endParaRPr lang="en-US"/>
          </a:p>
        </p:txBody>
      </p:sp>
    </p:spTree>
    <p:extLst>
      <p:ext uri="{BB962C8B-B14F-4D97-AF65-F5344CB8AC3E}">
        <p14:creationId xmlns:p14="http://schemas.microsoft.com/office/powerpoint/2010/main" val="2690028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SMH 5/7/18</a:t>
            </a:r>
          </a:p>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24</a:t>
            </a:fld>
            <a:endParaRPr lang="en-US"/>
          </a:p>
        </p:txBody>
      </p:sp>
    </p:spTree>
    <p:extLst>
      <p:ext uri="{BB962C8B-B14F-4D97-AF65-F5344CB8AC3E}">
        <p14:creationId xmlns:p14="http://schemas.microsoft.com/office/powerpoint/2010/main" val="3514055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4</a:t>
            </a:fld>
            <a:endParaRPr lang="en-US"/>
          </a:p>
        </p:txBody>
      </p:sp>
    </p:spTree>
    <p:extLst>
      <p:ext uri="{BB962C8B-B14F-4D97-AF65-F5344CB8AC3E}">
        <p14:creationId xmlns:p14="http://schemas.microsoft.com/office/powerpoint/2010/main" val="2266904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Unlike “domestic violence” “technology-assisted” or “technology-facilitated” is not a legal term, just a descriptive one. So there’s no real set of technologies that are included in the term – it could also include less “modern” technologies and non-communication technologies - regular phones, garage doors, security systems, etc.</a:t>
            </a:r>
            <a:endParaRPr lang="en-AU" sz="900" dirty="0"/>
          </a:p>
          <a:p>
            <a:r>
              <a:rPr lang="en-AU" sz="900" dirty="0"/>
              <a:t> </a:t>
            </a:r>
          </a:p>
          <a:p>
            <a:r>
              <a:rPr lang="en-US" sz="900" dirty="0"/>
              <a:t>There is debate as to whether the impact of technology-facilitated stalking and abuse is a unique and new phenomenon, or if it is simply old perpetrator tactics with a modern twist.</a:t>
            </a:r>
            <a:endParaRPr lang="en-AU" sz="900" dirty="0"/>
          </a:p>
          <a:p>
            <a:r>
              <a:rPr lang="en-US" sz="900" dirty="0"/>
              <a:t> </a:t>
            </a:r>
            <a:endParaRPr lang="en-AU" sz="900" dirty="0"/>
          </a:p>
          <a:p>
            <a:r>
              <a:rPr lang="en-US" sz="900" dirty="0"/>
              <a:t>Some academics argue it’s just new tools for old </a:t>
            </a:r>
            <a:r>
              <a:rPr lang="en-US" sz="900" dirty="0" err="1"/>
              <a:t>behaviours</a:t>
            </a:r>
            <a:r>
              <a:rPr lang="en-US" sz="900" dirty="0"/>
              <a:t>, and the impact is therefore similar. However, recent studies have shown the impact of tech facilitated stalking and abuse is unique. For example, victims can feel tethered to their abusive partners by technology, unable to escape. The perpetrators can have unfettered access and physically leaving a relationship no longer means truly being safe. The sense of ‘no escape’ combined with the constancy of the surveillance and abuse leads to high levels of emotional distress and impacts on victims’ mental and physical health.</a:t>
            </a:r>
            <a:endParaRPr lang="en-AU" sz="900" dirty="0"/>
          </a:p>
          <a:p>
            <a:r>
              <a:rPr lang="en-US" sz="900" dirty="0"/>
              <a:t> </a:t>
            </a:r>
            <a:endParaRPr lang="en-AU" sz="900" dirty="0"/>
          </a:p>
          <a:p>
            <a:r>
              <a:rPr lang="en-US" sz="900" dirty="0"/>
              <a:t>Technology-facilitated domestic violence is often seen as trivial or of less concern than physical violence. Law enforcement, workers, even friends and family are more inclined to </a:t>
            </a:r>
            <a:r>
              <a:rPr lang="en-US" sz="900" dirty="0" err="1"/>
              <a:t>minimise</a:t>
            </a:r>
            <a:r>
              <a:rPr lang="en-US" sz="900" dirty="0"/>
              <a:t> or ignore some uses of technology to stalk/intimidate/harass, responding with “Just ignore it”, “Just cancel your </a:t>
            </a:r>
            <a:r>
              <a:rPr lang="en-US" sz="900" dirty="0" err="1"/>
              <a:t>facebook</a:t>
            </a:r>
            <a:r>
              <a:rPr lang="en-US" sz="900" dirty="0"/>
              <a:t> account then”, or “Put your phone on silent” for example. These remarks betray a lack of understanding – both of the importance of technology in our lives, and the ways in which it can be used to keep us safe, as well as the dynamics of domestic violence and the effects they have, whether that is in a physical or in an online space.  Additionally there is a permanence to some forms of tech abuse – for example the reputational damage that can be caused by intimate images sharing.</a:t>
            </a:r>
            <a:endParaRPr lang="en-AU" sz="900" dirty="0"/>
          </a:p>
          <a:p>
            <a:r>
              <a:rPr lang="en-AU" sz="900" dirty="0"/>
              <a:t> </a:t>
            </a:r>
          </a:p>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5</a:t>
            </a:fld>
            <a:endParaRPr lang="en-US"/>
          </a:p>
        </p:txBody>
      </p:sp>
    </p:spTree>
    <p:extLst>
      <p:ext uri="{BB962C8B-B14F-4D97-AF65-F5344CB8AC3E}">
        <p14:creationId xmlns:p14="http://schemas.microsoft.com/office/powerpoint/2010/main" val="316312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G</a:t>
            </a:r>
            <a:r>
              <a:rPr lang="en-US" dirty="0" err="1"/>
              <a:t>enerally</a:t>
            </a:r>
            <a:r>
              <a:rPr lang="en-US" dirty="0"/>
              <a:t> speaking, </a:t>
            </a:r>
            <a:r>
              <a:rPr lang="en-US" dirty="0" err="1"/>
              <a:t>behaviour</a:t>
            </a:r>
            <a:r>
              <a:rPr lang="en-US" dirty="0"/>
              <a:t> that can be considered technology-facilitated stalking or harassment can amount to a criminal offence.</a:t>
            </a:r>
            <a:endParaRPr lang="en-AU" dirty="0"/>
          </a:p>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6</a:t>
            </a:fld>
            <a:endParaRPr lang="en-US"/>
          </a:p>
        </p:txBody>
      </p:sp>
    </p:spTree>
    <p:extLst>
      <p:ext uri="{BB962C8B-B14F-4D97-AF65-F5344CB8AC3E}">
        <p14:creationId xmlns:p14="http://schemas.microsoft.com/office/powerpoint/2010/main" val="4016897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6F4AD8-1196-B94F-A0A1-3192EDA689FD}" type="slidenum">
              <a:rPr lang="en-US" smtClean="0"/>
              <a:t>7</a:t>
            </a:fld>
            <a:endParaRPr lang="en-US"/>
          </a:p>
        </p:txBody>
      </p:sp>
    </p:spTree>
    <p:extLst>
      <p:ext uri="{BB962C8B-B14F-4D97-AF65-F5344CB8AC3E}">
        <p14:creationId xmlns:p14="http://schemas.microsoft.com/office/powerpoint/2010/main" val="3524896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The Code of practice for the NSW Police Force Response to Domestic and Family Violence: </a:t>
            </a:r>
            <a:r>
              <a:rPr lang="en-AU" i="1" dirty="0"/>
              <a:t>“There is no such lawful term as a ‘technical’ or ‘minor’ breach and any breach will be treated the same. Ignoring the breach conveys to the defendant and the victim that the order is not taken seriously. An outcome of this could be continued abuse, further police involvement in subsequent breaches and possible harm to victims and/or their children.”</a:t>
            </a:r>
            <a:endParaRPr lang="en-AU" dirty="0"/>
          </a:p>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8</a:t>
            </a:fld>
            <a:endParaRPr lang="en-US"/>
          </a:p>
        </p:txBody>
      </p:sp>
    </p:spTree>
    <p:extLst>
      <p:ext uri="{BB962C8B-B14F-4D97-AF65-F5344CB8AC3E}">
        <p14:creationId xmlns:p14="http://schemas.microsoft.com/office/powerpoint/2010/main" val="1839335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Image-based abuse is often referred to as “revenge porn”. This term is inaccurate, as in many cases the sharing or threat to share an intimate image is not motivated by ‘revenge’, and similarly the image need not be ‘pornographic’ to be intimate and private. Image based abuse can occur for a wide range of motives, such as a desire to control, punish, humiliate or otherwise harm the victim, financial incentives, a desire for social status or notoriety or many others, and can include many different kinds of videos or images. </a:t>
            </a:r>
            <a:endParaRPr lang="en-AU" dirty="0"/>
          </a:p>
          <a:p>
            <a:endParaRPr lang="en-US" dirty="0"/>
          </a:p>
        </p:txBody>
      </p:sp>
      <p:sp>
        <p:nvSpPr>
          <p:cNvPr id="4" name="Slide Number Placeholder 3"/>
          <p:cNvSpPr>
            <a:spLocks noGrp="1"/>
          </p:cNvSpPr>
          <p:nvPr>
            <p:ph type="sldNum" sz="quarter" idx="10"/>
          </p:nvPr>
        </p:nvSpPr>
        <p:spPr/>
        <p:txBody>
          <a:bodyPr/>
          <a:lstStyle/>
          <a:p>
            <a:fld id="{D36F4AD8-1196-B94F-A0A1-3192EDA689FD}" type="slidenum">
              <a:rPr lang="en-US" smtClean="0"/>
              <a:t>9</a:t>
            </a:fld>
            <a:endParaRPr lang="en-US"/>
          </a:p>
        </p:txBody>
      </p:sp>
    </p:spTree>
    <p:extLst>
      <p:ext uri="{BB962C8B-B14F-4D97-AF65-F5344CB8AC3E}">
        <p14:creationId xmlns:p14="http://schemas.microsoft.com/office/powerpoint/2010/main" val="2966295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6F4AD8-1196-B94F-A0A1-3192EDA689FD}" type="slidenum">
              <a:rPr lang="en-US" smtClean="0"/>
              <a:t>10</a:t>
            </a:fld>
            <a:endParaRPr lang="en-US"/>
          </a:p>
        </p:txBody>
      </p:sp>
    </p:spTree>
    <p:extLst>
      <p:ext uri="{BB962C8B-B14F-4D97-AF65-F5344CB8AC3E}">
        <p14:creationId xmlns:p14="http://schemas.microsoft.com/office/powerpoint/2010/main" val="35572924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Footer Placeholder 4"/>
          <p:cNvSpPr>
            <a:spLocks noGrp="1"/>
          </p:cNvSpPr>
          <p:nvPr>
            <p:ph type="ftr" sz="quarter" idx="11"/>
          </p:nvPr>
        </p:nvSpPr>
        <p:spPr/>
        <p:txBody>
          <a:bodyPr/>
          <a:lstStyle/>
          <a:p>
            <a:r>
              <a:rPr lang="pl-PL"/>
              <a:t>© WLS NSW 2018 </a:t>
            </a:r>
            <a:endParaRPr lang="en-US" dirty="0"/>
          </a:p>
        </p:txBody>
      </p:sp>
      <p:sp>
        <p:nvSpPr>
          <p:cNvPr id="6" name="Slide Number Placeholder 5"/>
          <p:cNvSpPr>
            <a:spLocks noGrp="1"/>
          </p:cNvSpPr>
          <p:nvPr>
            <p:ph type="sldNum" sz="quarter" idx="12"/>
          </p:nvPr>
        </p:nvSpPr>
        <p:spPr/>
        <p:txBody>
          <a:bodyPr/>
          <a:lstStyle/>
          <a:p>
            <a:fld id="{9AC8DF83-E90C-C245-BE88-26EAA8F1ECD1}" type="slidenum">
              <a:rPr lang="en-US" smtClean="0"/>
              <a:t>‹#›</a:t>
            </a:fld>
            <a:endParaRPr lang="en-US"/>
          </a:p>
        </p:txBody>
      </p:sp>
      <p:sp>
        <p:nvSpPr>
          <p:cNvPr id="9" name="Right Triangle 8"/>
          <p:cNvSpPr/>
          <p:nvPr/>
        </p:nvSpPr>
        <p:spPr>
          <a:xfrm>
            <a:off x="0" y="3078746"/>
            <a:ext cx="3796631" cy="3779254"/>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1" name="Right Triangle 10"/>
          <p:cNvSpPr/>
          <p:nvPr/>
        </p:nvSpPr>
        <p:spPr>
          <a:xfrm>
            <a:off x="0" y="3078746"/>
            <a:ext cx="3796631" cy="3779254"/>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0" name="Title 9"/>
          <p:cNvSpPr>
            <a:spLocks noGrp="1"/>
          </p:cNvSpPr>
          <p:nvPr>
            <p:ph type="title"/>
          </p:nvPr>
        </p:nvSpPr>
        <p:spPr>
          <a:xfrm>
            <a:off x="757999" y="863028"/>
            <a:ext cx="6738447" cy="1325563"/>
          </a:xfrm>
        </p:spPr>
        <p:txBody>
          <a:bodyPr>
            <a:normAutofit/>
          </a:bodyPr>
          <a:lstStyle>
            <a:lvl1pPr algn="l">
              <a:defRPr lang="en-AU" sz="4000" kern="1200" dirty="0" smtClean="0">
                <a:solidFill>
                  <a:srgbClr val="691D5A"/>
                </a:solidFill>
                <a:latin typeface="Noto Sans" charset="0"/>
                <a:ea typeface="Noto Sans" charset="0"/>
                <a:cs typeface="Noto Sans" charset="0"/>
              </a:defRPr>
            </a:lvl1pPr>
          </a:lstStyle>
          <a:p>
            <a:pPr marL="0" lvl="0" indent="0" algn="l" defTabSz="914400" rtl="0" eaLnBrk="1" latinLnBrk="0" hangingPunct="1">
              <a:lnSpc>
                <a:spcPct val="90000"/>
              </a:lnSpc>
              <a:spcBef>
                <a:spcPct val="0"/>
              </a:spcBef>
              <a:buFont typeface="Arial" panose="020B0604020202020204" pitchFamily="34" charset="0"/>
              <a:buNone/>
            </a:pPr>
            <a:r>
              <a:rPr lang="en-AU" dirty="0"/>
              <a:t>Click to edit Master title style</a:t>
            </a:r>
          </a:p>
        </p:txBody>
      </p:sp>
      <p:sp>
        <p:nvSpPr>
          <p:cNvPr id="19" name="Content Placeholder 18"/>
          <p:cNvSpPr>
            <a:spLocks noGrp="1"/>
          </p:cNvSpPr>
          <p:nvPr>
            <p:ph sz="quarter" idx="13"/>
          </p:nvPr>
        </p:nvSpPr>
        <p:spPr>
          <a:xfrm>
            <a:off x="757999" y="2311780"/>
            <a:ext cx="6756400" cy="1325563"/>
          </a:xfrm>
        </p:spPr>
        <p:txBody>
          <a:bodyPr>
            <a:normAutofit/>
          </a:bodyPr>
          <a:lstStyle>
            <a:lvl1pPr marL="0" indent="0" algn="l" defTabSz="914400" rtl="0" eaLnBrk="1" latinLnBrk="0" hangingPunct="1">
              <a:lnSpc>
                <a:spcPct val="90000"/>
              </a:lnSpc>
              <a:spcBef>
                <a:spcPct val="0"/>
              </a:spcBef>
              <a:buFont typeface="Arial" panose="020B0604020202020204" pitchFamily="34" charset="0"/>
              <a:buNone/>
              <a:defRPr lang="en-AU" sz="2800" kern="1200" dirty="0" smtClean="0">
                <a:solidFill>
                  <a:schemeClr val="tx2">
                    <a:lumMod val="75000"/>
                  </a:schemeClr>
                </a:solidFill>
                <a:latin typeface="Noto Sans" charset="0"/>
                <a:ea typeface="Noto Sans" charset="0"/>
                <a:cs typeface="Noto Sans" charset="0"/>
              </a:defRPr>
            </a:lvl1pPr>
          </a:lstStyle>
          <a:p>
            <a:pPr lvl="0"/>
            <a:r>
              <a:rPr lang="en-AU" dirty="0"/>
              <a:t>Click to edit Master text styles</a:t>
            </a:r>
          </a:p>
        </p:txBody>
      </p:sp>
    </p:spTree>
    <p:extLst>
      <p:ext uri="{BB962C8B-B14F-4D97-AF65-F5344CB8AC3E}">
        <p14:creationId xmlns:p14="http://schemas.microsoft.com/office/powerpoint/2010/main" val="1622597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Footer Placeholder 4"/>
          <p:cNvSpPr>
            <a:spLocks noGrp="1"/>
          </p:cNvSpPr>
          <p:nvPr>
            <p:ph type="ftr" sz="quarter" idx="11"/>
          </p:nvPr>
        </p:nvSpPr>
        <p:spPr/>
        <p:txBody>
          <a:bodyPr/>
          <a:lstStyle/>
          <a:p>
            <a:r>
              <a:rPr lang="pl-PL"/>
              <a:t>© WLS NSW 2018 </a:t>
            </a:r>
            <a:endParaRPr lang="en-US"/>
          </a:p>
        </p:txBody>
      </p:sp>
      <p:sp>
        <p:nvSpPr>
          <p:cNvPr id="6" name="Slide Number Placeholder 5"/>
          <p:cNvSpPr>
            <a:spLocks noGrp="1"/>
          </p:cNvSpPr>
          <p:nvPr>
            <p:ph type="sldNum" sz="quarter" idx="12"/>
          </p:nvPr>
        </p:nvSpPr>
        <p:spPr/>
        <p:txBody>
          <a:bodyPr/>
          <a:lstStyle/>
          <a:p>
            <a:fld id="{9AC8DF83-E90C-C245-BE88-26EAA8F1ECD1}" type="slidenum">
              <a:rPr lang="en-US" smtClean="0"/>
              <a:t>‹#›</a:t>
            </a:fld>
            <a:endParaRPr lang="en-US"/>
          </a:p>
        </p:txBody>
      </p:sp>
      <p:sp>
        <p:nvSpPr>
          <p:cNvPr id="9" name="Right Triangle 8"/>
          <p:cNvSpPr/>
          <p:nvPr userDrawn="1"/>
        </p:nvSpPr>
        <p:spPr>
          <a:xfrm>
            <a:off x="0" y="3078746"/>
            <a:ext cx="3796631" cy="3779254"/>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15" name="Title 1"/>
          <p:cNvSpPr>
            <a:spLocks noGrp="1"/>
          </p:cNvSpPr>
          <p:nvPr>
            <p:ph type="ctrTitle" hasCustomPrompt="1"/>
          </p:nvPr>
        </p:nvSpPr>
        <p:spPr>
          <a:xfrm>
            <a:off x="757999" y="1122363"/>
            <a:ext cx="7552206" cy="2179637"/>
          </a:xfrm>
          <a:solidFill>
            <a:schemeClr val="bg1">
              <a:alpha val="25000"/>
            </a:schemeClr>
          </a:solidFill>
        </p:spPr>
        <p:txBody>
          <a:bodyPr/>
          <a:lstStyle>
            <a:lvl1pPr>
              <a:defRPr>
                <a:solidFill>
                  <a:schemeClr val="accent6"/>
                </a:solidFill>
              </a:defRPr>
            </a:lvl1pPr>
          </a:lstStyle>
          <a:p>
            <a:r>
              <a:rPr lang="en-US" dirty="0"/>
              <a:t>PRESENTATION TITLE</a:t>
            </a:r>
          </a:p>
        </p:txBody>
      </p:sp>
      <p:sp>
        <p:nvSpPr>
          <p:cNvPr id="17" name="Subtitle 2"/>
          <p:cNvSpPr>
            <a:spLocks noGrp="1"/>
          </p:cNvSpPr>
          <p:nvPr>
            <p:ph type="subTitle" idx="1"/>
          </p:nvPr>
        </p:nvSpPr>
        <p:spPr>
          <a:xfrm>
            <a:off x="757999" y="3636211"/>
            <a:ext cx="7552206" cy="1340851"/>
          </a:xfrm>
          <a:solidFill>
            <a:schemeClr val="bg1">
              <a:alpha val="25000"/>
            </a:schemeClr>
          </a:solidFill>
        </p:spPr>
        <p:txBody>
          <a:bodyPr anchor="ctr" anchorCtr="0"/>
          <a:lstStyle>
            <a:lvl1pPr marL="0" indent="0" algn="ctr">
              <a:buNone/>
              <a:defRPr/>
            </a:lvl1pPr>
          </a:lstStyle>
          <a:p>
            <a:pPr>
              <a:lnSpc>
                <a:spcPct val="100000"/>
              </a:lnSpc>
            </a:pPr>
            <a:r>
              <a:rPr lang="en-US" dirty="0">
                <a:solidFill>
                  <a:srgbClr val="365567"/>
                </a:solidFill>
                <a:latin typeface="Noto Sans" charset="0"/>
                <a:ea typeface="Noto Sans" charset="0"/>
                <a:cs typeface="Noto Sans" charset="0"/>
              </a:rPr>
              <a:t>Name of solicitor and </a:t>
            </a:r>
            <a:br>
              <a:rPr lang="en-US" dirty="0">
                <a:solidFill>
                  <a:srgbClr val="365567"/>
                </a:solidFill>
                <a:latin typeface="Noto Sans" charset="0"/>
                <a:ea typeface="Noto Sans" charset="0"/>
                <a:cs typeface="Noto Sans" charset="0"/>
              </a:rPr>
            </a:br>
            <a:r>
              <a:rPr lang="en-US" dirty="0">
                <a:solidFill>
                  <a:srgbClr val="365567"/>
                </a:solidFill>
                <a:latin typeface="Noto Sans" charset="0"/>
                <a:ea typeface="Noto Sans" charset="0"/>
                <a:cs typeface="Noto Sans" charset="0"/>
              </a:rPr>
              <a:t>Date of CLE</a:t>
            </a:r>
          </a:p>
        </p:txBody>
      </p:sp>
    </p:spTree>
    <p:extLst>
      <p:ext uri="{BB962C8B-B14F-4D97-AF65-F5344CB8AC3E}">
        <p14:creationId xmlns:p14="http://schemas.microsoft.com/office/powerpoint/2010/main" val="162259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365127"/>
            <a:ext cx="7886700" cy="536950"/>
          </a:xfrm>
        </p:spPr>
        <p:txBody>
          <a:bodyPr>
            <a:noAutofit/>
          </a:bodyPr>
          <a:lstStyle>
            <a:lvl1pPr algn="l">
              <a:defRPr sz="3500"/>
            </a:lvl1pPr>
          </a:lstStyle>
          <a:p>
            <a:r>
              <a:rPr lang="en-AU" dirty="0"/>
              <a:t>Click to edit Master title style</a:t>
            </a:r>
            <a:endParaRPr lang="en-US" dirty="0"/>
          </a:p>
        </p:txBody>
      </p:sp>
      <p:sp>
        <p:nvSpPr>
          <p:cNvPr id="3" name="Content Placeholder 2"/>
          <p:cNvSpPr>
            <a:spLocks noGrp="1"/>
          </p:cNvSpPr>
          <p:nvPr>
            <p:ph sz="half" idx="1"/>
          </p:nvPr>
        </p:nvSpPr>
        <p:spPr>
          <a:xfrm>
            <a:off x="628650" y="1084951"/>
            <a:ext cx="7886700" cy="4611042"/>
          </a:xfrm>
        </p:spPr>
        <p:txBody>
          <a:bodyPr>
            <a:normAutofit/>
          </a:bodyPr>
          <a:lstStyle>
            <a:lvl1pPr>
              <a:defRPr sz="2400"/>
            </a:lvl1pPr>
            <a:lvl2pPr>
              <a:defRPr sz="2200"/>
            </a:lvl2pPr>
            <a:lvl3pPr>
              <a:defRPr sz="2000"/>
            </a:lvl3pPr>
            <a:lvl4pPr>
              <a:defRPr sz="1600"/>
            </a:lvl4pPr>
            <a:lvl5pPr>
              <a:defRPr sz="1600"/>
            </a:lvl5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6" name="Footer Placeholder 5"/>
          <p:cNvSpPr>
            <a:spLocks noGrp="1"/>
          </p:cNvSpPr>
          <p:nvPr>
            <p:ph type="ftr" sz="quarter" idx="11"/>
          </p:nvPr>
        </p:nvSpPr>
        <p:spPr/>
        <p:txBody>
          <a:bodyPr/>
          <a:lstStyle/>
          <a:p>
            <a:r>
              <a:rPr lang="pl-PL"/>
              <a:t>© WLS NSW 2018 </a:t>
            </a:r>
            <a:endParaRPr lang="en-US" dirty="0"/>
          </a:p>
        </p:txBody>
      </p:sp>
      <p:sp>
        <p:nvSpPr>
          <p:cNvPr id="7" name="Slide Number Placeholder 6"/>
          <p:cNvSpPr>
            <a:spLocks noGrp="1"/>
          </p:cNvSpPr>
          <p:nvPr>
            <p:ph type="sldNum" sz="quarter" idx="12"/>
          </p:nvPr>
        </p:nvSpPr>
        <p:spPr/>
        <p:txBody>
          <a:bodyPr/>
          <a:lstStyle/>
          <a:p>
            <a:fld id="{9AC8DF83-E90C-C245-BE88-26EAA8F1ECD1}" type="slidenum">
              <a:rPr lang="en-US" smtClean="0"/>
              <a:t>‹#›</a:t>
            </a:fld>
            <a:endParaRPr lang="en-US"/>
          </a:p>
        </p:txBody>
      </p:sp>
      <p:cxnSp>
        <p:nvCxnSpPr>
          <p:cNvPr id="9" name="Straight Connector 8"/>
          <p:cNvCxnSpPr/>
          <p:nvPr userDrawn="1"/>
        </p:nvCxnSpPr>
        <p:spPr>
          <a:xfrm>
            <a:off x="628650" y="902076"/>
            <a:ext cx="7886700" cy="0"/>
          </a:xfrm>
          <a:prstGeom prst="line">
            <a:avLst/>
          </a:prstGeom>
          <a:ln>
            <a:solidFill>
              <a:srgbClr val="365567"/>
            </a:solidFill>
            <a:prstDash val="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512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365127"/>
            <a:ext cx="7886700" cy="535318"/>
          </a:xfrm>
        </p:spPr>
        <p:txBody>
          <a:bodyPr>
            <a:normAutofit/>
          </a:bodyPr>
          <a:lstStyle>
            <a:lvl1pPr algn="l">
              <a:defRPr sz="3500"/>
            </a:lvl1pPr>
          </a:lstStyle>
          <a:p>
            <a:r>
              <a:rPr lang="en-AU"/>
              <a:t>Click to edit Master title style</a:t>
            </a:r>
            <a:endParaRPr lang="en-US" dirty="0"/>
          </a:p>
        </p:txBody>
      </p:sp>
      <p:sp>
        <p:nvSpPr>
          <p:cNvPr id="3" name="Content Placeholder 2"/>
          <p:cNvSpPr>
            <a:spLocks noGrp="1"/>
          </p:cNvSpPr>
          <p:nvPr>
            <p:ph idx="1"/>
          </p:nvPr>
        </p:nvSpPr>
        <p:spPr>
          <a:xfrm>
            <a:off x="628650" y="1105415"/>
            <a:ext cx="7896785" cy="4542351"/>
          </a:xfrm>
          <a:custGeom>
            <a:avLst/>
            <a:gdLst>
              <a:gd name="connsiteX0" fmla="*/ 0 w 7886700"/>
              <a:gd name="connsiteY0" fmla="*/ 0 h 3977575"/>
              <a:gd name="connsiteX1" fmla="*/ 7886700 w 7886700"/>
              <a:gd name="connsiteY1" fmla="*/ 0 h 3977575"/>
              <a:gd name="connsiteX2" fmla="*/ 7886700 w 7886700"/>
              <a:gd name="connsiteY2" fmla="*/ 3977575 h 3977575"/>
              <a:gd name="connsiteX3" fmla="*/ 0 w 7886700"/>
              <a:gd name="connsiteY3" fmla="*/ 3977575 h 3977575"/>
              <a:gd name="connsiteX4" fmla="*/ 0 w 7886700"/>
              <a:gd name="connsiteY4" fmla="*/ 0 h 3977575"/>
              <a:gd name="connsiteX0" fmla="*/ 0 w 7886700"/>
              <a:gd name="connsiteY0" fmla="*/ 0 h 3977575"/>
              <a:gd name="connsiteX1" fmla="*/ 7886700 w 7886700"/>
              <a:gd name="connsiteY1" fmla="*/ 0 h 3977575"/>
              <a:gd name="connsiteX2" fmla="*/ 0 w 7886700"/>
              <a:gd name="connsiteY2" fmla="*/ 3977575 h 3977575"/>
              <a:gd name="connsiteX3" fmla="*/ 0 w 7886700"/>
              <a:gd name="connsiteY3" fmla="*/ 0 h 3977575"/>
              <a:gd name="connsiteX0" fmla="*/ 0 w 7886700"/>
              <a:gd name="connsiteY0" fmla="*/ 0 h 3977575"/>
              <a:gd name="connsiteX1" fmla="*/ 7886700 w 7886700"/>
              <a:gd name="connsiteY1" fmla="*/ 0 h 3977575"/>
              <a:gd name="connsiteX2" fmla="*/ 2760009 w 7886700"/>
              <a:gd name="connsiteY2" fmla="*/ 2592527 h 3977575"/>
              <a:gd name="connsiteX3" fmla="*/ 0 w 7886700"/>
              <a:gd name="connsiteY3" fmla="*/ 3977575 h 3977575"/>
              <a:gd name="connsiteX4" fmla="*/ 0 w 7886700"/>
              <a:gd name="connsiteY4" fmla="*/ 0 h 3977575"/>
              <a:gd name="connsiteX0" fmla="*/ 0 w 7886700"/>
              <a:gd name="connsiteY0" fmla="*/ 0 h 3977575"/>
              <a:gd name="connsiteX1" fmla="*/ 7886700 w 7886700"/>
              <a:gd name="connsiteY1" fmla="*/ 0 h 3977575"/>
              <a:gd name="connsiteX2" fmla="*/ 4064374 w 7886700"/>
              <a:gd name="connsiteY2" fmla="*/ 1920174 h 3977575"/>
              <a:gd name="connsiteX3" fmla="*/ 2760009 w 7886700"/>
              <a:gd name="connsiteY3" fmla="*/ 2592527 h 3977575"/>
              <a:gd name="connsiteX4" fmla="*/ 0 w 7886700"/>
              <a:gd name="connsiteY4" fmla="*/ 3977575 h 3977575"/>
              <a:gd name="connsiteX5" fmla="*/ 0 w 7886700"/>
              <a:gd name="connsiteY5" fmla="*/ 0 h 3977575"/>
              <a:gd name="connsiteX0" fmla="*/ 0 w 7910232"/>
              <a:gd name="connsiteY0" fmla="*/ 0 h 3977575"/>
              <a:gd name="connsiteX1" fmla="*/ 7886700 w 7910232"/>
              <a:gd name="connsiteY1" fmla="*/ 0 h 3977575"/>
              <a:gd name="connsiteX2" fmla="*/ 7910232 w 7910232"/>
              <a:gd name="connsiteY2" fmla="*/ 2027751 h 3977575"/>
              <a:gd name="connsiteX3" fmla="*/ 2760009 w 7910232"/>
              <a:gd name="connsiteY3" fmla="*/ 2592527 h 3977575"/>
              <a:gd name="connsiteX4" fmla="*/ 0 w 7910232"/>
              <a:gd name="connsiteY4" fmla="*/ 3977575 h 3977575"/>
              <a:gd name="connsiteX5" fmla="*/ 0 w 7910232"/>
              <a:gd name="connsiteY5" fmla="*/ 0 h 3977575"/>
              <a:gd name="connsiteX0" fmla="*/ 0 w 7910232"/>
              <a:gd name="connsiteY0" fmla="*/ 0 h 4004468"/>
              <a:gd name="connsiteX1" fmla="*/ 7886700 w 7910232"/>
              <a:gd name="connsiteY1" fmla="*/ 0 h 4004468"/>
              <a:gd name="connsiteX2" fmla="*/ 7910232 w 7910232"/>
              <a:gd name="connsiteY2" fmla="*/ 2027751 h 4004468"/>
              <a:gd name="connsiteX3" fmla="*/ 5718362 w 7910232"/>
              <a:gd name="connsiteY3" fmla="*/ 4004468 h 4004468"/>
              <a:gd name="connsiteX4" fmla="*/ 0 w 7910232"/>
              <a:gd name="connsiteY4" fmla="*/ 3977575 h 4004468"/>
              <a:gd name="connsiteX5" fmla="*/ 0 w 7910232"/>
              <a:gd name="connsiteY5" fmla="*/ 0 h 4004468"/>
              <a:gd name="connsiteX0" fmla="*/ 0 w 7910232"/>
              <a:gd name="connsiteY0" fmla="*/ 0 h 4502010"/>
              <a:gd name="connsiteX1" fmla="*/ 7886700 w 7910232"/>
              <a:gd name="connsiteY1" fmla="*/ 0 h 4502010"/>
              <a:gd name="connsiteX2" fmla="*/ 7910232 w 7910232"/>
              <a:gd name="connsiteY2" fmla="*/ 2027751 h 4502010"/>
              <a:gd name="connsiteX3" fmla="*/ 5341844 w 7910232"/>
              <a:gd name="connsiteY3" fmla="*/ 4502010 h 4502010"/>
              <a:gd name="connsiteX4" fmla="*/ 0 w 7910232"/>
              <a:gd name="connsiteY4" fmla="*/ 3977575 h 4502010"/>
              <a:gd name="connsiteX5" fmla="*/ 0 w 7910232"/>
              <a:gd name="connsiteY5" fmla="*/ 0 h 4502010"/>
              <a:gd name="connsiteX0" fmla="*/ 0 w 7910232"/>
              <a:gd name="connsiteY0" fmla="*/ 0 h 4528905"/>
              <a:gd name="connsiteX1" fmla="*/ 7886700 w 7910232"/>
              <a:gd name="connsiteY1" fmla="*/ 0 h 4528905"/>
              <a:gd name="connsiteX2" fmla="*/ 7910232 w 7910232"/>
              <a:gd name="connsiteY2" fmla="*/ 2027751 h 4528905"/>
              <a:gd name="connsiteX3" fmla="*/ 5341844 w 7910232"/>
              <a:gd name="connsiteY3" fmla="*/ 4502010 h 4528905"/>
              <a:gd name="connsiteX4" fmla="*/ 0 w 7910232"/>
              <a:gd name="connsiteY4" fmla="*/ 4528905 h 4528905"/>
              <a:gd name="connsiteX5" fmla="*/ 0 w 7910232"/>
              <a:gd name="connsiteY5" fmla="*/ 0 h 4528905"/>
              <a:gd name="connsiteX0" fmla="*/ 0 w 7910232"/>
              <a:gd name="connsiteY0" fmla="*/ 0 h 4542351"/>
              <a:gd name="connsiteX1" fmla="*/ 7886700 w 7910232"/>
              <a:gd name="connsiteY1" fmla="*/ 0 h 4542351"/>
              <a:gd name="connsiteX2" fmla="*/ 7910232 w 7910232"/>
              <a:gd name="connsiteY2" fmla="*/ 2027751 h 4542351"/>
              <a:gd name="connsiteX3" fmla="*/ 5288056 w 7910232"/>
              <a:gd name="connsiteY3" fmla="*/ 4542351 h 4542351"/>
              <a:gd name="connsiteX4" fmla="*/ 0 w 7910232"/>
              <a:gd name="connsiteY4" fmla="*/ 4528905 h 4542351"/>
              <a:gd name="connsiteX5" fmla="*/ 0 w 7910232"/>
              <a:gd name="connsiteY5" fmla="*/ 0 h 4542351"/>
              <a:gd name="connsiteX0" fmla="*/ 0 w 7886700"/>
              <a:gd name="connsiteY0" fmla="*/ 0 h 4542351"/>
              <a:gd name="connsiteX1" fmla="*/ 7886700 w 7886700"/>
              <a:gd name="connsiteY1" fmla="*/ 0 h 4542351"/>
              <a:gd name="connsiteX2" fmla="*/ 7856444 w 7886700"/>
              <a:gd name="connsiteY2" fmla="*/ 2054645 h 4542351"/>
              <a:gd name="connsiteX3" fmla="*/ 5288056 w 7886700"/>
              <a:gd name="connsiteY3" fmla="*/ 4542351 h 4542351"/>
              <a:gd name="connsiteX4" fmla="*/ 0 w 7886700"/>
              <a:gd name="connsiteY4" fmla="*/ 4528905 h 4542351"/>
              <a:gd name="connsiteX5" fmla="*/ 0 w 7886700"/>
              <a:gd name="connsiteY5" fmla="*/ 0 h 4542351"/>
              <a:gd name="connsiteX0" fmla="*/ 0 w 7896785"/>
              <a:gd name="connsiteY0" fmla="*/ 0 h 4542351"/>
              <a:gd name="connsiteX1" fmla="*/ 7886700 w 7896785"/>
              <a:gd name="connsiteY1" fmla="*/ 0 h 4542351"/>
              <a:gd name="connsiteX2" fmla="*/ 7896785 w 7896785"/>
              <a:gd name="connsiteY2" fmla="*/ 2054645 h 4542351"/>
              <a:gd name="connsiteX3" fmla="*/ 5288056 w 7896785"/>
              <a:gd name="connsiteY3" fmla="*/ 4542351 h 4542351"/>
              <a:gd name="connsiteX4" fmla="*/ 0 w 7896785"/>
              <a:gd name="connsiteY4" fmla="*/ 4528905 h 4542351"/>
              <a:gd name="connsiteX5" fmla="*/ 0 w 7896785"/>
              <a:gd name="connsiteY5" fmla="*/ 0 h 454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96785" h="4542351">
                <a:moveTo>
                  <a:pt x="0" y="0"/>
                </a:moveTo>
                <a:lnTo>
                  <a:pt x="7886700" y="0"/>
                </a:lnTo>
                <a:cubicBezTo>
                  <a:pt x="7890062" y="684882"/>
                  <a:pt x="7893423" y="1369763"/>
                  <a:pt x="7896785" y="2054645"/>
                </a:cubicBezTo>
                <a:lnTo>
                  <a:pt x="5288056" y="4542351"/>
                </a:lnTo>
                <a:lnTo>
                  <a:pt x="0" y="4528905"/>
                </a:lnTo>
                <a:lnTo>
                  <a:pt x="0" y="0"/>
                </a:lnTo>
                <a:close/>
              </a:path>
            </a:pathLst>
          </a:custGeom>
        </p:spPr>
        <p:txBody>
          <a:bodyPr anchor="t" anchorCtr="0"/>
          <a:lstStyle>
            <a:lvl1pPr>
              <a:defRPr sz="2000"/>
            </a:lvl1pPr>
            <a:lvl2pPr>
              <a:defRPr sz="1800"/>
            </a:lvl2pPr>
            <a:lvl3pPr>
              <a:defRPr sz="1700"/>
            </a:lvl3pPr>
            <a:lvl4pPr>
              <a:defRPr sz="1600"/>
            </a:lvl4pPr>
            <a:lvl5pPr>
              <a:defRPr sz="1600"/>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Footer Placeholder 4"/>
          <p:cNvSpPr>
            <a:spLocks noGrp="1"/>
          </p:cNvSpPr>
          <p:nvPr>
            <p:ph type="ftr" sz="quarter" idx="11"/>
          </p:nvPr>
        </p:nvSpPr>
        <p:spPr/>
        <p:txBody>
          <a:bodyPr/>
          <a:lstStyle/>
          <a:p>
            <a:r>
              <a:rPr lang="pl-PL"/>
              <a:t>© WLS NSW 2018 </a:t>
            </a:r>
            <a:endParaRPr lang="en-US"/>
          </a:p>
        </p:txBody>
      </p:sp>
      <p:sp>
        <p:nvSpPr>
          <p:cNvPr id="6" name="Slide Number Placeholder 5"/>
          <p:cNvSpPr>
            <a:spLocks noGrp="1"/>
          </p:cNvSpPr>
          <p:nvPr>
            <p:ph type="sldNum" sz="quarter" idx="12"/>
          </p:nvPr>
        </p:nvSpPr>
        <p:spPr/>
        <p:txBody>
          <a:bodyPr/>
          <a:lstStyle/>
          <a:p>
            <a:fld id="{9AC8DF83-E90C-C245-BE88-26EAA8F1ECD1}" type="slidenum">
              <a:rPr lang="en-US" smtClean="0"/>
              <a:t>‹#›</a:t>
            </a:fld>
            <a:endParaRPr lang="en-US"/>
          </a:p>
        </p:txBody>
      </p:sp>
      <p:cxnSp>
        <p:nvCxnSpPr>
          <p:cNvPr id="8" name="Straight Connector 7"/>
          <p:cNvCxnSpPr/>
          <p:nvPr/>
        </p:nvCxnSpPr>
        <p:spPr>
          <a:xfrm>
            <a:off x="628650" y="902076"/>
            <a:ext cx="7886700" cy="0"/>
          </a:xfrm>
          <a:prstGeom prst="line">
            <a:avLst/>
          </a:prstGeom>
          <a:ln>
            <a:solidFill>
              <a:srgbClr val="365567"/>
            </a:solidFill>
            <a:prstDash val="dot"/>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cxnSp>
        <p:nvCxnSpPr>
          <p:cNvPr id="10" name="Straight Connector 9"/>
          <p:cNvCxnSpPr/>
          <p:nvPr/>
        </p:nvCxnSpPr>
        <p:spPr>
          <a:xfrm>
            <a:off x="628650" y="902076"/>
            <a:ext cx="7886700" cy="0"/>
          </a:xfrm>
          <a:prstGeom prst="line">
            <a:avLst/>
          </a:prstGeom>
          <a:ln>
            <a:solidFill>
              <a:srgbClr val="365567"/>
            </a:solidFill>
            <a:prstDash val="dot"/>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cxnSp>
        <p:nvCxnSpPr>
          <p:cNvPr id="12" name="Straight Connector 11"/>
          <p:cNvCxnSpPr/>
          <p:nvPr userDrawn="1"/>
        </p:nvCxnSpPr>
        <p:spPr>
          <a:xfrm>
            <a:off x="628650" y="902076"/>
            <a:ext cx="7886700" cy="0"/>
          </a:xfrm>
          <a:prstGeom prst="line">
            <a:avLst/>
          </a:prstGeom>
          <a:ln>
            <a:solidFill>
              <a:srgbClr val="365567"/>
            </a:solidFill>
            <a:prstDash val="dot"/>
          </a:ln>
          <a:effectLst/>
        </p:spPr>
        <p:style>
          <a:lnRef idx="2">
            <a:schemeClr val="accent1"/>
          </a:lnRef>
          <a:fillRef idx="0">
            <a:schemeClr val="accent1"/>
          </a:fillRef>
          <a:effectRef idx="1">
            <a:schemeClr val="accent1"/>
          </a:effectRef>
          <a:fontRef idx="minor">
            <a:schemeClr val="tx1"/>
          </a:fontRef>
        </p:style>
      </p:cxnSp>
      <p:sp>
        <p:nvSpPr>
          <p:cNvPr id="13" name="Footer Placeholder 5"/>
          <p:cNvSpPr txBox="1">
            <a:spLocks/>
          </p:cNvSpPr>
          <p:nvPr userDrawn="1"/>
        </p:nvSpPr>
        <p:spPr>
          <a:xfrm>
            <a:off x="768693" y="6311128"/>
            <a:ext cx="3086100"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accent5"/>
                </a:solidFill>
                <a:latin typeface="Noto Sans"/>
                <a:ea typeface="+mn-ea"/>
                <a:cs typeface="Noto San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dirty="0"/>
              <a:t>© WLS NSW 2018 </a:t>
            </a:r>
            <a:endParaRPr lang="en-US" dirty="0"/>
          </a:p>
        </p:txBody>
      </p:sp>
    </p:spTree>
    <p:extLst>
      <p:ext uri="{BB962C8B-B14F-4D97-AF65-F5344CB8AC3E}">
        <p14:creationId xmlns:p14="http://schemas.microsoft.com/office/powerpoint/2010/main" val="11153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AU" dirty="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6" name="Footer Placeholder 5"/>
          <p:cNvSpPr>
            <a:spLocks noGrp="1"/>
          </p:cNvSpPr>
          <p:nvPr>
            <p:ph type="ftr" sz="quarter" idx="11"/>
          </p:nvPr>
        </p:nvSpPr>
        <p:spPr/>
        <p:txBody>
          <a:bodyPr/>
          <a:lstStyle/>
          <a:p>
            <a:r>
              <a:rPr lang="pl-PL"/>
              <a:t>© WLS NSW 2018 </a:t>
            </a:r>
            <a:endParaRPr lang="en-US" dirty="0"/>
          </a:p>
        </p:txBody>
      </p:sp>
      <p:sp>
        <p:nvSpPr>
          <p:cNvPr id="7" name="Slide Number Placeholder 6"/>
          <p:cNvSpPr>
            <a:spLocks noGrp="1"/>
          </p:cNvSpPr>
          <p:nvPr>
            <p:ph type="sldNum" sz="quarter" idx="12"/>
          </p:nvPr>
        </p:nvSpPr>
        <p:spPr/>
        <p:txBody>
          <a:bodyPr/>
          <a:lstStyle/>
          <a:p>
            <a:fld id="{9AC8DF83-E90C-C245-BE88-26EAA8F1ECD1}" type="slidenum">
              <a:rPr lang="en-US" smtClean="0"/>
              <a:t>‹#›</a:t>
            </a:fld>
            <a:endParaRPr lang="en-US"/>
          </a:p>
        </p:txBody>
      </p:sp>
    </p:spTree>
    <p:extLst>
      <p:ext uri="{BB962C8B-B14F-4D97-AF65-F5344CB8AC3E}">
        <p14:creationId xmlns:p14="http://schemas.microsoft.com/office/powerpoint/2010/main" val="214746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9841" y="365126"/>
            <a:ext cx="7886700" cy="1325563"/>
          </a:xfrm>
        </p:spPr>
        <p:txBody>
          <a:bodyPr/>
          <a:lstStyle/>
          <a:p>
            <a:r>
              <a:rPr lang="en-AU"/>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8" name="Footer Placeholder 7"/>
          <p:cNvSpPr>
            <a:spLocks noGrp="1"/>
          </p:cNvSpPr>
          <p:nvPr>
            <p:ph type="ftr" sz="quarter" idx="11"/>
          </p:nvPr>
        </p:nvSpPr>
        <p:spPr/>
        <p:txBody>
          <a:bodyPr/>
          <a:lstStyle/>
          <a:p>
            <a:r>
              <a:rPr lang="pl-PL"/>
              <a:t>© WLS NSW 2018 </a:t>
            </a:r>
            <a:endParaRPr lang="en-US" dirty="0"/>
          </a:p>
        </p:txBody>
      </p:sp>
      <p:sp>
        <p:nvSpPr>
          <p:cNvPr id="9" name="Slide Number Placeholder 8"/>
          <p:cNvSpPr>
            <a:spLocks noGrp="1"/>
          </p:cNvSpPr>
          <p:nvPr>
            <p:ph type="sldNum" sz="quarter" idx="12"/>
          </p:nvPr>
        </p:nvSpPr>
        <p:spPr/>
        <p:txBody>
          <a:bodyPr/>
          <a:lstStyle/>
          <a:p>
            <a:fld id="{9AC8DF83-E90C-C245-BE88-26EAA8F1ECD1}" type="slidenum">
              <a:rPr lang="en-US" smtClean="0"/>
              <a:t>‹#›</a:t>
            </a:fld>
            <a:endParaRPr lang="en-US"/>
          </a:p>
        </p:txBody>
      </p:sp>
    </p:spTree>
    <p:extLst>
      <p:ext uri="{BB962C8B-B14F-4D97-AF65-F5344CB8AC3E}">
        <p14:creationId xmlns:p14="http://schemas.microsoft.com/office/powerpoint/2010/main" val="43879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AU"/>
              <a:t>Click to edit Master title style</a:t>
            </a:r>
            <a:endParaRPr lang="en-US" dirty="0"/>
          </a:p>
        </p:txBody>
      </p:sp>
      <p:sp>
        <p:nvSpPr>
          <p:cNvPr id="4" name="Footer Placeholder 3"/>
          <p:cNvSpPr>
            <a:spLocks noGrp="1"/>
          </p:cNvSpPr>
          <p:nvPr>
            <p:ph type="ftr" sz="quarter" idx="11"/>
          </p:nvPr>
        </p:nvSpPr>
        <p:spPr/>
        <p:txBody>
          <a:bodyPr/>
          <a:lstStyle/>
          <a:p>
            <a:r>
              <a:rPr lang="pl-PL"/>
              <a:t>© WLS NSW 2018 </a:t>
            </a:r>
            <a:endParaRPr lang="en-US" dirty="0"/>
          </a:p>
        </p:txBody>
      </p:sp>
      <p:sp>
        <p:nvSpPr>
          <p:cNvPr id="5" name="Slide Number Placeholder 4"/>
          <p:cNvSpPr>
            <a:spLocks noGrp="1"/>
          </p:cNvSpPr>
          <p:nvPr>
            <p:ph type="sldNum" sz="quarter" idx="12"/>
          </p:nvPr>
        </p:nvSpPr>
        <p:spPr/>
        <p:txBody>
          <a:bodyPr/>
          <a:lstStyle/>
          <a:p>
            <a:fld id="{9AC8DF83-E90C-C245-BE88-26EAA8F1ECD1}" type="slidenum">
              <a:rPr lang="en-US" smtClean="0"/>
              <a:t>‹#›</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1116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Footer Placeholder 2"/>
          <p:cNvSpPr>
            <a:spLocks noGrp="1"/>
          </p:cNvSpPr>
          <p:nvPr>
            <p:ph type="ftr" sz="quarter" idx="11"/>
          </p:nvPr>
        </p:nvSpPr>
        <p:spPr/>
        <p:txBody>
          <a:bodyPr/>
          <a:lstStyle/>
          <a:p>
            <a:r>
              <a:rPr lang="pl-PL"/>
              <a:t>© WLS NSW 2018 </a:t>
            </a:r>
            <a:endParaRPr lang="en-US"/>
          </a:p>
        </p:txBody>
      </p:sp>
      <p:sp>
        <p:nvSpPr>
          <p:cNvPr id="4" name="Slide Number Placeholder 3"/>
          <p:cNvSpPr>
            <a:spLocks noGrp="1"/>
          </p:cNvSpPr>
          <p:nvPr>
            <p:ph type="sldNum" sz="quarter" idx="12"/>
          </p:nvPr>
        </p:nvSpPr>
        <p:spPr/>
        <p:txBody>
          <a:bodyPr/>
          <a:lstStyle/>
          <a:p>
            <a:fld id="{9AC8DF83-E90C-C245-BE88-26EAA8F1ECD1}" type="slidenum">
              <a:rPr lang="en-US" smtClean="0"/>
              <a:t>‹#›</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9441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AU"/>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a:t>Click to edit Master text styles</a:t>
            </a:r>
          </a:p>
        </p:txBody>
      </p:sp>
      <p:sp>
        <p:nvSpPr>
          <p:cNvPr id="6" name="Footer Placeholder 5"/>
          <p:cNvSpPr>
            <a:spLocks noGrp="1"/>
          </p:cNvSpPr>
          <p:nvPr>
            <p:ph type="ftr" sz="quarter" idx="11"/>
          </p:nvPr>
        </p:nvSpPr>
        <p:spPr/>
        <p:txBody>
          <a:bodyPr/>
          <a:lstStyle/>
          <a:p>
            <a:r>
              <a:rPr lang="pl-PL"/>
              <a:t>© WLS NSW 2018 </a:t>
            </a:r>
            <a:endParaRPr lang="en-US" dirty="0"/>
          </a:p>
        </p:txBody>
      </p:sp>
      <p:sp>
        <p:nvSpPr>
          <p:cNvPr id="7" name="Slide Number Placeholder 6"/>
          <p:cNvSpPr>
            <a:spLocks noGrp="1"/>
          </p:cNvSpPr>
          <p:nvPr>
            <p:ph type="sldNum" sz="quarter" idx="12"/>
          </p:nvPr>
        </p:nvSpPr>
        <p:spPr/>
        <p:txBody>
          <a:bodyPr/>
          <a:lstStyle/>
          <a:p>
            <a:fld id="{9AC8DF83-E90C-C245-BE88-26EAA8F1ECD1}" type="slidenum">
              <a:rPr lang="en-US" smtClean="0"/>
              <a:t>‹#›</a:t>
            </a:fld>
            <a:endParaRPr lang="en-US"/>
          </a:p>
        </p:txBody>
      </p:sp>
    </p:spTree>
    <p:extLst>
      <p:ext uri="{BB962C8B-B14F-4D97-AF65-F5344CB8AC3E}">
        <p14:creationId xmlns:p14="http://schemas.microsoft.com/office/powerpoint/2010/main" val="11608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AU"/>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Footer Placeholder 4"/>
          <p:cNvSpPr>
            <a:spLocks noGrp="1"/>
          </p:cNvSpPr>
          <p:nvPr>
            <p:ph type="ftr" sz="quarter" idx="11"/>
          </p:nvPr>
        </p:nvSpPr>
        <p:spPr/>
        <p:txBody>
          <a:bodyPr/>
          <a:lstStyle/>
          <a:p>
            <a:r>
              <a:rPr lang="pl-PL"/>
              <a:t>© WLS NSW 2018 </a:t>
            </a:r>
            <a:endParaRPr lang="en-US"/>
          </a:p>
        </p:txBody>
      </p:sp>
      <p:sp>
        <p:nvSpPr>
          <p:cNvPr id="6" name="Slide Number Placeholder 5"/>
          <p:cNvSpPr>
            <a:spLocks noGrp="1"/>
          </p:cNvSpPr>
          <p:nvPr>
            <p:ph type="sldNum" sz="quarter" idx="12"/>
          </p:nvPr>
        </p:nvSpPr>
        <p:spPr/>
        <p:txBody>
          <a:bodyPr/>
          <a:lstStyle/>
          <a:p>
            <a:fld id="{9AC8DF83-E90C-C245-BE88-26EAA8F1ECD1}" type="slidenum">
              <a:rPr lang="en-US" smtClean="0"/>
              <a:t>‹#›</a:t>
            </a:fld>
            <a:endParaRPr lang="en-US"/>
          </a:p>
        </p:txBody>
      </p:sp>
    </p:spTree>
    <p:extLst>
      <p:ext uri="{BB962C8B-B14F-4D97-AF65-F5344CB8AC3E}">
        <p14:creationId xmlns:p14="http://schemas.microsoft.com/office/powerpoint/2010/main" val="186947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AU"/>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Footer Placeholder 4"/>
          <p:cNvSpPr>
            <a:spLocks noGrp="1"/>
          </p:cNvSpPr>
          <p:nvPr>
            <p:ph type="ftr" sz="quarter" idx="3"/>
          </p:nvPr>
        </p:nvSpPr>
        <p:spPr>
          <a:xfrm>
            <a:off x="628650" y="6356351"/>
            <a:ext cx="3086100" cy="365125"/>
          </a:xfrm>
          <a:prstGeom prst="rect">
            <a:avLst/>
          </a:prstGeom>
        </p:spPr>
        <p:txBody>
          <a:bodyPr vert="horz" lIns="91440" tIns="45720" rIns="91440" bIns="45720" rtlCol="0" anchor="ctr"/>
          <a:lstStyle>
            <a:lvl1pPr algn="l">
              <a:defRPr sz="1000">
                <a:solidFill>
                  <a:schemeClr val="accent5"/>
                </a:solidFill>
                <a:latin typeface="Noto Sans"/>
                <a:cs typeface="Noto Sans"/>
              </a:defRPr>
            </a:lvl1pPr>
          </a:lstStyle>
          <a:p>
            <a:r>
              <a:rPr lang="pl-PL"/>
              <a:t>© WLS NSW 2018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8DF83-E90C-C245-BE88-26EAA8F1ECD1}" type="slidenum">
              <a:rPr lang="en-US" smtClean="0"/>
              <a:t>‹#›</a:t>
            </a:fld>
            <a:endParaRPr lang="en-US"/>
          </a:p>
        </p:txBody>
      </p:sp>
    </p:spTree>
    <p:extLst>
      <p:ext uri="{BB962C8B-B14F-4D97-AF65-F5344CB8AC3E}">
        <p14:creationId xmlns:p14="http://schemas.microsoft.com/office/powerpoint/2010/main" val="1231192379"/>
      </p:ext>
    </p:extLst>
  </p:cSld>
  <p:clrMap bg1="lt1" tx1="dk1" bg2="lt2" tx2="dk2" accent1="accent1" accent2="accent2" accent3="accent3" accent4="accent4" accent5="accent5" accent6="accent6" hlink="hlink" folHlink="folHlink"/>
  <p:sldLayoutIdLst>
    <p:sldLayoutId id="2147483673" r:id="rId1"/>
    <p:sldLayoutId id="2147483686" r:id="rId2"/>
    <p:sldLayoutId id="2147483674" r:id="rId3"/>
    <p:sldLayoutId id="2147483676" r:id="rId4"/>
    <p:sldLayoutId id="2147483677" r:id="rId5"/>
    <p:sldLayoutId id="2147483678" r:id="rId6"/>
    <p:sldLayoutId id="2147483679" r:id="rId7"/>
    <p:sldLayoutId id="2147483681" r:id="rId8"/>
    <p:sldLayoutId id="2147483682" r:id="rId9"/>
    <p:sldLayoutId id="2147483685" r:id="rId10"/>
  </p:sldLayoutIdLst>
  <p:hf sldNum="0" hdr="0" dt="0"/>
  <p:txStyles>
    <p:titleStyle>
      <a:lvl1pPr algn="ctr" defTabSz="914400" rtl="0" eaLnBrk="1" latinLnBrk="0" hangingPunct="1">
        <a:lnSpc>
          <a:spcPct val="90000"/>
        </a:lnSpc>
        <a:spcBef>
          <a:spcPct val="0"/>
        </a:spcBef>
        <a:buNone/>
        <a:defRPr sz="4000" kern="1200">
          <a:solidFill>
            <a:srgbClr val="365567"/>
          </a:solidFill>
          <a:latin typeface="Noto Sans" charset="0"/>
          <a:ea typeface="Noto Sans" charset="0"/>
          <a:cs typeface="Noto Sans"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accent5"/>
          </a:solidFill>
          <a:latin typeface="Noto Sans" charset="0"/>
          <a:ea typeface="Noto Sans" charset="0"/>
          <a:cs typeface="Noto Sans"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accent5"/>
          </a:solidFill>
          <a:latin typeface="Noto Sans" charset="0"/>
          <a:ea typeface="Noto Sans" charset="0"/>
          <a:cs typeface="Noto Sans"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accent5"/>
          </a:solidFill>
          <a:latin typeface="Noto Sans" charset="0"/>
          <a:ea typeface="Noto Sans" charset="0"/>
          <a:cs typeface="Noto Sans"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accent5"/>
          </a:solidFill>
          <a:latin typeface="Noto Sans" charset="0"/>
          <a:ea typeface="Noto Sans" charset="0"/>
          <a:cs typeface="Noto Sans"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accent5"/>
          </a:solidFill>
          <a:latin typeface="Noto Sans" charset="0"/>
          <a:ea typeface="Noto Sans" charset="0"/>
          <a:cs typeface="Noto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ight Triangle 3"/>
          <p:cNvSpPr/>
          <p:nvPr/>
        </p:nvSpPr>
        <p:spPr>
          <a:xfrm>
            <a:off x="0" y="3078746"/>
            <a:ext cx="3796631" cy="3779254"/>
          </a:xfrm>
          <a:prstGeom prst="rtTriangl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757999" y="863028"/>
            <a:ext cx="6158952" cy="1405505"/>
          </a:xfrm>
          <a:noFill/>
        </p:spPr>
        <p:txBody>
          <a:bodyPr>
            <a:normAutofit fontScale="90000"/>
          </a:bodyPr>
          <a:lstStyle/>
          <a:p>
            <a:pPr algn="l"/>
            <a:br>
              <a:rPr lang="en-AU" b="1" dirty="0"/>
            </a:br>
            <a:r>
              <a:rPr lang="en-AU" sz="3100" b="1" dirty="0"/>
              <a:t>Domestic violence and technology: </a:t>
            </a:r>
            <a:br>
              <a:rPr lang="en-AU" sz="3100" dirty="0"/>
            </a:br>
            <a:r>
              <a:rPr lang="en-AU" sz="3100" b="1" dirty="0"/>
              <a:t>legal framework, remedies, and evidence collection</a:t>
            </a:r>
            <a:br>
              <a:rPr lang="en-AU" dirty="0"/>
            </a:br>
            <a:endParaRPr lang="en-US" dirty="0"/>
          </a:p>
        </p:txBody>
      </p:sp>
      <p:sp>
        <p:nvSpPr>
          <p:cNvPr id="7" name="Subtitle 2"/>
          <p:cNvSpPr>
            <a:spLocks noGrp="1"/>
          </p:cNvSpPr>
          <p:nvPr>
            <p:ph type="subTitle" idx="1"/>
          </p:nvPr>
        </p:nvSpPr>
        <p:spPr>
          <a:xfrm>
            <a:off x="757999" y="2317850"/>
            <a:ext cx="4741039" cy="1553506"/>
          </a:xfrm>
          <a:noFill/>
        </p:spPr>
        <p:txBody>
          <a:bodyPr anchor="ctr" anchorCtr="0">
            <a:normAutofit lnSpcReduction="10000"/>
          </a:bodyPr>
          <a:lstStyle/>
          <a:p>
            <a:pPr algn="l"/>
            <a:endParaRPr lang="en-AU" sz="2000" dirty="0"/>
          </a:p>
          <a:p>
            <a:pPr algn="l"/>
            <a:r>
              <a:rPr lang="en-AU" sz="2000" dirty="0"/>
              <a:t>Helen Campbell, Executive Officer, Women’s Legal Service NSW.	</a:t>
            </a:r>
          </a:p>
          <a:p>
            <a:pPr algn="l"/>
            <a:r>
              <a:rPr lang="en-AU" sz="2000"/>
              <a:t>     September </a:t>
            </a:r>
            <a:r>
              <a:rPr lang="en-AU" sz="2000" dirty="0"/>
              <a:t>2018</a:t>
            </a:r>
          </a:p>
        </p:txBody>
      </p:sp>
      <p:sp>
        <p:nvSpPr>
          <p:cNvPr id="2" name="Footer Placeholder 1"/>
          <p:cNvSpPr>
            <a:spLocks noGrp="1"/>
          </p:cNvSpPr>
          <p:nvPr>
            <p:ph type="ftr" sz="quarter" idx="11"/>
          </p:nvPr>
        </p:nvSpPr>
        <p:spPr/>
        <p:txBody>
          <a:bodyPr/>
          <a:lstStyle/>
          <a:p>
            <a:r>
              <a:rPr lang="pl-PL"/>
              <a:t>© WLS NSW 2018 </a:t>
            </a:r>
            <a:endParaRPr lang="en-US"/>
          </a:p>
        </p:txBody>
      </p:sp>
    </p:spTree>
    <p:extLst>
      <p:ext uri="{BB962C8B-B14F-4D97-AF65-F5344CB8AC3E}">
        <p14:creationId xmlns:p14="http://schemas.microsoft.com/office/powerpoint/2010/main" val="524872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B0FD8-D9BC-5C47-BB09-4BDD21363A20}"/>
              </a:ext>
            </a:extLst>
          </p:cNvPr>
          <p:cNvSpPr>
            <a:spLocks noGrp="1"/>
          </p:cNvSpPr>
          <p:nvPr>
            <p:ph type="title"/>
          </p:nvPr>
        </p:nvSpPr>
        <p:spPr/>
        <p:txBody>
          <a:bodyPr>
            <a:normAutofit fontScale="90000"/>
          </a:bodyPr>
          <a:lstStyle/>
          <a:p>
            <a:r>
              <a:rPr lang="en-US" dirty="0"/>
              <a:t>Definitions…</a:t>
            </a:r>
          </a:p>
        </p:txBody>
      </p:sp>
      <p:sp>
        <p:nvSpPr>
          <p:cNvPr id="3" name="Content Placeholder 2">
            <a:extLst>
              <a:ext uri="{FF2B5EF4-FFF2-40B4-BE49-F238E27FC236}">
                <a16:creationId xmlns:a16="http://schemas.microsoft.com/office/drawing/2014/main" id="{14864698-DC55-E74F-AA10-75779D08F90C}"/>
              </a:ext>
            </a:extLst>
          </p:cNvPr>
          <p:cNvSpPr>
            <a:spLocks noGrp="1"/>
          </p:cNvSpPr>
          <p:nvPr>
            <p:ph idx="1"/>
          </p:nvPr>
        </p:nvSpPr>
        <p:spPr/>
        <p:txBody>
          <a:bodyPr>
            <a:normAutofit fontScale="92500" lnSpcReduction="10000"/>
          </a:bodyPr>
          <a:lstStyle/>
          <a:p>
            <a:pPr marL="0" indent="0">
              <a:buNone/>
            </a:pPr>
            <a:r>
              <a:rPr lang="en-US" dirty="0"/>
              <a:t>“Intimate image” is defined as</a:t>
            </a:r>
            <a:endParaRPr lang="en-AU" dirty="0"/>
          </a:p>
          <a:p>
            <a:r>
              <a:rPr lang="en-AU" dirty="0"/>
              <a:t>an image of a person's private parts, or of a person engaged in a private act, in circumstances in which a reasonable person would reasonably expect to be afforded privacy, or</a:t>
            </a:r>
            <a:endParaRPr lang="en-AU" sz="2400" dirty="0"/>
          </a:p>
          <a:p>
            <a:r>
              <a:rPr lang="en-AU" dirty="0"/>
              <a:t>an image that has been altered to appear to show a person's private parts, or a person engaged in a private act, in circumstances in which a reasonable person would reasonably expect to be afforded privacy.</a:t>
            </a:r>
            <a:endParaRPr lang="en-AU" sz="2400" dirty="0"/>
          </a:p>
          <a:p>
            <a:pPr marL="0" indent="0">
              <a:buNone/>
            </a:pPr>
            <a:r>
              <a:rPr lang="en-US" dirty="0"/>
              <a:t> </a:t>
            </a:r>
            <a:endParaRPr lang="en-AU" dirty="0"/>
          </a:p>
          <a:p>
            <a:pPr marL="0" indent="0">
              <a:buNone/>
            </a:pPr>
            <a:r>
              <a:rPr lang="en-US" dirty="0"/>
              <a:t>“Private parts” means: </a:t>
            </a:r>
            <a:endParaRPr lang="en-AU" dirty="0"/>
          </a:p>
          <a:p>
            <a:pPr lvl="0"/>
            <a:r>
              <a:rPr lang="en-AU" dirty="0"/>
              <a:t>a person's genital area or anal area, whether bare or covered      by underwear, or</a:t>
            </a:r>
            <a:endParaRPr lang="en-AU" sz="2400" dirty="0"/>
          </a:p>
          <a:p>
            <a:pPr lvl="0"/>
            <a:r>
              <a:rPr lang="en-AU" dirty="0"/>
              <a:t>the breasts of a female person, or transgender or                 intersex person identifying as female.</a:t>
            </a:r>
            <a:endParaRPr lang="en-AU" sz="2400" dirty="0"/>
          </a:p>
          <a:p>
            <a:pPr marL="0" indent="0">
              <a:buNone/>
            </a:pPr>
            <a:endParaRPr lang="en-AU" dirty="0"/>
          </a:p>
          <a:p>
            <a:endParaRPr lang="en-US" dirty="0"/>
          </a:p>
        </p:txBody>
      </p:sp>
    </p:spTree>
    <p:extLst>
      <p:ext uri="{BB962C8B-B14F-4D97-AF65-F5344CB8AC3E}">
        <p14:creationId xmlns:p14="http://schemas.microsoft.com/office/powerpoint/2010/main" val="334842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324A0-484C-5146-8ED3-5A7AF724418A}"/>
              </a:ext>
            </a:extLst>
          </p:cNvPr>
          <p:cNvSpPr>
            <a:spLocks noGrp="1"/>
          </p:cNvSpPr>
          <p:nvPr>
            <p:ph type="title"/>
          </p:nvPr>
        </p:nvSpPr>
        <p:spPr/>
        <p:txBody>
          <a:bodyPr>
            <a:normAutofit fontScale="90000"/>
          </a:bodyPr>
          <a:lstStyle/>
          <a:p>
            <a:r>
              <a:rPr lang="en-US" dirty="0"/>
              <a:t>Definitions…</a:t>
            </a:r>
          </a:p>
        </p:txBody>
      </p:sp>
      <p:sp>
        <p:nvSpPr>
          <p:cNvPr id="3" name="Content Placeholder 2">
            <a:extLst>
              <a:ext uri="{FF2B5EF4-FFF2-40B4-BE49-F238E27FC236}">
                <a16:creationId xmlns:a16="http://schemas.microsoft.com/office/drawing/2014/main" id="{F6715E17-1E8A-9743-B7EB-67CEF4FD0023}"/>
              </a:ext>
            </a:extLst>
          </p:cNvPr>
          <p:cNvSpPr>
            <a:spLocks noGrp="1"/>
          </p:cNvSpPr>
          <p:nvPr>
            <p:ph idx="1"/>
          </p:nvPr>
        </p:nvSpPr>
        <p:spPr/>
        <p:txBody>
          <a:bodyPr/>
          <a:lstStyle/>
          <a:p>
            <a:pPr marL="0" indent="0">
              <a:buNone/>
            </a:pPr>
            <a:r>
              <a:rPr lang="en-US" sz="2700" dirty="0"/>
              <a:t>"Engaged in a private act" means:</a:t>
            </a:r>
            <a:endParaRPr lang="en-AU" sz="2700" dirty="0"/>
          </a:p>
          <a:p>
            <a:pPr lvl="0"/>
            <a:r>
              <a:rPr lang="en-AU" sz="2700" dirty="0"/>
              <a:t>in a state of undress, or</a:t>
            </a:r>
          </a:p>
          <a:p>
            <a:pPr lvl="0"/>
            <a:r>
              <a:rPr lang="en-AU" sz="2700" dirty="0"/>
              <a:t>using the toilet, showering or bathing, or</a:t>
            </a:r>
          </a:p>
          <a:p>
            <a:pPr lvl="0"/>
            <a:r>
              <a:rPr lang="en-AU" sz="2700" dirty="0"/>
              <a:t>engaged in a sexual act of a kind not ordinarily done in public, or</a:t>
            </a:r>
          </a:p>
          <a:p>
            <a:pPr lvl="0"/>
            <a:r>
              <a:rPr lang="en-AU" sz="2700" dirty="0"/>
              <a:t>engaged in any other like activity.</a:t>
            </a:r>
          </a:p>
          <a:p>
            <a:endParaRPr lang="en-US" dirty="0"/>
          </a:p>
        </p:txBody>
      </p:sp>
    </p:spTree>
    <p:extLst>
      <p:ext uri="{BB962C8B-B14F-4D97-AF65-F5344CB8AC3E}">
        <p14:creationId xmlns:p14="http://schemas.microsoft.com/office/powerpoint/2010/main" val="423841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B55B2-8570-C24B-B5AB-3C6F3A834D27}"/>
              </a:ext>
            </a:extLst>
          </p:cNvPr>
          <p:cNvSpPr>
            <a:spLocks noGrp="1"/>
          </p:cNvSpPr>
          <p:nvPr>
            <p:ph type="title"/>
          </p:nvPr>
        </p:nvSpPr>
        <p:spPr/>
        <p:txBody>
          <a:bodyPr>
            <a:normAutofit fontScale="90000"/>
          </a:bodyPr>
          <a:lstStyle/>
          <a:p>
            <a:r>
              <a:rPr lang="en-US" dirty="0"/>
              <a:t>Definitions..</a:t>
            </a:r>
          </a:p>
        </p:txBody>
      </p:sp>
      <p:sp>
        <p:nvSpPr>
          <p:cNvPr id="3" name="Content Placeholder 2">
            <a:extLst>
              <a:ext uri="{FF2B5EF4-FFF2-40B4-BE49-F238E27FC236}">
                <a16:creationId xmlns:a16="http://schemas.microsoft.com/office/drawing/2014/main" id="{DE1DE5DD-7E29-6F4C-9BA3-D9166D5B5F0C}"/>
              </a:ext>
            </a:extLst>
          </p:cNvPr>
          <p:cNvSpPr>
            <a:spLocks noGrp="1"/>
          </p:cNvSpPr>
          <p:nvPr>
            <p:ph idx="1"/>
          </p:nvPr>
        </p:nvSpPr>
        <p:spPr/>
        <p:txBody>
          <a:bodyPr>
            <a:normAutofit/>
          </a:bodyPr>
          <a:lstStyle/>
          <a:p>
            <a:pPr marL="0" indent="0">
              <a:buNone/>
            </a:pPr>
            <a:r>
              <a:rPr lang="en-US" dirty="0"/>
              <a:t>"Image" means a still or moving image, whether or not it has been altered. </a:t>
            </a:r>
            <a:endParaRPr lang="en-AU" dirty="0"/>
          </a:p>
          <a:p>
            <a:r>
              <a:rPr lang="en-US" dirty="0"/>
              <a:t> The definitions of “image” and “intimate image” when read together will mean that images or videos which have been altered to appear to show a person engaged in a private act, or a person’s private parts, are covered by the offences created by sections 91P, 91Q, 91R and 91S, even if the image does not </a:t>
            </a:r>
            <a:r>
              <a:rPr lang="en-US" i="1" dirty="0"/>
              <a:t>in fact</a:t>
            </a:r>
            <a:r>
              <a:rPr lang="en-US" dirty="0"/>
              <a:t> show what it appears to show. </a:t>
            </a:r>
            <a:endParaRPr lang="en-AU" dirty="0"/>
          </a:p>
          <a:p>
            <a:endParaRPr lang="en-AU" dirty="0"/>
          </a:p>
          <a:p>
            <a:endParaRPr lang="en-US" dirty="0"/>
          </a:p>
        </p:txBody>
      </p:sp>
    </p:spTree>
    <p:extLst>
      <p:ext uri="{BB962C8B-B14F-4D97-AF65-F5344CB8AC3E}">
        <p14:creationId xmlns:p14="http://schemas.microsoft.com/office/powerpoint/2010/main" val="2446336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C89E-96F1-034F-B6E7-FA4FBD17EA41}"/>
              </a:ext>
            </a:extLst>
          </p:cNvPr>
          <p:cNvSpPr>
            <a:spLocks noGrp="1"/>
          </p:cNvSpPr>
          <p:nvPr>
            <p:ph type="title"/>
          </p:nvPr>
        </p:nvSpPr>
        <p:spPr>
          <a:xfrm>
            <a:off x="628650" y="368136"/>
            <a:ext cx="7886700" cy="546264"/>
          </a:xfrm>
        </p:spPr>
        <p:txBody>
          <a:bodyPr>
            <a:normAutofit fontScale="90000"/>
          </a:bodyPr>
          <a:lstStyle/>
          <a:p>
            <a:br>
              <a:rPr lang="en-US" dirty="0"/>
            </a:br>
            <a:r>
              <a:rPr lang="en-US" dirty="0"/>
              <a:t>“Consent” </a:t>
            </a:r>
            <a:br>
              <a:rPr lang="en-AU" dirty="0"/>
            </a:br>
            <a:endParaRPr lang="en-US" dirty="0"/>
          </a:p>
        </p:txBody>
      </p:sp>
      <p:sp>
        <p:nvSpPr>
          <p:cNvPr id="3" name="Content Placeholder 2">
            <a:extLst>
              <a:ext uri="{FF2B5EF4-FFF2-40B4-BE49-F238E27FC236}">
                <a16:creationId xmlns:a16="http://schemas.microsoft.com/office/drawing/2014/main" id="{CE231E9B-10C5-834E-9D2C-5CA94C12791F}"/>
              </a:ext>
            </a:extLst>
          </p:cNvPr>
          <p:cNvSpPr>
            <a:spLocks noGrp="1"/>
          </p:cNvSpPr>
          <p:nvPr>
            <p:ph idx="1"/>
          </p:nvPr>
        </p:nvSpPr>
        <p:spPr>
          <a:xfrm>
            <a:off x="628649" y="914400"/>
            <a:ext cx="8289719" cy="4785756"/>
          </a:xfrm>
        </p:spPr>
        <p:txBody>
          <a:bodyPr>
            <a:normAutofit fontScale="25000" lnSpcReduction="20000"/>
          </a:bodyPr>
          <a:lstStyle/>
          <a:p>
            <a:r>
              <a:rPr lang="en-AU" sz="5550" dirty="0"/>
              <a:t>must be given “freely and voluntarily”</a:t>
            </a:r>
          </a:p>
          <a:p>
            <a:r>
              <a:rPr lang="en-AU" sz="5550" dirty="0"/>
              <a:t>must be given to the recording of the image, and to each separate instance of distribution of the image </a:t>
            </a:r>
          </a:p>
          <a:p>
            <a:r>
              <a:rPr lang="en-AU" sz="5550" dirty="0"/>
              <a:t>A person who consents to recording of an image on one occasion is not assumed to consent to subsequent recordings</a:t>
            </a:r>
          </a:p>
          <a:p>
            <a:r>
              <a:rPr lang="en-AU" sz="5550" dirty="0"/>
              <a:t>A person who consents to distribution of an image on one occasion is not assumed to consent to subsequent instances of distribution of that image</a:t>
            </a:r>
          </a:p>
          <a:p>
            <a:r>
              <a:rPr lang="en-AU" sz="5550" dirty="0"/>
              <a:t>A person who distributes an image of herself is not assumed to consent to any other distributions of that image</a:t>
            </a:r>
          </a:p>
          <a:p>
            <a:r>
              <a:rPr lang="en-AU" sz="5550" dirty="0"/>
              <a:t>A person does not consent to the recording or distribution of an intimate image in the following circumstances: </a:t>
            </a:r>
          </a:p>
          <a:p>
            <a:pPr lvl="1"/>
            <a:r>
              <a:rPr lang="en-AU" sz="5250" dirty="0"/>
              <a:t>The person is under the age of 16 or does not otherwise have capacity to consent (such as in the case of an intellectual disability)</a:t>
            </a:r>
          </a:p>
          <a:p>
            <a:pPr lvl="1"/>
            <a:r>
              <a:rPr lang="en-AU" sz="5250" dirty="0"/>
              <a:t>The person is unconscious or asleep </a:t>
            </a:r>
          </a:p>
          <a:p>
            <a:pPr lvl="1"/>
            <a:r>
              <a:rPr lang="en-AU" sz="5250" dirty="0"/>
              <a:t>The person “consents” because of threats of force against or terror instilled in the               person or any other person</a:t>
            </a:r>
          </a:p>
          <a:p>
            <a:pPr lvl="1"/>
            <a:r>
              <a:rPr lang="en-AU" sz="5250" dirty="0"/>
              <a:t>The person “consents” because they are unlawfully detained</a:t>
            </a:r>
          </a:p>
          <a:p>
            <a:r>
              <a:rPr lang="en-US" sz="5550" dirty="0"/>
              <a:t>The grounds on which it may be established that a person did not consent                                   to the recording or distribution of an intimate image are not limited to                                       the grounds specified in this section. </a:t>
            </a:r>
            <a:endParaRPr lang="en-AU" sz="5550" dirty="0"/>
          </a:p>
          <a:p>
            <a:endParaRPr lang="en-US" dirty="0"/>
          </a:p>
        </p:txBody>
      </p:sp>
    </p:spTree>
    <p:extLst>
      <p:ext uri="{BB962C8B-B14F-4D97-AF65-F5344CB8AC3E}">
        <p14:creationId xmlns:p14="http://schemas.microsoft.com/office/powerpoint/2010/main" val="1935836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DDC4B-77F1-944D-B4A5-471691F87D45}"/>
              </a:ext>
            </a:extLst>
          </p:cNvPr>
          <p:cNvSpPr>
            <a:spLocks noGrp="1"/>
          </p:cNvSpPr>
          <p:nvPr>
            <p:ph type="title"/>
          </p:nvPr>
        </p:nvSpPr>
        <p:spPr/>
        <p:txBody>
          <a:bodyPr>
            <a:normAutofit fontScale="90000"/>
          </a:bodyPr>
          <a:lstStyle/>
          <a:p>
            <a:r>
              <a:rPr lang="en-US" dirty="0"/>
              <a:t>Commonwealth Civil Penalties Scheme</a:t>
            </a:r>
            <a:br>
              <a:rPr lang="en-AU" b="1" i="1" dirty="0"/>
            </a:br>
            <a:endParaRPr lang="en-US" dirty="0"/>
          </a:p>
        </p:txBody>
      </p:sp>
      <p:sp>
        <p:nvSpPr>
          <p:cNvPr id="3" name="Content Placeholder 2">
            <a:extLst>
              <a:ext uri="{FF2B5EF4-FFF2-40B4-BE49-F238E27FC236}">
                <a16:creationId xmlns:a16="http://schemas.microsoft.com/office/drawing/2014/main" id="{8C1A85A1-F76C-994B-8DDF-AF9AEED8E94B}"/>
              </a:ext>
            </a:extLst>
          </p:cNvPr>
          <p:cNvSpPr>
            <a:spLocks noGrp="1"/>
          </p:cNvSpPr>
          <p:nvPr>
            <p:ph idx="1"/>
          </p:nvPr>
        </p:nvSpPr>
        <p:spPr/>
        <p:txBody>
          <a:bodyPr/>
          <a:lstStyle/>
          <a:p>
            <a:r>
              <a:rPr lang="en-US" dirty="0"/>
              <a:t>The </a:t>
            </a:r>
            <a:r>
              <a:rPr lang="en-US" i="1" dirty="0"/>
              <a:t>Enhancing Online Safety (Non-consensual Sharing of Intimate Images) Bill 2018</a:t>
            </a:r>
            <a:r>
              <a:rPr lang="en-US" dirty="0"/>
              <a:t> is currently before the Commonwealth Parliament. It would create a range of civil penalties for the non-consensual recording and sharing of intimate images, and give new powers to the eSafety Commissioner to compel the removal of intimate images from online locations, issue warnings and infringement notices and seek penalty orders in court. </a:t>
            </a:r>
            <a:endParaRPr lang="en-AU" dirty="0"/>
          </a:p>
          <a:p>
            <a:endParaRPr lang="en-US" dirty="0"/>
          </a:p>
        </p:txBody>
      </p:sp>
    </p:spTree>
    <p:extLst>
      <p:ext uri="{BB962C8B-B14F-4D97-AF65-F5344CB8AC3E}">
        <p14:creationId xmlns:p14="http://schemas.microsoft.com/office/powerpoint/2010/main" val="615913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B0969-C3D9-8B4F-925E-4EA4344D311F}"/>
              </a:ext>
            </a:extLst>
          </p:cNvPr>
          <p:cNvSpPr>
            <a:spLocks noGrp="1"/>
          </p:cNvSpPr>
          <p:nvPr>
            <p:ph type="title"/>
          </p:nvPr>
        </p:nvSpPr>
        <p:spPr/>
        <p:txBody>
          <a:bodyPr>
            <a:normAutofit fontScale="90000"/>
          </a:bodyPr>
          <a:lstStyle/>
          <a:p>
            <a:r>
              <a:rPr lang="en-US" dirty="0"/>
              <a:t>The Office of the eSafety Commissioner </a:t>
            </a:r>
            <a:br>
              <a:rPr lang="en-AU" b="1" i="1" dirty="0"/>
            </a:br>
            <a:endParaRPr lang="en-US" dirty="0"/>
          </a:p>
        </p:txBody>
      </p:sp>
      <p:sp>
        <p:nvSpPr>
          <p:cNvPr id="3" name="Content Placeholder 2">
            <a:extLst>
              <a:ext uri="{FF2B5EF4-FFF2-40B4-BE49-F238E27FC236}">
                <a16:creationId xmlns:a16="http://schemas.microsoft.com/office/drawing/2014/main" id="{C6B68A66-370A-8D45-B74B-CFAC9B6D6CF5}"/>
              </a:ext>
            </a:extLst>
          </p:cNvPr>
          <p:cNvSpPr>
            <a:spLocks noGrp="1"/>
          </p:cNvSpPr>
          <p:nvPr>
            <p:ph idx="1"/>
          </p:nvPr>
        </p:nvSpPr>
        <p:spPr/>
        <p:txBody>
          <a:bodyPr>
            <a:normAutofit/>
          </a:bodyPr>
          <a:lstStyle/>
          <a:p>
            <a:pPr marL="0" indent="0">
              <a:buNone/>
            </a:pPr>
            <a:r>
              <a:rPr lang="en-US" dirty="0"/>
              <a:t>The office of the eSafety Commissioner is currently taking reports of image-based abuse from victims. It is able to offer the following assistance: </a:t>
            </a:r>
            <a:endParaRPr lang="en-AU" dirty="0"/>
          </a:p>
          <a:p>
            <a:endParaRPr lang="en-AU" dirty="0"/>
          </a:p>
          <a:p>
            <a:pPr lvl="0"/>
            <a:r>
              <a:rPr lang="en-AU" dirty="0"/>
              <a:t>Referring victims to appropriate services (police, counselling, legal assistance);</a:t>
            </a:r>
            <a:endParaRPr lang="en-AU" sz="2400" dirty="0"/>
          </a:p>
          <a:p>
            <a:pPr lvl="0"/>
            <a:r>
              <a:rPr lang="en-AU" dirty="0"/>
              <a:t>Requesting removal of the intimate image if it has been made available online (provided such a request would not interfere with police investigations); </a:t>
            </a:r>
            <a:endParaRPr lang="en-AU" sz="2400" dirty="0"/>
          </a:p>
          <a:p>
            <a:pPr lvl="0"/>
            <a:r>
              <a:rPr lang="en-AU" dirty="0"/>
              <a:t>Keeping the victim updated on the action taken and the outcome achieved. </a:t>
            </a:r>
            <a:endParaRPr lang="en-AU" sz="2400" dirty="0"/>
          </a:p>
          <a:p>
            <a:endParaRPr lang="en-AU" dirty="0"/>
          </a:p>
          <a:p>
            <a:endParaRPr lang="en-US" dirty="0"/>
          </a:p>
        </p:txBody>
      </p:sp>
    </p:spTree>
    <p:extLst>
      <p:ext uri="{BB962C8B-B14F-4D97-AF65-F5344CB8AC3E}">
        <p14:creationId xmlns:p14="http://schemas.microsoft.com/office/powerpoint/2010/main" val="4078422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AA2F8-7561-134B-BA04-9C33A4DA4BA4}"/>
              </a:ext>
            </a:extLst>
          </p:cNvPr>
          <p:cNvSpPr>
            <a:spLocks noGrp="1"/>
          </p:cNvSpPr>
          <p:nvPr>
            <p:ph type="title"/>
          </p:nvPr>
        </p:nvSpPr>
        <p:spPr/>
        <p:txBody>
          <a:bodyPr>
            <a:normAutofit fontScale="90000"/>
          </a:bodyPr>
          <a:lstStyle/>
          <a:p>
            <a:r>
              <a:rPr lang="en-US" dirty="0"/>
              <a:t>Use carriage service </a:t>
            </a:r>
            <a:br>
              <a:rPr lang="en-AU" dirty="0"/>
            </a:br>
            <a:endParaRPr lang="en-US" dirty="0"/>
          </a:p>
        </p:txBody>
      </p:sp>
      <p:sp>
        <p:nvSpPr>
          <p:cNvPr id="3" name="Content Placeholder 2">
            <a:extLst>
              <a:ext uri="{FF2B5EF4-FFF2-40B4-BE49-F238E27FC236}">
                <a16:creationId xmlns:a16="http://schemas.microsoft.com/office/drawing/2014/main" id="{19698C91-9B07-4741-9622-50FB73A9B971}"/>
              </a:ext>
            </a:extLst>
          </p:cNvPr>
          <p:cNvSpPr>
            <a:spLocks noGrp="1"/>
          </p:cNvSpPr>
          <p:nvPr>
            <p:ph idx="1"/>
          </p:nvPr>
        </p:nvSpPr>
        <p:spPr/>
        <p:txBody>
          <a:bodyPr/>
          <a:lstStyle/>
          <a:p>
            <a:pPr marL="0" indent="0">
              <a:buNone/>
            </a:pPr>
            <a:r>
              <a:rPr lang="en-US" dirty="0"/>
              <a:t>s 474.17 </a:t>
            </a:r>
            <a:r>
              <a:rPr lang="en-US" i="1" dirty="0"/>
              <a:t>Criminal Code 1995</a:t>
            </a:r>
            <a:r>
              <a:rPr lang="en-US" dirty="0"/>
              <a:t> (</a:t>
            </a:r>
            <a:r>
              <a:rPr lang="en-US" dirty="0" err="1"/>
              <a:t>Cth</a:t>
            </a:r>
            <a:r>
              <a:rPr lang="en-US" dirty="0"/>
              <a:t>)  </a:t>
            </a:r>
            <a:r>
              <a:rPr lang="en-US" b="1" i="1" dirty="0"/>
              <a:t>“</a:t>
            </a:r>
            <a:r>
              <a:rPr lang="en-AU" i="1" dirty="0"/>
              <a:t>service for carrying communications by means of guided and/or unguided electromagnetic energy.” </a:t>
            </a:r>
          </a:p>
          <a:p>
            <a:endParaRPr lang="en-AU" i="1" dirty="0"/>
          </a:p>
          <a:p>
            <a:r>
              <a:rPr lang="en-US" dirty="0"/>
              <a:t>Includes telephone services, internet access services, voice over internet protocol, eg, skype. </a:t>
            </a:r>
          </a:p>
          <a:p>
            <a:r>
              <a:rPr lang="en-US" dirty="0"/>
              <a:t>Maximum 3 years imprisonment, </a:t>
            </a:r>
          </a:p>
          <a:p>
            <a:r>
              <a:rPr lang="en-US" dirty="0"/>
              <a:t>308 successful prosecutions over past 10 years.</a:t>
            </a:r>
            <a:endParaRPr lang="en-AU" dirty="0"/>
          </a:p>
          <a:p>
            <a:endParaRPr lang="en-US" dirty="0"/>
          </a:p>
        </p:txBody>
      </p:sp>
    </p:spTree>
    <p:extLst>
      <p:ext uri="{BB962C8B-B14F-4D97-AF65-F5344CB8AC3E}">
        <p14:creationId xmlns:p14="http://schemas.microsoft.com/office/powerpoint/2010/main" val="978560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69307-474F-4949-9496-2BE30F534E78}"/>
              </a:ext>
            </a:extLst>
          </p:cNvPr>
          <p:cNvSpPr>
            <a:spLocks noGrp="1"/>
          </p:cNvSpPr>
          <p:nvPr>
            <p:ph type="title"/>
          </p:nvPr>
        </p:nvSpPr>
        <p:spPr/>
        <p:txBody>
          <a:bodyPr>
            <a:normAutofit fontScale="90000"/>
          </a:bodyPr>
          <a:lstStyle/>
          <a:p>
            <a:r>
              <a:rPr lang="en-US" dirty="0"/>
              <a:t>Voyeurism </a:t>
            </a:r>
            <a:br>
              <a:rPr lang="en-AU" dirty="0"/>
            </a:br>
            <a:endParaRPr lang="en-US" dirty="0"/>
          </a:p>
        </p:txBody>
      </p:sp>
      <p:sp>
        <p:nvSpPr>
          <p:cNvPr id="3" name="Content Placeholder 2">
            <a:extLst>
              <a:ext uri="{FF2B5EF4-FFF2-40B4-BE49-F238E27FC236}">
                <a16:creationId xmlns:a16="http://schemas.microsoft.com/office/drawing/2014/main" id="{9098B333-4E92-C84D-833A-50A22B819856}"/>
              </a:ext>
            </a:extLst>
          </p:cNvPr>
          <p:cNvSpPr>
            <a:spLocks noGrp="1"/>
          </p:cNvSpPr>
          <p:nvPr>
            <p:ph idx="1"/>
          </p:nvPr>
        </p:nvSpPr>
        <p:spPr/>
        <p:txBody>
          <a:bodyPr>
            <a:normAutofit/>
          </a:bodyPr>
          <a:lstStyle/>
          <a:p>
            <a:pPr marL="0" indent="0">
              <a:buNone/>
            </a:pPr>
            <a:r>
              <a:rPr lang="en-US" dirty="0"/>
              <a:t>s 91J – 91M</a:t>
            </a:r>
            <a:r>
              <a:rPr lang="en-US" b="1" dirty="0"/>
              <a:t> </a:t>
            </a:r>
            <a:r>
              <a:rPr lang="en-US" i="1" dirty="0"/>
              <a:t>Crimes Act 1900 (NSW</a:t>
            </a:r>
            <a:r>
              <a:rPr lang="en-US" dirty="0"/>
              <a:t>) </a:t>
            </a:r>
          </a:p>
          <a:p>
            <a:r>
              <a:rPr lang="en-US" dirty="0"/>
              <a:t>maximum 2 years imprisonment, unless aggravated, 5 years.</a:t>
            </a:r>
            <a:endParaRPr lang="en-AU" dirty="0"/>
          </a:p>
          <a:p>
            <a:r>
              <a:rPr lang="en-US" dirty="0"/>
              <a:t>These provisions are limited in their effectiveness as they only apply where filming occurs without consent. Additionally, to establish the offence it must be shown it was done for ‘the purpose of obtaining, or enabling another person to obtain, sexual arousal or sexual gratification’. </a:t>
            </a:r>
          </a:p>
        </p:txBody>
      </p:sp>
    </p:spTree>
    <p:extLst>
      <p:ext uri="{BB962C8B-B14F-4D97-AF65-F5344CB8AC3E}">
        <p14:creationId xmlns:p14="http://schemas.microsoft.com/office/powerpoint/2010/main" val="2487150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63043-B5D3-594D-A2DE-24F95CC6A470}"/>
              </a:ext>
            </a:extLst>
          </p:cNvPr>
          <p:cNvSpPr>
            <a:spLocks noGrp="1"/>
          </p:cNvSpPr>
          <p:nvPr>
            <p:ph type="title"/>
          </p:nvPr>
        </p:nvSpPr>
        <p:spPr/>
        <p:txBody>
          <a:bodyPr>
            <a:normAutofit fontScale="90000"/>
          </a:bodyPr>
          <a:lstStyle/>
          <a:p>
            <a:r>
              <a:rPr lang="en-US" dirty="0"/>
              <a:t>Publishing indecent article</a:t>
            </a:r>
            <a:r>
              <a:rPr lang="en-US" b="1" dirty="0"/>
              <a:t> </a:t>
            </a:r>
            <a:br>
              <a:rPr lang="en-AU" dirty="0"/>
            </a:br>
            <a:endParaRPr lang="en-US" dirty="0"/>
          </a:p>
        </p:txBody>
      </p:sp>
      <p:sp>
        <p:nvSpPr>
          <p:cNvPr id="3" name="Content Placeholder 2">
            <a:extLst>
              <a:ext uri="{FF2B5EF4-FFF2-40B4-BE49-F238E27FC236}">
                <a16:creationId xmlns:a16="http://schemas.microsoft.com/office/drawing/2014/main" id="{6B8AFF38-FAF2-6C46-A3BC-D486ADDAA74B}"/>
              </a:ext>
            </a:extLst>
          </p:cNvPr>
          <p:cNvSpPr>
            <a:spLocks noGrp="1"/>
          </p:cNvSpPr>
          <p:nvPr>
            <p:ph idx="1"/>
          </p:nvPr>
        </p:nvSpPr>
        <p:spPr/>
        <p:txBody>
          <a:bodyPr>
            <a:normAutofit/>
          </a:bodyPr>
          <a:lstStyle/>
          <a:p>
            <a:pPr marL="0" indent="0">
              <a:buNone/>
            </a:pPr>
            <a:r>
              <a:rPr lang="en-US" dirty="0"/>
              <a:t>s 578C</a:t>
            </a:r>
            <a:r>
              <a:rPr lang="en-US" b="1" dirty="0"/>
              <a:t> </a:t>
            </a:r>
            <a:r>
              <a:rPr lang="en-US" i="1" dirty="0"/>
              <a:t>Crimes Act 1900 (NSW)</a:t>
            </a:r>
          </a:p>
          <a:p>
            <a:pPr marL="0" indent="0">
              <a:buNone/>
            </a:pPr>
            <a:endParaRPr lang="en-AU" dirty="0"/>
          </a:p>
          <a:p>
            <a:r>
              <a:rPr lang="en-US" i="1" dirty="0"/>
              <a:t>Police v </a:t>
            </a:r>
            <a:r>
              <a:rPr lang="en-US" i="1" dirty="0" err="1"/>
              <a:t>Ravshan</a:t>
            </a:r>
            <a:r>
              <a:rPr lang="en-US" i="1" dirty="0"/>
              <a:t> USMANOV [2011] NSWLC 40</a:t>
            </a:r>
            <a:r>
              <a:rPr lang="en-US" b="1" i="1" dirty="0"/>
              <a:t> </a:t>
            </a:r>
            <a:r>
              <a:rPr lang="en-US" b="1" dirty="0"/>
              <a:t>– </a:t>
            </a:r>
            <a:r>
              <a:rPr lang="en-US" dirty="0"/>
              <a:t>the defendant posted photos of his ex-girlfriend on his Facebook account. He pleaded guilty the offence and received a six-month sentence that was to be served as home detention. On appeal this was made a 6 month suspended sentence. </a:t>
            </a:r>
          </a:p>
        </p:txBody>
      </p:sp>
    </p:spTree>
    <p:extLst>
      <p:ext uri="{BB962C8B-B14F-4D97-AF65-F5344CB8AC3E}">
        <p14:creationId xmlns:p14="http://schemas.microsoft.com/office/powerpoint/2010/main" val="134166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CE670-DACC-C84F-819B-919079403C10}"/>
              </a:ext>
            </a:extLst>
          </p:cNvPr>
          <p:cNvSpPr>
            <a:spLocks noGrp="1"/>
          </p:cNvSpPr>
          <p:nvPr>
            <p:ph type="title"/>
          </p:nvPr>
        </p:nvSpPr>
        <p:spPr/>
        <p:txBody>
          <a:bodyPr>
            <a:normAutofit fontScale="90000"/>
          </a:bodyPr>
          <a:lstStyle/>
          <a:p>
            <a:r>
              <a:rPr lang="en-US" dirty="0"/>
              <a:t>Defamation</a:t>
            </a:r>
            <a:br>
              <a:rPr lang="en-AU" dirty="0"/>
            </a:br>
            <a:endParaRPr lang="en-US" dirty="0"/>
          </a:p>
        </p:txBody>
      </p:sp>
      <p:sp>
        <p:nvSpPr>
          <p:cNvPr id="3" name="Content Placeholder 2">
            <a:extLst>
              <a:ext uri="{FF2B5EF4-FFF2-40B4-BE49-F238E27FC236}">
                <a16:creationId xmlns:a16="http://schemas.microsoft.com/office/drawing/2014/main" id="{A8F8BE1F-D666-7A40-91A8-DA4461FE5323}"/>
              </a:ext>
            </a:extLst>
          </p:cNvPr>
          <p:cNvSpPr>
            <a:spLocks noGrp="1"/>
          </p:cNvSpPr>
          <p:nvPr>
            <p:ph idx="1"/>
          </p:nvPr>
        </p:nvSpPr>
        <p:spPr/>
        <p:txBody>
          <a:bodyPr>
            <a:normAutofit lnSpcReduction="10000"/>
          </a:bodyPr>
          <a:lstStyle/>
          <a:p>
            <a:pPr marL="0" indent="0">
              <a:buNone/>
            </a:pPr>
            <a:r>
              <a:rPr lang="en-AU" dirty="0"/>
              <a:t>Intimate images in and of themselves are not ‘defamatory’ unless they carry defamatory imputations. </a:t>
            </a:r>
          </a:p>
          <a:p>
            <a:r>
              <a:rPr lang="en-AU" dirty="0"/>
              <a:t>Photographs of private parts were deemed defamatory in </a:t>
            </a:r>
            <a:r>
              <a:rPr lang="en-AU" i="1" dirty="0" err="1"/>
              <a:t>Ettingshausen</a:t>
            </a:r>
            <a:r>
              <a:rPr lang="en-AU" i="1" dirty="0"/>
              <a:t> v Australian Consolidated Press Limited [1995]NSW</a:t>
            </a:r>
            <a:r>
              <a:rPr lang="en-AU" dirty="0"/>
              <a:t>, where the professional footballer received damages of $100,000 after a magazine published a photo showing his genitals. It was held to be a defamatory imputation that he had deliberately exposed his genitals to readers. </a:t>
            </a:r>
          </a:p>
          <a:p>
            <a:r>
              <a:rPr lang="en-AU" i="1" dirty="0"/>
              <a:t>Shepherd v Walsh &amp; </a:t>
            </a:r>
            <a:r>
              <a:rPr lang="en-AU" i="1" dirty="0" err="1"/>
              <a:t>Ors</a:t>
            </a:r>
            <a:r>
              <a:rPr lang="en-AU" i="1" dirty="0"/>
              <a:t> [2001] QSC</a:t>
            </a:r>
            <a:r>
              <a:rPr lang="en-AU" dirty="0"/>
              <a:t> - defendant had taken naked photos of an ex-girlfriend without her knowledge or consent. He then had his current girlfriend send the photos into a salacious magazine with a caption and received         $150 for the photo from the publisher. The plaintiff was awarded $50,000 damages</a:t>
            </a:r>
          </a:p>
          <a:p>
            <a:endParaRPr lang="en-US" dirty="0"/>
          </a:p>
        </p:txBody>
      </p:sp>
    </p:spTree>
    <p:extLst>
      <p:ext uri="{BB962C8B-B14F-4D97-AF65-F5344CB8AC3E}">
        <p14:creationId xmlns:p14="http://schemas.microsoft.com/office/powerpoint/2010/main" val="145055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Disclaimer</a:t>
            </a:r>
          </a:p>
        </p:txBody>
      </p:sp>
      <p:sp>
        <p:nvSpPr>
          <p:cNvPr id="5" name="Content Placeholder 4"/>
          <p:cNvSpPr>
            <a:spLocks noGrp="1"/>
          </p:cNvSpPr>
          <p:nvPr>
            <p:ph idx="1"/>
          </p:nvPr>
        </p:nvSpPr>
        <p:spPr/>
        <p:txBody>
          <a:bodyPr>
            <a:normAutofit/>
          </a:bodyPr>
          <a:lstStyle/>
          <a:p>
            <a:r>
              <a:rPr lang="en-US" dirty="0"/>
              <a:t>All care has been taken in the presentation of information in these workshops.</a:t>
            </a:r>
          </a:p>
          <a:p>
            <a:r>
              <a:rPr lang="en-US" dirty="0"/>
              <a:t>This workshop is not legal advice and not intended to take the place of legal advice given by a qualified legal practitioner familiar with the individual case.</a:t>
            </a:r>
          </a:p>
          <a:p>
            <a:r>
              <a:rPr lang="en-US" dirty="0"/>
              <a:t>No responsibility is taken for any loss suffered as a result of the information presented.</a:t>
            </a:r>
          </a:p>
          <a:p>
            <a:r>
              <a:rPr lang="en-US" dirty="0"/>
              <a:t>Reproduction of the material without express written permission is prohibited.  Permission may be granted to reproduce, free of any charge, part or all of this </a:t>
            </a:r>
            <a:br>
              <a:rPr lang="en-US" dirty="0"/>
            </a:br>
            <a:r>
              <a:rPr lang="en-US" dirty="0"/>
              <a:t>publication.</a:t>
            </a:r>
          </a:p>
          <a:p>
            <a:r>
              <a:rPr lang="en-US" dirty="0"/>
              <a:t>Written requests should be directed to WLS NSW.</a:t>
            </a:r>
          </a:p>
        </p:txBody>
      </p:sp>
      <p:sp>
        <p:nvSpPr>
          <p:cNvPr id="3" name="Footer Placeholder 2"/>
          <p:cNvSpPr>
            <a:spLocks noGrp="1"/>
          </p:cNvSpPr>
          <p:nvPr>
            <p:ph type="ftr" sz="quarter" idx="11"/>
          </p:nvPr>
        </p:nvSpPr>
        <p:spPr/>
        <p:txBody>
          <a:bodyPr/>
          <a:lstStyle/>
          <a:p>
            <a:r>
              <a:rPr lang="pl-PL"/>
              <a:t>© WLS NSW 2018 </a:t>
            </a:r>
            <a:endParaRPr lang="en-US"/>
          </a:p>
        </p:txBody>
      </p:sp>
    </p:spTree>
    <p:extLst>
      <p:ext uri="{BB962C8B-B14F-4D97-AF65-F5344CB8AC3E}">
        <p14:creationId xmlns:p14="http://schemas.microsoft.com/office/powerpoint/2010/main" val="1626276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63A4-0CDA-5B44-A53B-07BB969E02C8}"/>
              </a:ext>
            </a:extLst>
          </p:cNvPr>
          <p:cNvSpPr>
            <a:spLocks noGrp="1"/>
          </p:cNvSpPr>
          <p:nvPr>
            <p:ph type="title"/>
          </p:nvPr>
        </p:nvSpPr>
        <p:spPr/>
        <p:txBody>
          <a:bodyPr>
            <a:normAutofit fontScale="90000"/>
          </a:bodyPr>
          <a:lstStyle/>
          <a:p>
            <a:br>
              <a:rPr lang="en-AU" sz="2700" dirty="0"/>
            </a:br>
            <a:r>
              <a:rPr lang="en-AU" sz="2700" dirty="0"/>
              <a:t>Equitable action for breach of confidence </a:t>
            </a:r>
            <a:br>
              <a:rPr lang="en-AU" dirty="0"/>
            </a:br>
            <a:endParaRPr lang="en-US" dirty="0"/>
          </a:p>
        </p:txBody>
      </p:sp>
      <p:sp>
        <p:nvSpPr>
          <p:cNvPr id="3" name="Content Placeholder 2">
            <a:extLst>
              <a:ext uri="{FF2B5EF4-FFF2-40B4-BE49-F238E27FC236}">
                <a16:creationId xmlns:a16="http://schemas.microsoft.com/office/drawing/2014/main" id="{48D72686-BCCC-084E-8011-3FCA704CB123}"/>
              </a:ext>
            </a:extLst>
          </p:cNvPr>
          <p:cNvSpPr>
            <a:spLocks noGrp="1"/>
          </p:cNvSpPr>
          <p:nvPr>
            <p:ph idx="1"/>
          </p:nvPr>
        </p:nvSpPr>
        <p:spPr/>
        <p:txBody>
          <a:bodyPr>
            <a:normAutofit/>
          </a:bodyPr>
          <a:lstStyle/>
          <a:p>
            <a:pPr marL="0" indent="0">
              <a:buNone/>
            </a:pPr>
            <a:r>
              <a:rPr lang="en-AU" dirty="0"/>
              <a:t>Action in equity – not statute, very limited case law.</a:t>
            </a:r>
          </a:p>
          <a:p>
            <a:r>
              <a:rPr lang="en-AU" dirty="0"/>
              <a:t> In </a:t>
            </a:r>
            <a:r>
              <a:rPr lang="en-AU" i="1" dirty="0" err="1"/>
              <a:t>Giller</a:t>
            </a:r>
            <a:r>
              <a:rPr lang="en-AU" i="1" dirty="0"/>
              <a:t> v </a:t>
            </a:r>
            <a:r>
              <a:rPr lang="en-AU" i="1" dirty="0" err="1"/>
              <a:t>Procopets</a:t>
            </a:r>
            <a:r>
              <a:rPr lang="en-AU" dirty="0"/>
              <a:t> </a:t>
            </a:r>
            <a:r>
              <a:rPr lang="en-AU" i="1" dirty="0"/>
              <a:t>[2008]Vic</a:t>
            </a:r>
            <a:r>
              <a:rPr lang="en-AU" dirty="0"/>
              <a:t> the court held that the claimant could recover damages for emotional distress in her equitable claim for breach of confidence, for threats to show intimate videos to family friends and </a:t>
            </a:r>
            <a:r>
              <a:rPr lang="en-AU" dirty="0" err="1"/>
              <a:t>coleagues</a:t>
            </a:r>
            <a:r>
              <a:rPr lang="en-AU" dirty="0"/>
              <a:t>. </a:t>
            </a:r>
          </a:p>
          <a:p>
            <a:pPr marL="0" indent="0">
              <a:buNone/>
            </a:pPr>
            <a:endParaRPr lang="en-AU" dirty="0"/>
          </a:p>
          <a:p>
            <a:r>
              <a:rPr lang="en-AU" dirty="0"/>
              <a:t>In </a:t>
            </a:r>
            <a:r>
              <a:rPr lang="en-AU" i="1" dirty="0"/>
              <a:t>Wilson v Ferguson [2015] WA, </a:t>
            </a:r>
            <a:r>
              <a:rPr lang="en-AU" dirty="0"/>
              <a:t>the Court found that Ferguson had breached his equitable obligation of confidentiality owed to Wilson when he posted to Facebook intimate images (created with consent) after the relationship ended.</a:t>
            </a:r>
          </a:p>
          <a:p>
            <a:endParaRPr lang="en-US" dirty="0"/>
          </a:p>
        </p:txBody>
      </p:sp>
    </p:spTree>
    <p:extLst>
      <p:ext uri="{BB962C8B-B14F-4D97-AF65-F5344CB8AC3E}">
        <p14:creationId xmlns:p14="http://schemas.microsoft.com/office/powerpoint/2010/main" val="1778233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2F339-695D-1443-B718-4447020B7155}"/>
              </a:ext>
            </a:extLst>
          </p:cNvPr>
          <p:cNvSpPr>
            <a:spLocks noGrp="1"/>
          </p:cNvSpPr>
          <p:nvPr>
            <p:ph type="title"/>
          </p:nvPr>
        </p:nvSpPr>
        <p:spPr/>
        <p:txBody>
          <a:bodyPr>
            <a:normAutofit fontScale="90000"/>
          </a:bodyPr>
          <a:lstStyle/>
          <a:p>
            <a:r>
              <a:rPr lang="en-GB" sz="4500" b="1" dirty="0"/>
              <a:t>5. Surveillance</a:t>
            </a:r>
            <a:br>
              <a:rPr lang="en-AU" dirty="0"/>
            </a:br>
            <a:endParaRPr lang="en-US" dirty="0"/>
          </a:p>
        </p:txBody>
      </p:sp>
      <p:sp>
        <p:nvSpPr>
          <p:cNvPr id="3" name="Content Placeholder 2">
            <a:extLst>
              <a:ext uri="{FF2B5EF4-FFF2-40B4-BE49-F238E27FC236}">
                <a16:creationId xmlns:a16="http://schemas.microsoft.com/office/drawing/2014/main" id="{0C8F3087-4510-5E4D-AC64-495C8D7D5924}"/>
              </a:ext>
            </a:extLst>
          </p:cNvPr>
          <p:cNvSpPr>
            <a:spLocks noGrp="1"/>
          </p:cNvSpPr>
          <p:nvPr>
            <p:ph idx="1"/>
          </p:nvPr>
        </p:nvSpPr>
        <p:spPr/>
        <p:txBody>
          <a:bodyPr>
            <a:normAutofit/>
          </a:bodyPr>
          <a:lstStyle/>
          <a:p>
            <a:pPr lvl="0"/>
            <a:r>
              <a:rPr lang="en-US" i="1" dirty="0"/>
              <a:t>Crimes (Domestic &amp; Personal Violence Act) 2007 </a:t>
            </a:r>
            <a:r>
              <a:rPr lang="en-US" dirty="0"/>
              <a:t>(NSW) s. 8</a:t>
            </a:r>
            <a:endParaRPr lang="en-AU" dirty="0"/>
          </a:p>
          <a:p>
            <a:r>
              <a:rPr lang="en-US" dirty="0"/>
              <a:t> (1) the following of a person about or the watching or frequenting of the vicinity of,</a:t>
            </a:r>
            <a:endParaRPr lang="en-AU" dirty="0"/>
          </a:p>
          <a:p>
            <a:r>
              <a:rPr lang="en-US" dirty="0"/>
              <a:t>or an approach to, a person’s place of residence, business or work or any place</a:t>
            </a:r>
            <a:endParaRPr lang="en-AU" dirty="0"/>
          </a:p>
          <a:p>
            <a:r>
              <a:rPr lang="en-US" dirty="0"/>
              <a:t>that a person frequents for the purposes of any social or leisure activity.</a:t>
            </a:r>
            <a:endParaRPr lang="en-AU" dirty="0"/>
          </a:p>
          <a:p>
            <a:r>
              <a:rPr lang="en-US" dirty="0"/>
              <a:t>(2) For the purposes of determining whether a person’s conduct amounts to stalking, a court may have regard to      any pattern of </a:t>
            </a:r>
            <a:r>
              <a:rPr lang="en-US" dirty="0" err="1"/>
              <a:t>behaviour</a:t>
            </a:r>
            <a:r>
              <a:rPr lang="en-US" dirty="0"/>
              <a:t> (especially violence constituting         a domestic violence offence) in the person’s </a:t>
            </a:r>
            <a:r>
              <a:rPr lang="en-US" dirty="0" err="1"/>
              <a:t>behaviour</a:t>
            </a:r>
            <a:r>
              <a:rPr lang="en-US" dirty="0"/>
              <a:t>.</a:t>
            </a:r>
            <a:endParaRPr lang="en-AU" dirty="0"/>
          </a:p>
          <a:p>
            <a:r>
              <a:rPr lang="en-AU" dirty="0"/>
              <a:t> </a:t>
            </a:r>
          </a:p>
          <a:p>
            <a:endParaRPr lang="en-US" dirty="0"/>
          </a:p>
        </p:txBody>
      </p:sp>
    </p:spTree>
    <p:extLst>
      <p:ext uri="{BB962C8B-B14F-4D97-AF65-F5344CB8AC3E}">
        <p14:creationId xmlns:p14="http://schemas.microsoft.com/office/powerpoint/2010/main" val="3111161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17B4F-15A1-E647-851C-25FBD108B6EF}"/>
              </a:ext>
            </a:extLst>
          </p:cNvPr>
          <p:cNvSpPr>
            <a:spLocks noGrp="1"/>
          </p:cNvSpPr>
          <p:nvPr>
            <p:ph type="title"/>
          </p:nvPr>
        </p:nvSpPr>
        <p:spPr/>
        <p:txBody>
          <a:bodyPr>
            <a:normAutofit fontScale="90000"/>
          </a:bodyPr>
          <a:lstStyle/>
          <a:p>
            <a:r>
              <a:rPr lang="en-US" i="1" dirty="0"/>
              <a:t>Surveillance Devices Act 2007 </a:t>
            </a:r>
            <a:r>
              <a:rPr lang="en-US" dirty="0"/>
              <a:t>(NSW)</a:t>
            </a:r>
            <a:br>
              <a:rPr lang="en-AU" dirty="0"/>
            </a:br>
            <a:endParaRPr lang="en-US" dirty="0"/>
          </a:p>
        </p:txBody>
      </p:sp>
      <p:sp>
        <p:nvSpPr>
          <p:cNvPr id="3" name="Content Placeholder 2">
            <a:extLst>
              <a:ext uri="{FF2B5EF4-FFF2-40B4-BE49-F238E27FC236}">
                <a16:creationId xmlns:a16="http://schemas.microsoft.com/office/drawing/2014/main" id="{9D184069-E625-B14C-957D-77EDB9F5C40A}"/>
              </a:ext>
            </a:extLst>
          </p:cNvPr>
          <p:cNvSpPr>
            <a:spLocks noGrp="1"/>
          </p:cNvSpPr>
          <p:nvPr>
            <p:ph idx="1"/>
          </p:nvPr>
        </p:nvSpPr>
        <p:spPr/>
        <p:txBody>
          <a:bodyPr>
            <a:normAutofit fontScale="32500" lnSpcReduction="20000"/>
          </a:bodyPr>
          <a:lstStyle/>
          <a:p>
            <a:pPr lvl="1"/>
            <a:r>
              <a:rPr lang="en-US" sz="9225" dirty="0"/>
              <a:t>Prohibition on installation, use and maintenance of listening devices (s 7)</a:t>
            </a:r>
          </a:p>
          <a:p>
            <a:pPr lvl="1"/>
            <a:endParaRPr lang="en-AU" sz="9225" dirty="0"/>
          </a:p>
          <a:p>
            <a:pPr lvl="1"/>
            <a:r>
              <a:rPr lang="en-US" sz="9225" dirty="0"/>
              <a:t>Installation, use or maintenance of optical surveillance devices without consent (s 8)</a:t>
            </a:r>
          </a:p>
          <a:p>
            <a:pPr lvl="1"/>
            <a:endParaRPr lang="en-AU" sz="9225" dirty="0"/>
          </a:p>
          <a:p>
            <a:pPr lvl="1"/>
            <a:r>
              <a:rPr lang="en-US" sz="9225" dirty="0"/>
              <a:t>Prohibition on installation, use and maintenance of tracking devices (s 9)</a:t>
            </a:r>
            <a:endParaRPr lang="en-AU" sz="9225" dirty="0"/>
          </a:p>
          <a:p>
            <a:pPr marL="0" indent="0">
              <a:buNone/>
            </a:pPr>
            <a:r>
              <a:rPr lang="en-AU" dirty="0"/>
              <a:t> </a:t>
            </a:r>
          </a:p>
          <a:p>
            <a:endParaRPr lang="en-US" dirty="0"/>
          </a:p>
        </p:txBody>
      </p:sp>
    </p:spTree>
    <p:extLst>
      <p:ext uri="{BB962C8B-B14F-4D97-AF65-F5344CB8AC3E}">
        <p14:creationId xmlns:p14="http://schemas.microsoft.com/office/powerpoint/2010/main" val="2380204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A9C5-1F3C-0540-AE4C-ACED9609F977}"/>
              </a:ext>
            </a:extLst>
          </p:cNvPr>
          <p:cNvSpPr>
            <a:spLocks noGrp="1"/>
          </p:cNvSpPr>
          <p:nvPr>
            <p:ph type="title"/>
          </p:nvPr>
        </p:nvSpPr>
        <p:spPr/>
        <p:txBody>
          <a:bodyPr>
            <a:normAutofit fontScale="90000"/>
          </a:bodyPr>
          <a:lstStyle/>
          <a:p>
            <a:r>
              <a:rPr lang="en-US" dirty="0"/>
              <a:t>Evidence gathering</a:t>
            </a:r>
          </a:p>
        </p:txBody>
      </p:sp>
      <p:sp>
        <p:nvSpPr>
          <p:cNvPr id="3" name="Content Placeholder 2">
            <a:extLst>
              <a:ext uri="{FF2B5EF4-FFF2-40B4-BE49-F238E27FC236}">
                <a16:creationId xmlns:a16="http://schemas.microsoft.com/office/drawing/2014/main" id="{A76FBF68-2169-B548-9DDD-F1D2F6337DB9}"/>
              </a:ext>
            </a:extLst>
          </p:cNvPr>
          <p:cNvSpPr>
            <a:spLocks noGrp="1"/>
          </p:cNvSpPr>
          <p:nvPr>
            <p:ph idx="1"/>
          </p:nvPr>
        </p:nvSpPr>
        <p:spPr/>
        <p:txBody>
          <a:bodyPr>
            <a:normAutofit fontScale="92500" lnSpcReduction="20000"/>
          </a:bodyPr>
          <a:lstStyle/>
          <a:p>
            <a:pPr lvl="0"/>
            <a:r>
              <a:rPr lang="en-GB" i="1" dirty="0"/>
              <a:t>Telecommunications (Interception and Access) Act 1979 </a:t>
            </a:r>
            <a:r>
              <a:rPr lang="en-GB" dirty="0"/>
              <a:t>(</a:t>
            </a:r>
            <a:r>
              <a:rPr lang="en-GB" dirty="0" err="1"/>
              <a:t>Cth</a:t>
            </a:r>
            <a:r>
              <a:rPr lang="en-GB" dirty="0"/>
              <a:t>) </a:t>
            </a:r>
            <a:endParaRPr lang="en-AU" dirty="0"/>
          </a:p>
          <a:p>
            <a:pPr lvl="1"/>
            <a:r>
              <a:rPr lang="en-US" dirty="0"/>
              <a:t>Telecommunications not to be intercepted (</a:t>
            </a:r>
            <a:r>
              <a:rPr lang="en-US" dirty="0" err="1"/>
              <a:t>ss</a:t>
            </a:r>
            <a:r>
              <a:rPr lang="en-US" dirty="0"/>
              <a:t> 7 &amp; 105)</a:t>
            </a:r>
            <a:endParaRPr lang="en-AU" dirty="0"/>
          </a:p>
          <a:p>
            <a:pPr lvl="0"/>
            <a:r>
              <a:rPr lang="en-GB" i="1" dirty="0"/>
              <a:t>Evidence Act 1995 </a:t>
            </a:r>
            <a:r>
              <a:rPr lang="en-GB" dirty="0"/>
              <a:t>(NSW) - s 138</a:t>
            </a:r>
            <a:endParaRPr lang="en-AU" dirty="0"/>
          </a:p>
          <a:p>
            <a:r>
              <a:rPr lang="en-AU" dirty="0"/>
              <a:t>Generally it is an offence to use a listening device to overhear, record, monitor, or listen to a private</a:t>
            </a:r>
            <a:r>
              <a:rPr lang="en-AU" b="1" dirty="0"/>
              <a:t> </a:t>
            </a:r>
            <a:r>
              <a:rPr lang="en-AU" dirty="0"/>
              <a:t>conversation s 7(1) … unless all the parties consent to the listening device being used s 7(3)(a), or one principal party consents to the use of the listening device </a:t>
            </a:r>
            <a:r>
              <a:rPr lang="en-AU" u="sng" dirty="0"/>
              <a:t>and</a:t>
            </a:r>
            <a:r>
              <a:rPr lang="en-AU" dirty="0"/>
              <a:t> it is reasonably necessary for the protection of the lawful interest of that principal party s 7(3)(b)(</a:t>
            </a:r>
            <a:r>
              <a:rPr lang="en-AU" dirty="0" err="1"/>
              <a:t>i</a:t>
            </a:r>
            <a:r>
              <a:rPr lang="en-AU" dirty="0"/>
              <a:t>).</a:t>
            </a:r>
          </a:p>
          <a:p>
            <a:r>
              <a:rPr lang="en-AU" dirty="0"/>
              <a:t>Generally, it is an offence to knowingly install, use or maintain a tracking device to determine the geographical location of a person without their permission</a:t>
            </a:r>
            <a:r>
              <a:rPr lang="en-AU" b="1" dirty="0"/>
              <a:t>,</a:t>
            </a:r>
            <a:r>
              <a:rPr lang="en-AU" dirty="0"/>
              <a:t> or to determine the geographical location of an object without the permission of       the person in lawful possession or having lawful control of        that object: s 9(1) </a:t>
            </a:r>
            <a:r>
              <a:rPr lang="en-GB" dirty="0"/>
              <a:t>The only exceptions that apply relate                   to using a tracking device ‘for a lawful purpose.</a:t>
            </a:r>
            <a:endParaRPr lang="en-AU" dirty="0"/>
          </a:p>
          <a:p>
            <a:endParaRPr lang="en-AU" dirty="0"/>
          </a:p>
          <a:p>
            <a:pPr marL="0" indent="0">
              <a:buNone/>
            </a:pPr>
            <a:endParaRPr lang="en-AU" dirty="0"/>
          </a:p>
        </p:txBody>
      </p:sp>
    </p:spTree>
    <p:extLst>
      <p:ext uri="{BB962C8B-B14F-4D97-AF65-F5344CB8AC3E}">
        <p14:creationId xmlns:p14="http://schemas.microsoft.com/office/powerpoint/2010/main" val="4014308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A9C5-1F3C-0540-AE4C-ACED9609F977}"/>
              </a:ext>
            </a:extLst>
          </p:cNvPr>
          <p:cNvSpPr>
            <a:spLocks noGrp="1"/>
          </p:cNvSpPr>
          <p:nvPr>
            <p:ph type="title"/>
          </p:nvPr>
        </p:nvSpPr>
        <p:spPr/>
        <p:txBody>
          <a:bodyPr>
            <a:normAutofit fontScale="90000"/>
          </a:bodyPr>
          <a:lstStyle/>
          <a:p>
            <a:r>
              <a:rPr lang="en-US" dirty="0"/>
              <a:t>Evidence gathering</a:t>
            </a:r>
          </a:p>
        </p:txBody>
      </p:sp>
      <p:sp>
        <p:nvSpPr>
          <p:cNvPr id="3" name="Content Placeholder 2">
            <a:extLst>
              <a:ext uri="{FF2B5EF4-FFF2-40B4-BE49-F238E27FC236}">
                <a16:creationId xmlns:a16="http://schemas.microsoft.com/office/drawing/2014/main" id="{A76FBF68-2169-B548-9DDD-F1D2F6337DB9}"/>
              </a:ext>
            </a:extLst>
          </p:cNvPr>
          <p:cNvSpPr>
            <a:spLocks noGrp="1"/>
          </p:cNvSpPr>
          <p:nvPr>
            <p:ph idx="1"/>
          </p:nvPr>
        </p:nvSpPr>
        <p:spPr/>
        <p:txBody>
          <a:bodyPr>
            <a:normAutofit/>
          </a:bodyPr>
          <a:lstStyle/>
          <a:p>
            <a:pPr lvl="0"/>
            <a:endParaRPr lang="en-AU" i="1" dirty="0"/>
          </a:p>
          <a:p>
            <a:r>
              <a:rPr lang="en-AU" dirty="0"/>
              <a:t>Digital footprints…</a:t>
            </a:r>
          </a:p>
          <a:p>
            <a:r>
              <a:rPr lang="en-AU" dirty="0"/>
              <a:t>A Duntroon cadet was sexually assaulted but did not see the assailant well enough to identify him. DNA testing located a suspect. .</a:t>
            </a:r>
          </a:p>
          <a:p>
            <a:r>
              <a:rPr lang="en-AU" dirty="0"/>
              <a:t>A search of his phone revealed in his browser history:</a:t>
            </a:r>
          </a:p>
          <a:p>
            <a:r>
              <a:rPr lang="en-AU" dirty="0"/>
              <a:t>“how to beat a sexual assault charge”</a:t>
            </a:r>
          </a:p>
          <a:p>
            <a:r>
              <a:rPr lang="en-AU" dirty="0"/>
              <a:t>“sexual assault sentence ACT”</a:t>
            </a:r>
          </a:p>
          <a:p>
            <a:r>
              <a:rPr lang="en-AU" dirty="0"/>
              <a:t>“can you leave the country whist under investigation?”</a:t>
            </a:r>
          </a:p>
          <a:p>
            <a:r>
              <a:rPr lang="en-AU" dirty="0"/>
              <a:t>Bail was refused…</a:t>
            </a:r>
          </a:p>
          <a:p>
            <a:pPr marL="0" indent="0">
              <a:buNone/>
            </a:pPr>
            <a:endParaRPr lang="en-AU" dirty="0"/>
          </a:p>
        </p:txBody>
      </p:sp>
    </p:spTree>
    <p:extLst>
      <p:ext uri="{BB962C8B-B14F-4D97-AF65-F5344CB8AC3E}">
        <p14:creationId xmlns:p14="http://schemas.microsoft.com/office/powerpoint/2010/main" val="2319459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Helvetica Neue" charset="0"/>
                <a:ea typeface="ＭＳ Ｐゴシック" charset="-128"/>
                <a:cs typeface="ＭＳ Ｐゴシック" charset="-128"/>
              </a:rPr>
              <a:t>Acknowledgement of Country</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t="5212" b="5212"/>
          <a:stretch>
            <a:fillRect/>
          </a:stretch>
        </p:blipFill>
        <p:spPr/>
      </p:pic>
      <p:sp>
        <p:nvSpPr>
          <p:cNvPr id="3" name="Footer Placeholder 2"/>
          <p:cNvSpPr>
            <a:spLocks noGrp="1"/>
          </p:cNvSpPr>
          <p:nvPr>
            <p:ph type="ftr" sz="quarter" idx="11"/>
          </p:nvPr>
        </p:nvSpPr>
        <p:spPr/>
        <p:txBody>
          <a:bodyPr/>
          <a:lstStyle/>
          <a:p>
            <a:r>
              <a:rPr lang="pl-PL"/>
              <a:t>© WLS NSW 2018 </a:t>
            </a:r>
            <a:endParaRPr lang="en-US"/>
          </a:p>
        </p:txBody>
      </p:sp>
    </p:spTree>
    <p:extLst>
      <p:ext uri="{BB962C8B-B14F-4D97-AF65-F5344CB8AC3E}">
        <p14:creationId xmlns:p14="http://schemas.microsoft.com/office/powerpoint/2010/main" val="889023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D26F7-B0D0-9A43-96A4-0B398A6C9C99}"/>
              </a:ext>
            </a:extLst>
          </p:cNvPr>
          <p:cNvSpPr>
            <a:spLocks noGrp="1"/>
          </p:cNvSpPr>
          <p:nvPr>
            <p:ph type="title"/>
          </p:nvPr>
        </p:nvSpPr>
        <p:spPr>
          <a:xfrm>
            <a:off x="638735" y="0"/>
            <a:ext cx="7886700" cy="320634"/>
          </a:xfrm>
        </p:spPr>
        <p:txBody>
          <a:bodyPr>
            <a:normAutofit fontScale="90000"/>
          </a:bodyPr>
          <a:lstStyle/>
          <a:p>
            <a:br>
              <a:rPr lang="en-AU" sz="2025" dirty="0"/>
            </a:br>
            <a:br>
              <a:rPr lang="en-AU" sz="2025" dirty="0"/>
            </a:br>
            <a:br>
              <a:rPr lang="en-AU" sz="2025" dirty="0"/>
            </a:br>
            <a:br>
              <a:rPr lang="en-AU" sz="2025" dirty="0"/>
            </a:br>
            <a:r>
              <a:rPr lang="en-AU" dirty="0"/>
              <a:t> </a:t>
            </a:r>
            <a:br>
              <a:rPr lang="en-AU" dirty="0"/>
            </a:br>
            <a:endParaRPr lang="en-US" dirty="0"/>
          </a:p>
        </p:txBody>
      </p:sp>
      <p:sp>
        <p:nvSpPr>
          <p:cNvPr id="3" name="Content Placeholder 2">
            <a:extLst>
              <a:ext uri="{FF2B5EF4-FFF2-40B4-BE49-F238E27FC236}">
                <a16:creationId xmlns:a16="http://schemas.microsoft.com/office/drawing/2014/main" id="{8AE84D96-79B9-0C46-A1ED-66ADD5BCE313}"/>
              </a:ext>
            </a:extLst>
          </p:cNvPr>
          <p:cNvSpPr>
            <a:spLocks noGrp="1"/>
          </p:cNvSpPr>
          <p:nvPr>
            <p:ph idx="1"/>
          </p:nvPr>
        </p:nvSpPr>
        <p:spPr>
          <a:xfrm>
            <a:off x="628650" y="902525"/>
            <a:ext cx="7896785" cy="4745241"/>
          </a:xfrm>
        </p:spPr>
        <p:txBody>
          <a:bodyPr>
            <a:normAutofit fontScale="92500" lnSpcReduction="10000"/>
          </a:bodyPr>
          <a:lstStyle/>
          <a:p>
            <a:pPr marL="0" indent="0">
              <a:buNone/>
            </a:pPr>
            <a:r>
              <a:rPr lang="en-AU" i="1" dirty="0"/>
              <a:t>This presentation examines case studies of very common scenarios (such as image-based abuse,  social networking, large volume of unwanted communications, using tracking/ surveillance devices) and then looking at what legal framework applies. </a:t>
            </a:r>
            <a:br>
              <a:rPr lang="en-AU" dirty="0"/>
            </a:br>
            <a:endParaRPr lang="en-AU" dirty="0"/>
          </a:p>
          <a:p>
            <a:pPr marL="0" indent="0">
              <a:buNone/>
            </a:pPr>
            <a:r>
              <a:rPr lang="en-AU" dirty="0"/>
              <a:t>A key thing to note is that the behaviour of perpetrators in this area is not new, it’s just that advances in technology have given them new </a:t>
            </a:r>
            <a:r>
              <a:rPr lang="en-AU" b="1" dirty="0"/>
              <a:t>tactics</a:t>
            </a:r>
            <a:r>
              <a:rPr lang="en-AU" dirty="0"/>
              <a:t> to continue to perpetrate.</a:t>
            </a:r>
          </a:p>
          <a:p>
            <a:pPr marL="0" indent="0">
              <a:buNone/>
            </a:pPr>
            <a:endParaRPr lang="en-AU" dirty="0"/>
          </a:p>
          <a:p>
            <a:r>
              <a:rPr lang="en-AU" dirty="0"/>
              <a:t> </a:t>
            </a:r>
            <a:r>
              <a:rPr lang="en-GB" dirty="0"/>
              <a:t>What is technology-assisted domestic violence?</a:t>
            </a:r>
            <a:endParaRPr lang="en-AU" dirty="0"/>
          </a:p>
          <a:p>
            <a:pPr lvl="0"/>
            <a:r>
              <a:rPr lang="en-GB" dirty="0"/>
              <a:t>Legal framework</a:t>
            </a:r>
            <a:endParaRPr lang="en-AU" dirty="0"/>
          </a:p>
          <a:p>
            <a:pPr lvl="0"/>
            <a:r>
              <a:rPr lang="en-GB" dirty="0"/>
              <a:t>Harassment via technology</a:t>
            </a:r>
            <a:endParaRPr lang="en-AU" dirty="0"/>
          </a:p>
          <a:p>
            <a:pPr lvl="0"/>
            <a:r>
              <a:rPr lang="en-GB" dirty="0"/>
              <a:t>Sharing intimate images without consent</a:t>
            </a:r>
            <a:endParaRPr lang="en-AU" dirty="0"/>
          </a:p>
          <a:p>
            <a:pPr lvl="0"/>
            <a:r>
              <a:rPr lang="en-GB" dirty="0"/>
              <a:t>Surveillance</a:t>
            </a:r>
            <a:endParaRPr lang="en-AU" dirty="0"/>
          </a:p>
          <a:p>
            <a:pPr marL="0" indent="0">
              <a:buNone/>
            </a:pPr>
            <a:endParaRPr lang="en-AU" dirty="0"/>
          </a:p>
          <a:p>
            <a:endParaRPr lang="en-AU" dirty="0"/>
          </a:p>
          <a:p>
            <a:endParaRPr lang="en-US" dirty="0"/>
          </a:p>
        </p:txBody>
      </p:sp>
    </p:spTree>
    <p:extLst>
      <p:ext uri="{BB962C8B-B14F-4D97-AF65-F5344CB8AC3E}">
        <p14:creationId xmlns:p14="http://schemas.microsoft.com/office/powerpoint/2010/main" val="422017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8EC76-18B2-D24E-A447-A5F8BD9FF2F4}"/>
              </a:ext>
            </a:extLst>
          </p:cNvPr>
          <p:cNvSpPr>
            <a:spLocks noGrp="1"/>
          </p:cNvSpPr>
          <p:nvPr>
            <p:ph type="title"/>
          </p:nvPr>
        </p:nvSpPr>
        <p:spPr>
          <a:xfrm>
            <a:off x="628650" y="365127"/>
            <a:ext cx="7886700" cy="869908"/>
          </a:xfrm>
        </p:spPr>
        <p:txBody>
          <a:bodyPr>
            <a:noAutofit/>
          </a:bodyPr>
          <a:lstStyle/>
          <a:p>
            <a:r>
              <a:rPr lang="en-GB" sz="2400" b="1" dirty="0"/>
              <a:t>1. What is technology-assisted domestic violence?</a:t>
            </a:r>
            <a:br>
              <a:rPr lang="en-AU" sz="2400" dirty="0"/>
            </a:br>
            <a:endParaRPr lang="en-US" sz="2400" dirty="0"/>
          </a:p>
        </p:txBody>
      </p:sp>
      <p:sp>
        <p:nvSpPr>
          <p:cNvPr id="3" name="Content Placeholder 2">
            <a:extLst>
              <a:ext uri="{FF2B5EF4-FFF2-40B4-BE49-F238E27FC236}">
                <a16:creationId xmlns:a16="http://schemas.microsoft.com/office/drawing/2014/main" id="{AAB81831-2785-2D4A-948C-408B6106AEC0}"/>
              </a:ext>
            </a:extLst>
          </p:cNvPr>
          <p:cNvSpPr>
            <a:spLocks noGrp="1"/>
          </p:cNvSpPr>
          <p:nvPr>
            <p:ph idx="1"/>
          </p:nvPr>
        </p:nvSpPr>
        <p:spPr>
          <a:xfrm>
            <a:off x="628650" y="902526"/>
            <a:ext cx="7886700" cy="4975760"/>
          </a:xfrm>
        </p:spPr>
        <p:txBody>
          <a:bodyPr>
            <a:normAutofit fontScale="25000" lnSpcReduction="20000"/>
          </a:bodyPr>
          <a:lstStyle/>
          <a:p>
            <a:pPr marL="0" indent="0">
              <a:buNone/>
            </a:pPr>
            <a:endParaRPr lang="en-AU" dirty="0"/>
          </a:p>
          <a:p>
            <a:pPr marL="0" indent="0">
              <a:buNone/>
            </a:pPr>
            <a:r>
              <a:rPr lang="en-US" sz="6000" dirty="0"/>
              <a:t>The use of technology, such as the internet, social media, mobile phones, computers, &amp; surveillance devices, to stalk, harass, intimidate or humiliate a partner or ex-partner</a:t>
            </a:r>
            <a:endParaRPr lang="en-AU" sz="6000" dirty="0"/>
          </a:p>
          <a:p>
            <a:pPr marL="0" indent="0">
              <a:buNone/>
            </a:pPr>
            <a:r>
              <a:rPr lang="en-AU" sz="6000" dirty="0"/>
              <a:t>Common behaviours include: </a:t>
            </a:r>
          </a:p>
          <a:p>
            <a:pPr lvl="0"/>
            <a:r>
              <a:rPr lang="en-US" sz="6000" dirty="0"/>
              <a:t>Demanding passwords</a:t>
            </a:r>
            <a:endParaRPr lang="en-AU" sz="6000" dirty="0"/>
          </a:p>
          <a:p>
            <a:pPr lvl="0"/>
            <a:r>
              <a:rPr lang="en-US" sz="6000" dirty="0"/>
              <a:t>Unauthorised access of accounts</a:t>
            </a:r>
            <a:endParaRPr lang="en-AU" sz="6000" dirty="0"/>
          </a:p>
          <a:p>
            <a:pPr lvl="0"/>
            <a:r>
              <a:rPr lang="en-US" sz="6000" dirty="0"/>
              <a:t>Checking call logs, messages or accounts without permission</a:t>
            </a:r>
            <a:endParaRPr lang="en-AU" sz="6000" dirty="0"/>
          </a:p>
          <a:p>
            <a:pPr lvl="0"/>
            <a:r>
              <a:rPr lang="en-US" sz="6000" dirty="0"/>
              <a:t>Deliberate deleting/un-friending on social media</a:t>
            </a:r>
            <a:endParaRPr lang="en-AU" sz="6000" dirty="0"/>
          </a:p>
          <a:p>
            <a:pPr lvl="0"/>
            <a:r>
              <a:rPr lang="en-US" sz="6000" dirty="0"/>
              <a:t>Making false accounts/posting as victim</a:t>
            </a:r>
            <a:endParaRPr lang="en-AU" sz="6000" dirty="0"/>
          </a:p>
          <a:p>
            <a:pPr lvl="0"/>
            <a:r>
              <a:rPr lang="en-US" sz="6000" dirty="0"/>
              <a:t>Using technology to spread </a:t>
            </a:r>
            <a:r>
              <a:rPr lang="en-US" sz="6000" dirty="0" err="1"/>
              <a:t>rumours</a:t>
            </a:r>
            <a:r>
              <a:rPr lang="en-US" sz="6000" dirty="0"/>
              <a:t> </a:t>
            </a:r>
            <a:endParaRPr lang="en-AU" sz="6000" dirty="0"/>
          </a:p>
          <a:p>
            <a:pPr lvl="0"/>
            <a:r>
              <a:rPr lang="en-US" sz="6000" dirty="0"/>
              <a:t>Threats or intimidation through messages </a:t>
            </a:r>
            <a:endParaRPr lang="en-AU" sz="6000" dirty="0"/>
          </a:p>
          <a:p>
            <a:pPr lvl="0"/>
            <a:r>
              <a:rPr lang="en-US" sz="6000" dirty="0"/>
              <a:t>Large volumes of unwanted communications</a:t>
            </a:r>
            <a:endParaRPr lang="en-AU" sz="6000" dirty="0"/>
          </a:p>
          <a:p>
            <a:pPr lvl="0"/>
            <a:r>
              <a:rPr lang="en-US" sz="6000" dirty="0"/>
              <a:t>Constantly checking up on a person through technology or tracking through location settings</a:t>
            </a:r>
            <a:endParaRPr lang="en-AU" sz="6000" dirty="0"/>
          </a:p>
          <a:p>
            <a:pPr lvl="0"/>
            <a:r>
              <a:rPr lang="en-US" sz="6000" dirty="0"/>
              <a:t>Demanding, threatening to share or actually sharing private photos                           or videos without consent</a:t>
            </a:r>
            <a:endParaRPr lang="en-AU" sz="6000" dirty="0"/>
          </a:p>
          <a:p>
            <a:pPr lvl="0"/>
            <a:r>
              <a:rPr lang="en-US" sz="6000" dirty="0"/>
              <a:t>Hidden cameras, audio-recorders or GPS</a:t>
            </a:r>
            <a:endParaRPr lang="en-AU" sz="6000" dirty="0"/>
          </a:p>
        </p:txBody>
      </p:sp>
    </p:spTree>
    <p:extLst>
      <p:ext uri="{BB962C8B-B14F-4D97-AF65-F5344CB8AC3E}">
        <p14:creationId xmlns:p14="http://schemas.microsoft.com/office/powerpoint/2010/main" val="53741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850FE-8541-4F4D-B61B-E387B0428342}"/>
              </a:ext>
            </a:extLst>
          </p:cNvPr>
          <p:cNvSpPr>
            <a:spLocks noGrp="1"/>
          </p:cNvSpPr>
          <p:nvPr>
            <p:ph type="title"/>
          </p:nvPr>
        </p:nvSpPr>
        <p:spPr/>
        <p:txBody>
          <a:bodyPr>
            <a:normAutofit fontScale="90000"/>
          </a:bodyPr>
          <a:lstStyle/>
          <a:p>
            <a:r>
              <a:rPr lang="en-GB" b="1" dirty="0"/>
              <a:t>2. Legal framework</a:t>
            </a:r>
            <a:br>
              <a:rPr lang="en-AU" dirty="0"/>
            </a:br>
            <a:endParaRPr lang="en-US" dirty="0"/>
          </a:p>
        </p:txBody>
      </p:sp>
      <p:sp>
        <p:nvSpPr>
          <p:cNvPr id="3" name="Content Placeholder 2">
            <a:extLst>
              <a:ext uri="{FF2B5EF4-FFF2-40B4-BE49-F238E27FC236}">
                <a16:creationId xmlns:a16="http://schemas.microsoft.com/office/drawing/2014/main" id="{D22E66B3-B97C-F342-8D07-133E78238FBF}"/>
              </a:ext>
            </a:extLst>
          </p:cNvPr>
          <p:cNvSpPr>
            <a:spLocks noGrp="1"/>
          </p:cNvSpPr>
          <p:nvPr>
            <p:ph idx="1"/>
          </p:nvPr>
        </p:nvSpPr>
        <p:spPr>
          <a:xfrm>
            <a:off x="628650" y="1610506"/>
            <a:ext cx="7886700" cy="3879467"/>
          </a:xfrm>
        </p:spPr>
        <p:txBody>
          <a:bodyPr>
            <a:normAutofit fontScale="85000" lnSpcReduction="20000"/>
          </a:bodyPr>
          <a:lstStyle/>
          <a:p>
            <a:pPr marL="0" indent="0">
              <a:buNone/>
            </a:pPr>
            <a:r>
              <a:rPr lang="en-AU" i="1" dirty="0"/>
              <a:t>Criminal law:</a:t>
            </a:r>
            <a:endParaRPr lang="en-AU" dirty="0"/>
          </a:p>
          <a:p>
            <a:pPr marL="0" indent="0">
              <a:buNone/>
            </a:pPr>
            <a:r>
              <a:rPr lang="en-US" i="1" dirty="0"/>
              <a:t>Commonwealth</a:t>
            </a:r>
            <a:endParaRPr lang="en-AU" dirty="0"/>
          </a:p>
          <a:p>
            <a:pPr lvl="0"/>
            <a:r>
              <a:rPr lang="en-US" dirty="0"/>
              <a:t>Criminal Code 1995 </a:t>
            </a:r>
            <a:endParaRPr lang="en-AU" dirty="0"/>
          </a:p>
          <a:p>
            <a:pPr lvl="0"/>
            <a:r>
              <a:rPr lang="en-US" dirty="0"/>
              <a:t>Telecommunications (Interception and Access) Act 1979 </a:t>
            </a:r>
            <a:endParaRPr lang="en-AU" dirty="0"/>
          </a:p>
          <a:p>
            <a:pPr lvl="0"/>
            <a:r>
              <a:rPr lang="en-US" dirty="0"/>
              <a:t>Telecommunications Act 1997</a:t>
            </a:r>
            <a:endParaRPr lang="en-AU" dirty="0"/>
          </a:p>
          <a:p>
            <a:pPr lvl="0"/>
            <a:r>
              <a:rPr lang="en-US" dirty="0"/>
              <a:t>Copyright Act 1968</a:t>
            </a:r>
            <a:endParaRPr lang="en-AU" dirty="0"/>
          </a:p>
          <a:p>
            <a:pPr marL="0" indent="0">
              <a:buNone/>
            </a:pPr>
            <a:r>
              <a:rPr lang="en-US" i="1" dirty="0"/>
              <a:t>NSW</a:t>
            </a:r>
            <a:endParaRPr lang="en-AU" dirty="0"/>
          </a:p>
          <a:p>
            <a:pPr lvl="0"/>
            <a:r>
              <a:rPr lang="en-US" dirty="0"/>
              <a:t>Crimes Act 1900 </a:t>
            </a:r>
            <a:endParaRPr lang="en-AU" dirty="0"/>
          </a:p>
          <a:p>
            <a:pPr lvl="0"/>
            <a:r>
              <a:rPr lang="en-US" dirty="0"/>
              <a:t>Crimes (Personal &amp; Domestic Violence) Act 2007</a:t>
            </a:r>
            <a:endParaRPr lang="en-AU" dirty="0"/>
          </a:p>
          <a:p>
            <a:r>
              <a:rPr lang="en-US" dirty="0"/>
              <a:t>Surveillance Devices Act  2007</a:t>
            </a:r>
            <a:endParaRPr lang="en-AU" dirty="0"/>
          </a:p>
          <a:p>
            <a:r>
              <a:rPr lang="en-US" dirty="0"/>
              <a:t>Crimes Amendment (Intimate Images) Act 2017 </a:t>
            </a:r>
            <a:endParaRPr lang="en-AU" dirty="0"/>
          </a:p>
          <a:p>
            <a:pPr marL="0" indent="0">
              <a:buNone/>
            </a:pPr>
            <a:endParaRPr lang="en-AU" dirty="0"/>
          </a:p>
          <a:p>
            <a:endParaRPr lang="en-US" dirty="0"/>
          </a:p>
        </p:txBody>
      </p:sp>
    </p:spTree>
    <p:extLst>
      <p:ext uri="{BB962C8B-B14F-4D97-AF65-F5344CB8AC3E}">
        <p14:creationId xmlns:p14="http://schemas.microsoft.com/office/powerpoint/2010/main" val="239396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12FB0-EE00-8842-B248-31101418DE43}"/>
              </a:ext>
            </a:extLst>
          </p:cNvPr>
          <p:cNvSpPr>
            <a:spLocks noGrp="1"/>
          </p:cNvSpPr>
          <p:nvPr>
            <p:ph type="title"/>
          </p:nvPr>
        </p:nvSpPr>
        <p:spPr/>
        <p:txBody>
          <a:bodyPr>
            <a:normAutofit fontScale="90000"/>
          </a:bodyPr>
          <a:lstStyle/>
          <a:p>
            <a:r>
              <a:rPr lang="en-GB" i="1" dirty="0"/>
              <a:t>Civil law:</a:t>
            </a:r>
            <a:br>
              <a:rPr lang="en-AU" dirty="0"/>
            </a:br>
            <a:endParaRPr lang="en-US" dirty="0"/>
          </a:p>
        </p:txBody>
      </p:sp>
      <p:sp>
        <p:nvSpPr>
          <p:cNvPr id="3" name="Content Placeholder 2">
            <a:extLst>
              <a:ext uri="{FF2B5EF4-FFF2-40B4-BE49-F238E27FC236}">
                <a16:creationId xmlns:a16="http://schemas.microsoft.com/office/drawing/2014/main" id="{D8A64E16-06A9-4844-92E9-B8627B474173}"/>
              </a:ext>
            </a:extLst>
          </p:cNvPr>
          <p:cNvSpPr>
            <a:spLocks noGrp="1"/>
          </p:cNvSpPr>
          <p:nvPr>
            <p:ph idx="1"/>
          </p:nvPr>
        </p:nvSpPr>
        <p:spPr/>
        <p:txBody>
          <a:bodyPr>
            <a:normAutofit/>
          </a:bodyPr>
          <a:lstStyle/>
          <a:p>
            <a:pPr lvl="0"/>
            <a:r>
              <a:rPr lang="en-US" dirty="0"/>
              <a:t>Apprehended Violence Orders</a:t>
            </a:r>
            <a:endParaRPr lang="en-AU" dirty="0"/>
          </a:p>
          <a:p>
            <a:pPr lvl="0"/>
            <a:r>
              <a:rPr lang="en-AU" dirty="0"/>
              <a:t>E-Safety Commissioner </a:t>
            </a:r>
          </a:p>
          <a:p>
            <a:pPr lvl="0"/>
            <a:r>
              <a:rPr lang="en-US" dirty="0"/>
              <a:t>Equitable action for breach of confidence </a:t>
            </a:r>
            <a:endParaRPr lang="en-AU" dirty="0"/>
          </a:p>
          <a:p>
            <a:pPr lvl="0"/>
            <a:r>
              <a:rPr lang="en-AU" dirty="0"/>
              <a:t>Defamation</a:t>
            </a:r>
          </a:p>
          <a:p>
            <a:pPr marL="0" indent="0">
              <a:buNone/>
            </a:pPr>
            <a:endParaRPr lang="en-AU" dirty="0"/>
          </a:p>
          <a:p>
            <a:pPr marL="0" indent="0">
              <a:buNone/>
            </a:pPr>
            <a:r>
              <a:rPr lang="en-US" dirty="0"/>
              <a:t>These certainly aren’t the only possible civil law implications, but it’s just important to know civil remedies do exist and may be relevant, whether that be compensation – the real issue for many of these is access to justice. In theory these are here       but are not a practical course of action for most people. </a:t>
            </a:r>
            <a:endParaRPr lang="en-AU" dirty="0"/>
          </a:p>
          <a:p>
            <a:endParaRPr lang="en-US" dirty="0"/>
          </a:p>
        </p:txBody>
      </p:sp>
    </p:spTree>
    <p:extLst>
      <p:ext uri="{BB962C8B-B14F-4D97-AF65-F5344CB8AC3E}">
        <p14:creationId xmlns:p14="http://schemas.microsoft.com/office/powerpoint/2010/main" val="30305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22681-DEF1-AA46-B3D4-9878A5CAE4FA}"/>
              </a:ext>
            </a:extLst>
          </p:cNvPr>
          <p:cNvSpPr>
            <a:spLocks noGrp="1"/>
          </p:cNvSpPr>
          <p:nvPr>
            <p:ph type="title"/>
          </p:nvPr>
        </p:nvSpPr>
        <p:spPr/>
        <p:txBody>
          <a:bodyPr>
            <a:normAutofit fontScale="90000"/>
          </a:bodyPr>
          <a:lstStyle/>
          <a:p>
            <a:r>
              <a:rPr lang="en-GB" b="1" dirty="0"/>
              <a:t>3. Harassment via technology</a:t>
            </a:r>
            <a:br>
              <a:rPr lang="en-AU" dirty="0"/>
            </a:br>
            <a:endParaRPr lang="en-US" dirty="0"/>
          </a:p>
        </p:txBody>
      </p:sp>
      <p:sp>
        <p:nvSpPr>
          <p:cNvPr id="3" name="Content Placeholder 2">
            <a:extLst>
              <a:ext uri="{FF2B5EF4-FFF2-40B4-BE49-F238E27FC236}">
                <a16:creationId xmlns:a16="http://schemas.microsoft.com/office/drawing/2014/main" id="{E2522FC0-240D-2D4D-B528-52E911FC0A2E}"/>
              </a:ext>
            </a:extLst>
          </p:cNvPr>
          <p:cNvSpPr>
            <a:spLocks noGrp="1"/>
          </p:cNvSpPr>
          <p:nvPr>
            <p:ph idx="1"/>
          </p:nvPr>
        </p:nvSpPr>
        <p:spPr>
          <a:xfrm>
            <a:off x="628650" y="1621748"/>
            <a:ext cx="7886700" cy="3868224"/>
          </a:xfrm>
        </p:spPr>
        <p:txBody>
          <a:bodyPr>
            <a:normAutofit fontScale="92500" lnSpcReduction="20000"/>
          </a:bodyPr>
          <a:lstStyle/>
          <a:p>
            <a:r>
              <a:rPr lang="en-AU" dirty="0"/>
              <a:t>Apprehended Violence mandatory orders prevent the defendant from assaulting, threatening, stalking, harassing or intimidate the protected person or person with whom the protected person has a domestic relationship from intentionally or recklessly destroy or damage property.</a:t>
            </a:r>
          </a:p>
          <a:p>
            <a:r>
              <a:rPr lang="en-US" dirty="0"/>
              <a:t>Multiple phone calls, text messages, threatening or intimidating messages/calls may constitute breach of Apprehended Violence Order or grounds for an Apprehended Violence Order to be made. This is more problematic when there are children. Additional orders can be added if necessary. </a:t>
            </a:r>
            <a:endParaRPr lang="en-AU" dirty="0"/>
          </a:p>
          <a:p>
            <a:r>
              <a:rPr lang="en-US" dirty="0"/>
              <a:t>There is some reluctance by law enforcement in online spaces. </a:t>
            </a:r>
            <a:r>
              <a:rPr lang="en-AU" dirty="0"/>
              <a:t>Obviously what can happen under the law vs what police                will likely do are different questions, and this is where  inadequate responses can be prevalent and damaging. </a:t>
            </a:r>
          </a:p>
          <a:p>
            <a:endParaRPr lang="en-AU" dirty="0"/>
          </a:p>
          <a:p>
            <a:endParaRPr lang="en-US" dirty="0"/>
          </a:p>
        </p:txBody>
      </p:sp>
    </p:spTree>
    <p:extLst>
      <p:ext uri="{BB962C8B-B14F-4D97-AF65-F5344CB8AC3E}">
        <p14:creationId xmlns:p14="http://schemas.microsoft.com/office/powerpoint/2010/main" val="87173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44361-3E8B-024F-B0FF-F3C2A0E31503}"/>
              </a:ext>
            </a:extLst>
          </p:cNvPr>
          <p:cNvSpPr>
            <a:spLocks noGrp="1"/>
          </p:cNvSpPr>
          <p:nvPr>
            <p:ph type="title"/>
          </p:nvPr>
        </p:nvSpPr>
        <p:spPr/>
        <p:txBody>
          <a:bodyPr>
            <a:normAutofit fontScale="90000"/>
          </a:bodyPr>
          <a:lstStyle/>
          <a:p>
            <a:br>
              <a:rPr lang="en-GB" b="1" dirty="0"/>
            </a:br>
            <a:br>
              <a:rPr lang="en-GB" b="1" dirty="0"/>
            </a:br>
            <a:r>
              <a:rPr lang="en-GB" sz="2700" b="1" dirty="0"/>
              <a:t>4. Sharing intimate images without consent</a:t>
            </a:r>
            <a:br>
              <a:rPr lang="en-AU" dirty="0"/>
            </a:br>
            <a:r>
              <a:rPr lang="en-AU" dirty="0"/>
              <a:t> </a:t>
            </a:r>
            <a:br>
              <a:rPr lang="en-AU" dirty="0"/>
            </a:br>
            <a:endParaRPr lang="en-US" dirty="0"/>
          </a:p>
        </p:txBody>
      </p:sp>
      <p:sp>
        <p:nvSpPr>
          <p:cNvPr id="3" name="Content Placeholder 2">
            <a:extLst>
              <a:ext uri="{FF2B5EF4-FFF2-40B4-BE49-F238E27FC236}">
                <a16:creationId xmlns:a16="http://schemas.microsoft.com/office/drawing/2014/main" id="{024D36D9-1E8F-6C43-8849-5F3406551C82}"/>
              </a:ext>
            </a:extLst>
          </p:cNvPr>
          <p:cNvSpPr>
            <a:spLocks noGrp="1"/>
          </p:cNvSpPr>
          <p:nvPr>
            <p:ph idx="1"/>
          </p:nvPr>
        </p:nvSpPr>
        <p:spPr/>
        <p:txBody>
          <a:bodyPr>
            <a:normAutofit fontScale="85000" lnSpcReduction="20000"/>
          </a:bodyPr>
          <a:lstStyle/>
          <a:p>
            <a:r>
              <a:rPr lang="en-GB" dirty="0"/>
              <a:t>Image-based abuse occurs when a nude, sexual or otherwise intimate image is taken or shared without the consent of the person featured in the image. It can also include the threat to share such an image whether or not the image is in fact shared, or whether or not the image in question even exists. </a:t>
            </a:r>
            <a:br>
              <a:rPr lang="en-GB" u="sng" dirty="0"/>
            </a:br>
            <a:r>
              <a:rPr lang="en-GB" dirty="0"/>
              <a:t> </a:t>
            </a:r>
            <a:endParaRPr lang="en-AU" dirty="0"/>
          </a:p>
          <a:p>
            <a:r>
              <a:rPr lang="en-GB" u="sng" dirty="0"/>
              <a:t>NSW Crimes Act</a:t>
            </a:r>
            <a:endParaRPr lang="en-AU" dirty="0"/>
          </a:p>
          <a:p>
            <a:r>
              <a:rPr lang="en-GB" dirty="0"/>
              <a:t>Division 15C of the </a:t>
            </a:r>
            <a:r>
              <a:rPr lang="en-GB" i="1" dirty="0"/>
              <a:t>Crimes Act 1900</a:t>
            </a:r>
            <a:r>
              <a:rPr lang="en-GB" dirty="0"/>
              <a:t> (NSW) regulates the recording and distribution of intimate images. It is an offence to record, distribute, threaten to record or distribute an intimate image, or to contravene a court order to remove or delete an intimate image.</a:t>
            </a:r>
            <a:endParaRPr lang="en-AU" dirty="0"/>
          </a:p>
          <a:p>
            <a:endParaRPr lang="en-AU" dirty="0"/>
          </a:p>
          <a:p>
            <a:r>
              <a:rPr lang="en-US" dirty="0"/>
              <a:t>A threat may be made by any conduct, whether explicit or implicit, conditional or unconditional. It is not necessary to prove that the         other person actually feared the threat would be carried out,                     or that the intimate image which is the subject of the threat                   even exists.</a:t>
            </a:r>
            <a:endParaRPr lang="en-AU" dirty="0"/>
          </a:p>
          <a:p>
            <a:endParaRPr lang="en-AU" dirty="0"/>
          </a:p>
          <a:p>
            <a:endParaRPr lang="en-US" dirty="0"/>
          </a:p>
        </p:txBody>
      </p:sp>
    </p:spTree>
    <p:extLst>
      <p:ext uri="{BB962C8B-B14F-4D97-AF65-F5344CB8AC3E}">
        <p14:creationId xmlns:p14="http://schemas.microsoft.com/office/powerpoint/2010/main" val="746603973"/>
      </p:ext>
    </p:extLst>
  </p:cSld>
  <p:clrMapOvr>
    <a:masterClrMapping/>
  </p:clrMapOvr>
</p:sld>
</file>

<file path=ppt/theme/theme1.xml><?xml version="1.0" encoding="utf-8"?>
<a:theme xmlns:a="http://schemas.openxmlformats.org/drawingml/2006/main" name="New WLS theme">
  <a:themeElements>
    <a:clrScheme name="Custom 2">
      <a:dk1>
        <a:srgbClr val="404041"/>
      </a:dk1>
      <a:lt1>
        <a:srgbClr val="FFFFFF"/>
      </a:lt1>
      <a:dk2>
        <a:srgbClr val="43708B"/>
      </a:dk2>
      <a:lt2>
        <a:srgbClr val="D1DDE3"/>
      </a:lt2>
      <a:accent1>
        <a:srgbClr val="8DA8B7"/>
      </a:accent1>
      <a:accent2>
        <a:srgbClr val="A1B7C5"/>
      </a:accent2>
      <a:accent3>
        <a:srgbClr val="A6ACBF"/>
      </a:accent3>
      <a:accent4>
        <a:srgbClr val="737996"/>
      </a:accent4>
      <a:accent5>
        <a:srgbClr val="524570"/>
      </a:accent5>
      <a:accent6>
        <a:srgbClr val="691D5A"/>
      </a:accent6>
      <a:hlink>
        <a:srgbClr val="43708B"/>
      </a:hlink>
      <a:folHlink>
        <a:srgbClr val="A6ACB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 WLS theme.thmx</Template>
  <TotalTime>265</TotalTime>
  <Words>2341</Words>
  <Application>Microsoft Macintosh PowerPoint</Application>
  <PresentationFormat>On-screen Show (4:3)</PresentationFormat>
  <Paragraphs>207</Paragraphs>
  <Slides>24</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Calibri</vt:lpstr>
      <vt:lpstr>Helvetica Neue</vt:lpstr>
      <vt:lpstr>Noto Sans</vt:lpstr>
      <vt:lpstr>New WLS theme</vt:lpstr>
      <vt:lpstr> Domestic violence and technology:  legal framework, remedies, and evidence collection </vt:lpstr>
      <vt:lpstr>Disclaimer</vt:lpstr>
      <vt:lpstr>Acknowledgement of Country</vt:lpstr>
      <vt:lpstr>      </vt:lpstr>
      <vt:lpstr>1. What is technology-assisted domestic violence? </vt:lpstr>
      <vt:lpstr>2. Legal framework </vt:lpstr>
      <vt:lpstr>Civil law: </vt:lpstr>
      <vt:lpstr>3. Harassment via technology </vt:lpstr>
      <vt:lpstr>  4. Sharing intimate images without consent   </vt:lpstr>
      <vt:lpstr>Definitions…</vt:lpstr>
      <vt:lpstr>Definitions…</vt:lpstr>
      <vt:lpstr>Definitions..</vt:lpstr>
      <vt:lpstr> “Consent”  </vt:lpstr>
      <vt:lpstr>Commonwealth Civil Penalties Scheme </vt:lpstr>
      <vt:lpstr>The Office of the eSafety Commissioner  </vt:lpstr>
      <vt:lpstr>Use carriage service  </vt:lpstr>
      <vt:lpstr>Voyeurism  </vt:lpstr>
      <vt:lpstr>Publishing indecent article  </vt:lpstr>
      <vt:lpstr>Defamation </vt:lpstr>
      <vt:lpstr> Equitable action for breach of confidence  </vt:lpstr>
      <vt:lpstr>5. Surveillance </vt:lpstr>
      <vt:lpstr>Surveillance Devices Act 2007 (NSW) </vt:lpstr>
      <vt:lpstr>Evidence gathering</vt:lpstr>
      <vt:lpstr>Evidence gathering</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Helen Campbell</cp:lastModifiedBy>
  <cp:revision>46</cp:revision>
  <dcterms:created xsi:type="dcterms:W3CDTF">2016-01-31T00:37:56Z</dcterms:created>
  <dcterms:modified xsi:type="dcterms:W3CDTF">2018-08-16T01:18:55Z</dcterms:modified>
</cp:coreProperties>
</file>