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d9fa7b3451894a3d" Type="http://schemas.microsoft.com/office/2006/relationships/ui/extensibility" Target="customUI/customUI.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8" r:id="rId1"/>
  </p:sldMasterIdLst>
  <p:notesMasterIdLst>
    <p:notesMasterId r:id="rId27"/>
  </p:notesMasterIdLst>
  <p:handoutMasterIdLst>
    <p:handoutMasterId r:id="rId28"/>
  </p:handoutMasterIdLst>
  <p:sldIdLst>
    <p:sldId id="271" r:id="rId2"/>
    <p:sldId id="532" r:id="rId3"/>
    <p:sldId id="476" r:id="rId4"/>
    <p:sldId id="516" r:id="rId5"/>
    <p:sldId id="512" r:id="rId6"/>
    <p:sldId id="322" r:id="rId7"/>
    <p:sldId id="603" r:id="rId8"/>
    <p:sldId id="538" r:id="rId9"/>
    <p:sldId id="454" r:id="rId10"/>
    <p:sldId id="619" r:id="rId11"/>
    <p:sldId id="620" r:id="rId12"/>
    <p:sldId id="629" r:id="rId13"/>
    <p:sldId id="467" r:id="rId14"/>
    <p:sldId id="578" r:id="rId15"/>
    <p:sldId id="630" r:id="rId16"/>
    <p:sldId id="575" r:id="rId17"/>
    <p:sldId id="594" r:id="rId18"/>
    <p:sldId id="596" r:id="rId19"/>
    <p:sldId id="549" r:id="rId20"/>
    <p:sldId id="576" r:id="rId21"/>
    <p:sldId id="612" r:id="rId22"/>
    <p:sldId id="529" r:id="rId23"/>
    <p:sldId id="611" r:id="rId24"/>
    <p:sldId id="631" r:id="rId25"/>
    <p:sldId id="279" r:id="rId26"/>
  </p:sldIdLst>
  <p:sldSz cx="9144000" cy="5143500" type="screen16x9"/>
  <p:notesSz cx="6858000" cy="9144000"/>
  <p:defaultText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s" id="{9A67583F-8674-43B4-B016-03ED76855BE3}">
          <p14:sldIdLst>
            <p14:sldId id="271"/>
            <p14:sldId id="532"/>
            <p14:sldId id="476"/>
            <p14:sldId id="516"/>
            <p14:sldId id="512"/>
            <p14:sldId id="322"/>
            <p14:sldId id="603"/>
            <p14:sldId id="538"/>
            <p14:sldId id="454"/>
            <p14:sldId id="619"/>
            <p14:sldId id="620"/>
            <p14:sldId id="629"/>
            <p14:sldId id="467"/>
            <p14:sldId id="578"/>
            <p14:sldId id="630"/>
            <p14:sldId id="575"/>
            <p14:sldId id="594"/>
            <p14:sldId id="596"/>
            <p14:sldId id="549"/>
            <p14:sldId id="576"/>
            <p14:sldId id="612"/>
            <p14:sldId id="529"/>
            <p14:sldId id="611"/>
            <p14:sldId id="631"/>
            <p14:sldId id="279"/>
          </p14:sldIdLst>
        </p14:section>
      </p14:sectionLst>
    </p:ext>
    <p:ext uri="{EFAFB233-063F-42B5-8137-9DF3F51BA10A}">
      <p15:sldGuideLst xmlns="" xmlns:p15="http://schemas.microsoft.com/office/powerpoint/2012/main">
        <p15:guide id="1" orient="horz" pos="3068">
          <p15:clr>
            <a:srgbClr val="A4A3A4"/>
          </p15:clr>
        </p15:guide>
        <p15:guide id="2" orient="horz" pos="1620">
          <p15:clr>
            <a:srgbClr val="A4A3A4"/>
          </p15:clr>
        </p15:guide>
        <p15:guide id="3" pos="31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B46"/>
    <a:srgbClr val="E6E6E6"/>
    <a:srgbClr val="9ACA3C"/>
    <a:srgbClr val="F0F7E2"/>
    <a:srgbClr val="F2F2F2"/>
    <a:srgbClr val="A2C732"/>
    <a:srgbClr val="BFBFBF"/>
    <a:srgbClr val="2B357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9" autoAdjust="0"/>
    <p:restoredTop sz="84305" autoAdjust="0"/>
  </p:normalViewPr>
  <p:slideViewPr>
    <p:cSldViewPr snapToObjects="1" showGuides="1">
      <p:cViewPr>
        <p:scale>
          <a:sx n="136" d="100"/>
          <a:sy n="136" d="100"/>
        </p:scale>
        <p:origin x="-1308" y="42"/>
      </p:cViewPr>
      <p:guideLst>
        <p:guide orient="horz" pos="3068"/>
        <p:guide orient="horz" pos="1620"/>
        <p:guide pos="312"/>
      </p:guideLst>
    </p:cSldViewPr>
  </p:slideViewPr>
  <p:outlineViewPr>
    <p:cViewPr>
      <p:scale>
        <a:sx n="33" d="100"/>
        <a:sy n="33" d="100"/>
      </p:scale>
      <p:origin x="42" y="2184"/>
    </p:cViewPr>
  </p:outlineViewPr>
  <p:notesTextViewPr>
    <p:cViewPr>
      <p:scale>
        <a:sx n="100" d="100"/>
        <a:sy n="100" d="100"/>
      </p:scale>
      <p:origin x="0" y="0"/>
    </p:cViewPr>
  </p:notesTextViewPr>
  <p:sorterViewPr>
    <p:cViewPr varScale="1">
      <p:scale>
        <a:sx n="1" d="1"/>
        <a:sy n="1" d="1"/>
      </p:scale>
      <p:origin x="0" y="-2256"/>
    </p:cViewPr>
  </p:sorterViewPr>
  <p:notesViewPr>
    <p:cSldViewPr snapToObjects="1" showGuides="1">
      <p:cViewPr varScale="1">
        <p:scale>
          <a:sx n="64" d="100"/>
          <a:sy n="64" d="100"/>
        </p:scale>
        <p:origin x="2772"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00" dirty="0">
              <a:latin typeface="Verdana"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510BB9-54F4-4938-9E6A-15196955F360}" type="datetimeFigureOut">
              <a:rPr lang="en-US" sz="1000" smtClean="0">
                <a:latin typeface="Verdana" pitchFamily="34" charset="0"/>
              </a:rPr>
              <a:pPr/>
              <a:t>10/3/2017</a:t>
            </a:fld>
            <a:endParaRPr lang="en-US" sz="1000" dirty="0">
              <a:latin typeface="Verdana"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00" dirty="0">
              <a:latin typeface="Verdana"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8E4FB1-0F07-4B4F-A283-986F842DC644}" type="slidenum">
              <a:rPr lang="en-US" sz="1000" smtClean="0">
                <a:latin typeface="Verdana" pitchFamily="34" charset="0"/>
              </a:rPr>
              <a:pPr/>
              <a:t>‹#›</a:t>
            </a:fld>
            <a:endParaRPr lang="en-US" sz="1000" dirty="0">
              <a:latin typeface="Verdana" pitchFamily="34" charset="0"/>
            </a:endParaRPr>
          </a:p>
        </p:txBody>
      </p:sp>
    </p:spTree>
    <p:extLst>
      <p:ext uri="{BB962C8B-B14F-4D97-AF65-F5344CB8AC3E}">
        <p14:creationId xmlns:p14="http://schemas.microsoft.com/office/powerpoint/2010/main" val="404565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715000" y="0"/>
            <a:ext cx="1143000" cy="252000"/>
          </a:xfrm>
          <a:prstGeom prst="rect">
            <a:avLst/>
          </a:prstGeom>
        </p:spPr>
        <p:txBody>
          <a:bodyPr vert="horz" lIns="91440" tIns="45720" rIns="91440" bIns="45720" rtlCol="0"/>
          <a:lstStyle>
            <a:lvl1pPr algn="r">
              <a:defRPr sz="1000">
                <a:latin typeface="Verdana" pitchFamily="34" charset="0"/>
              </a:defRPr>
            </a:lvl1pPr>
          </a:lstStyle>
          <a:p>
            <a:fld id="{D05464F8-BE32-4A22-8449-420C96A9EE23}" type="datetimeFigureOut">
              <a:rPr lang="en-US" smtClean="0"/>
              <a:pPr/>
              <a:t>10/3/2017</a:t>
            </a:fld>
            <a:endParaRPr lang="en-US" dirty="0"/>
          </a:p>
        </p:txBody>
      </p:sp>
      <p:sp>
        <p:nvSpPr>
          <p:cNvPr id="4" name="Slide Image Placeholder 3"/>
          <p:cNvSpPr>
            <a:spLocks noGrp="1" noRot="1" noChangeAspect="1"/>
          </p:cNvSpPr>
          <p:nvPr>
            <p:ph type="sldImg" idx="2"/>
          </p:nvPr>
        </p:nvSpPr>
        <p:spPr>
          <a:xfrm>
            <a:off x="381000" y="252413"/>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33000" y="3923928"/>
            <a:ext cx="6192000" cy="4907085"/>
          </a:xfrm>
          <a:prstGeom prst="rect">
            <a:avLst/>
          </a:prstGeom>
        </p:spPr>
        <p:txBody>
          <a:bodyPr vert="horz" lIns="99048" tIns="49524" rIns="99048" bIns="49524" rtlCol="0">
            <a:normAutofit/>
          </a:body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p:txBody>
      </p:sp>
      <p:sp>
        <p:nvSpPr>
          <p:cNvPr id="7" name="Slide Number Placeholder 6"/>
          <p:cNvSpPr>
            <a:spLocks noGrp="1"/>
          </p:cNvSpPr>
          <p:nvPr>
            <p:ph type="sldNum" sz="quarter" idx="5"/>
          </p:nvPr>
        </p:nvSpPr>
        <p:spPr>
          <a:xfrm>
            <a:off x="6404400" y="8831013"/>
            <a:ext cx="453600" cy="291600"/>
          </a:xfrm>
          <a:prstGeom prst="rect">
            <a:avLst/>
          </a:prstGeom>
        </p:spPr>
        <p:txBody>
          <a:bodyPr vert="horz" lIns="91440" tIns="45720" rIns="91440" bIns="45720" rtlCol="0" anchor="b"/>
          <a:lstStyle>
            <a:lvl1pPr algn="r">
              <a:defRPr sz="1000">
                <a:latin typeface="Verdana" pitchFamily="34" charset="0"/>
              </a:defRPr>
            </a:lvl1pPr>
          </a:lstStyle>
          <a:p>
            <a:fld id="{5954C88E-AA99-4898-912F-8A55D2FFC332}" type="slidenum">
              <a:rPr lang="en-US" smtClean="0"/>
              <a:pPr/>
              <a:t>‹#›</a:t>
            </a:fld>
            <a:endParaRPr lang="en-US" dirty="0"/>
          </a:p>
        </p:txBody>
      </p:sp>
    </p:spTree>
    <p:extLst>
      <p:ext uri="{BB962C8B-B14F-4D97-AF65-F5344CB8AC3E}">
        <p14:creationId xmlns:p14="http://schemas.microsoft.com/office/powerpoint/2010/main" val="3123612764"/>
      </p:ext>
    </p:extLst>
  </p:cSld>
  <p:clrMap bg1="lt1" tx1="dk1" bg2="lt2" tx2="dk2" accent1="accent1" accent2="accent2" accent3="accent3" accent4="accent4" accent5="accent5" accent6="accent6" hlink="hlink" folHlink="folHlink"/>
  <p:notesStyle>
    <a:lvl1pPr marL="171450" indent="-171450" algn="l" defTabSz="914290" rtl="0" eaLnBrk="1" latinLnBrk="0" hangingPunct="1">
      <a:spcBef>
        <a:spcPts val="150"/>
      </a:spcBef>
      <a:spcAft>
        <a:spcPts val="150"/>
      </a:spcAft>
      <a:buFont typeface="Wingdings" panose="05000000000000000000" pitchFamily="2" charset="2"/>
      <a:buChar char="Ø"/>
      <a:defRPr lang="en-US" sz="1000" kern="1200" dirty="0" smtClean="0">
        <a:solidFill>
          <a:schemeClr val="tx1"/>
        </a:solidFill>
        <a:latin typeface="Arial" pitchFamily="34" charset="0"/>
        <a:ea typeface="+mn-ea"/>
        <a:cs typeface="Arial" pitchFamily="34" charset="0"/>
      </a:defRPr>
    </a:lvl1pPr>
    <a:lvl2pPr marL="0" indent="-180000" algn="l" defTabSz="914290" rtl="0" eaLnBrk="1" latinLnBrk="0" hangingPunct="1">
      <a:spcBef>
        <a:spcPts val="150"/>
      </a:spcBef>
      <a:spcAft>
        <a:spcPts val="150"/>
      </a:spcAft>
      <a:buFont typeface="Arial" pitchFamily="34" charset="0"/>
      <a:buChar char="•"/>
      <a:defRPr lang="en-US" sz="1000" kern="1200" dirty="0" smtClean="0">
        <a:solidFill>
          <a:schemeClr val="tx1"/>
        </a:solidFill>
        <a:latin typeface="Arial" pitchFamily="34" charset="0"/>
        <a:ea typeface="+mn-ea"/>
        <a:cs typeface="Arial" pitchFamily="34" charset="0"/>
      </a:defRPr>
    </a:lvl2pPr>
    <a:lvl3pPr marL="360000" indent="-180000" algn="l" defTabSz="914290" rtl="0" eaLnBrk="1" latinLnBrk="0" hangingPunct="1">
      <a:spcBef>
        <a:spcPts val="150"/>
      </a:spcBef>
      <a:spcAft>
        <a:spcPts val="150"/>
      </a:spcAft>
      <a:buFont typeface="Symbol" pitchFamily="18" charset="2"/>
      <a:buChar char="-"/>
      <a:defRPr lang="en-US" sz="1000" kern="1200" dirty="0" smtClean="0">
        <a:solidFill>
          <a:schemeClr val="tx1"/>
        </a:solidFill>
        <a:latin typeface="Arial" pitchFamily="34" charset="0"/>
        <a:ea typeface="+mn-ea"/>
        <a:cs typeface="Arial" pitchFamily="34" charset="0"/>
      </a:defRPr>
    </a:lvl3pPr>
    <a:lvl4pPr marL="540000" indent="-180000" algn="l" defTabSz="914290" rtl="0" eaLnBrk="1" latinLnBrk="0" hangingPunct="1">
      <a:spcBef>
        <a:spcPts val="150"/>
      </a:spcBef>
      <a:spcAft>
        <a:spcPts val="150"/>
      </a:spcAft>
      <a:buFont typeface="Arial" panose="020B0604020202020204" pitchFamily="34" charset="0"/>
      <a:buChar char="•"/>
      <a:defRPr lang="en-US" sz="1000" kern="1200" dirty="0" smtClean="0">
        <a:solidFill>
          <a:schemeClr val="tx1"/>
        </a:solidFill>
        <a:latin typeface="Arial" pitchFamily="34" charset="0"/>
        <a:ea typeface="+mn-ea"/>
        <a:cs typeface="Arial" pitchFamily="34" charset="0"/>
      </a:defRPr>
    </a:lvl4pPr>
    <a:lvl5pPr marL="720000" indent="-180000" algn="l" defTabSz="914290" rtl="0" eaLnBrk="1" latinLnBrk="0" hangingPunct="1">
      <a:spcBef>
        <a:spcPts val="150"/>
      </a:spcBef>
      <a:spcAft>
        <a:spcPts val="150"/>
      </a:spcAft>
      <a:buFont typeface="Courier New" panose="02070309020205020404" pitchFamily="49" charset="0"/>
      <a:buChar char="o"/>
      <a:defRPr lang="en-US" sz="1000" kern="1200" dirty="0">
        <a:solidFill>
          <a:schemeClr val="tx1"/>
        </a:solidFill>
        <a:latin typeface="Arial" pitchFamily="34" charset="0"/>
        <a:ea typeface="+mn-ea"/>
        <a:cs typeface="Arial" pitchFamily="34" charset="0"/>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echnologyreview.com/s/603116/how-long-before-ai-systems-are-hacked-in-creative-new-way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ashingtonpost.com/news/innovations/wp/2017/06/30/meet-the-newest-recruits-of-dubais-police-force-robo-cars-with-facial-recognition-tech/?utm_term=.93d8cba46d3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wsj.com/articles/saving-face-investment-in-recognition-technology-heats-up-in-china-149976360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reverse is also true – not only does AI have impact on the connected world but connectivity has huge impact on AI</a:t>
            </a:r>
            <a:endParaRPr lang="en-AU" dirty="0"/>
          </a:p>
        </p:txBody>
      </p:sp>
      <p:sp>
        <p:nvSpPr>
          <p:cNvPr id="4" name="Slide Number Placeholder 3"/>
          <p:cNvSpPr>
            <a:spLocks noGrp="1"/>
          </p:cNvSpPr>
          <p:nvPr>
            <p:ph type="sldNum" sz="quarter" idx="10"/>
          </p:nvPr>
        </p:nvSpPr>
        <p:spPr/>
        <p:txBody>
          <a:bodyPr/>
          <a:lstStyle/>
          <a:p>
            <a:fld id="{5954C88E-AA99-4898-912F-8A55D2FFC332}" type="slidenum">
              <a:rPr lang="en-US" smtClean="0"/>
              <a:pPr/>
              <a:t>1</a:t>
            </a:fld>
            <a:endParaRPr lang="en-US" dirty="0"/>
          </a:p>
        </p:txBody>
      </p:sp>
    </p:spTree>
    <p:extLst>
      <p:ext uri="{BB962C8B-B14F-4D97-AF65-F5344CB8AC3E}">
        <p14:creationId xmlns:p14="http://schemas.microsoft.com/office/powerpoint/2010/main" val="329760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Allen Institute of Artificial</a:t>
            </a:r>
            <a:r>
              <a:rPr lang="en-AU" baseline="0" dirty="0" smtClean="0"/>
              <a:t> Intelligence limitations: reasoning and common sense; natural language understanding.</a:t>
            </a:r>
            <a:endParaRPr lang="en-AU" dirty="0"/>
          </a:p>
        </p:txBody>
      </p:sp>
      <p:sp>
        <p:nvSpPr>
          <p:cNvPr id="4" name="Slide Number Placeholder 3"/>
          <p:cNvSpPr>
            <a:spLocks noGrp="1"/>
          </p:cNvSpPr>
          <p:nvPr>
            <p:ph type="sldNum" sz="quarter" idx="10"/>
          </p:nvPr>
        </p:nvSpPr>
        <p:spPr/>
        <p:txBody>
          <a:bodyPr/>
          <a:lstStyle/>
          <a:p>
            <a:fld id="{5954C88E-AA99-4898-912F-8A55D2FFC332}" type="slidenum">
              <a:rPr lang="en-US" smtClean="0"/>
              <a:pPr/>
              <a:t>12</a:t>
            </a:fld>
            <a:endParaRPr lang="en-US" dirty="0"/>
          </a:p>
        </p:txBody>
      </p:sp>
    </p:spTree>
    <p:extLst>
      <p:ext uri="{BB962C8B-B14F-4D97-AF65-F5344CB8AC3E}">
        <p14:creationId xmlns:p14="http://schemas.microsoft.com/office/powerpoint/2010/main" val="102211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 am not going to cover all the obvious stuff - </a:t>
            </a:r>
            <a:r>
              <a:rPr lang="en-AU" baseline="0" dirty="0" smtClean="0"/>
              <a:t>I want to look beyond the things you could and should be doing today:</a:t>
            </a:r>
          </a:p>
          <a:p>
            <a:pPr lvl="2"/>
            <a:r>
              <a:rPr lang="en-AU" dirty="0" smtClean="0"/>
              <a:t>like</a:t>
            </a:r>
            <a:r>
              <a:rPr lang="en-AU" baseline="0" dirty="0" smtClean="0"/>
              <a:t> moisture/temp/nutrient measurements </a:t>
            </a:r>
          </a:p>
          <a:p>
            <a:pPr lvl="2"/>
            <a:r>
              <a:rPr lang="en-AU" baseline="0" dirty="0" smtClean="0"/>
              <a:t>Drone or satellite multi-spectral surveillance </a:t>
            </a:r>
          </a:p>
          <a:p>
            <a:pPr lvl="2"/>
            <a:r>
              <a:rPr lang="en-AU" baseline="0" dirty="0" smtClean="0"/>
              <a:t>Big Data to determine optimum plant/harvest times</a:t>
            </a:r>
          </a:p>
          <a:p>
            <a:pPr lvl="2"/>
            <a:r>
              <a:rPr lang="en-AU" baseline="0" dirty="0" smtClean="0"/>
              <a:t>Automated equipment such as tractors and harvesters</a:t>
            </a:r>
          </a:p>
        </p:txBody>
      </p:sp>
      <p:sp>
        <p:nvSpPr>
          <p:cNvPr id="4" name="Slide Number Placeholder 3"/>
          <p:cNvSpPr>
            <a:spLocks noGrp="1"/>
          </p:cNvSpPr>
          <p:nvPr>
            <p:ph type="sldNum" sz="quarter" idx="10"/>
          </p:nvPr>
        </p:nvSpPr>
        <p:spPr/>
        <p:txBody>
          <a:bodyPr/>
          <a:lstStyle/>
          <a:p>
            <a:fld id="{5954C88E-AA99-4898-912F-8A55D2FFC332}" type="slidenum">
              <a:rPr lang="en-US" smtClean="0"/>
              <a:pPr/>
              <a:t>13</a:t>
            </a:fld>
            <a:endParaRPr lang="en-US" dirty="0"/>
          </a:p>
        </p:txBody>
      </p:sp>
    </p:spTree>
    <p:extLst>
      <p:ext uri="{BB962C8B-B14F-4D97-AF65-F5344CB8AC3E}">
        <p14:creationId xmlns:p14="http://schemas.microsoft.com/office/powerpoint/2010/main" val="298916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95288"/>
            <a:ext cx="6096000" cy="3429000"/>
          </a:xfrm>
        </p:spPr>
      </p:sp>
      <p:sp>
        <p:nvSpPr>
          <p:cNvPr id="3" name="Notes Placeholder 2"/>
          <p:cNvSpPr>
            <a:spLocks noGrp="1"/>
          </p:cNvSpPr>
          <p:nvPr>
            <p:ph type="body" idx="1"/>
          </p:nvPr>
        </p:nvSpPr>
        <p:spPr/>
        <p:txBody>
          <a:bodyPr>
            <a:normAutofit/>
          </a:bodyPr>
          <a:lstStyle/>
          <a:p>
            <a:r>
              <a:rPr lang="en-AU" dirty="0" smtClean="0"/>
              <a:t>Optimisation</a:t>
            </a:r>
            <a:r>
              <a:rPr lang="en-AU" baseline="0" dirty="0" smtClean="0"/>
              <a:t> of routing in a network-sliced and SD-WAN world</a:t>
            </a:r>
            <a:endParaRPr lang="en-AU" dirty="0" smtClean="0"/>
          </a:p>
          <a:p>
            <a:r>
              <a:rPr lang="en-AU" dirty="0" smtClean="0"/>
              <a:t>Biggest impact is</a:t>
            </a:r>
            <a:r>
              <a:rPr lang="en-AU" baseline="0" dirty="0" smtClean="0"/>
              <a:t> on customer service – the dreams of proactive maintenance and mass customisation may finally be realised</a:t>
            </a:r>
            <a:endParaRPr lang="en-AU" dirty="0"/>
          </a:p>
        </p:txBody>
      </p:sp>
      <p:sp>
        <p:nvSpPr>
          <p:cNvPr id="4" name="Slide Number Placeholder 3"/>
          <p:cNvSpPr>
            <a:spLocks noGrp="1"/>
          </p:cNvSpPr>
          <p:nvPr>
            <p:ph type="sldNum" sz="quarter" idx="10"/>
          </p:nvPr>
        </p:nvSpPr>
        <p:spPr>
          <a:xfrm>
            <a:off x="6404400" y="8831013"/>
            <a:ext cx="453600" cy="291600"/>
          </a:xfrm>
          <a:prstGeom prst="rect">
            <a:avLst/>
          </a:prstGeom>
        </p:spPr>
        <p:txBody>
          <a:bodyPr/>
          <a:lstStyle/>
          <a:p>
            <a:fld id="{5954C88E-AA99-4898-912F-8A55D2FFC332}" type="slidenum">
              <a:rPr lang="en-US" smtClean="0"/>
              <a:pPr/>
              <a:t>14</a:t>
            </a:fld>
            <a:endParaRPr lang="en-US" dirty="0"/>
          </a:p>
        </p:txBody>
      </p:sp>
    </p:spTree>
    <p:extLst>
      <p:ext uri="{BB962C8B-B14F-4D97-AF65-F5344CB8AC3E}">
        <p14:creationId xmlns:p14="http://schemas.microsoft.com/office/powerpoint/2010/main" val="249522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381000" y="2524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dirty="0" smtClean="0">
              <a:ea typeface="ＭＳ Ｐゴシック" pitchFamily="34" charset="-128"/>
            </a:endParaRPr>
          </a:p>
        </p:txBody>
      </p:sp>
      <p:sp>
        <p:nvSpPr>
          <p:cNvPr id="6246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A70F82-AB34-45B8-8D6C-8A243B3C4040}" type="slidenum">
              <a:rPr lang="en-AU" altLang="en-US" sz="1000">
                <a:latin typeface="Verdana" pitchFamily="34" charset="0"/>
              </a:rPr>
              <a:pPr eaLnBrk="1" hangingPunct="1"/>
              <a:t>18</a:t>
            </a:fld>
            <a:endParaRPr lang="en-AU" altLang="en-US" sz="1000">
              <a:latin typeface="Verdana" pitchFamily="34" charset="0"/>
            </a:endParaRPr>
          </a:p>
        </p:txBody>
      </p:sp>
    </p:spTree>
    <p:extLst>
      <p:ext uri="{BB962C8B-B14F-4D97-AF65-F5344CB8AC3E}">
        <p14:creationId xmlns:p14="http://schemas.microsoft.com/office/powerpoint/2010/main" val="39700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52413"/>
            <a:ext cx="6096000" cy="3429000"/>
          </a:xfrm>
        </p:spPr>
      </p:sp>
      <p:sp>
        <p:nvSpPr>
          <p:cNvPr id="3" name="Notes Placeholder 2"/>
          <p:cNvSpPr>
            <a:spLocks noGrp="1"/>
          </p:cNvSpPr>
          <p:nvPr>
            <p:ph type="body" idx="1"/>
          </p:nvPr>
        </p:nvSpPr>
        <p:spPr/>
        <p:txBody>
          <a:bodyPr/>
          <a:lstStyle/>
          <a:p>
            <a:r>
              <a:rPr lang="en-AU" dirty="0" smtClean="0"/>
              <a:t>Telstra Example: Telstra Health focussing on telehealth and remote monitoring</a:t>
            </a:r>
          </a:p>
        </p:txBody>
      </p:sp>
      <p:sp>
        <p:nvSpPr>
          <p:cNvPr id="4" name="Slide Number Placeholder 3"/>
          <p:cNvSpPr>
            <a:spLocks noGrp="1"/>
          </p:cNvSpPr>
          <p:nvPr>
            <p:ph type="sldNum" sz="quarter" idx="10"/>
          </p:nvPr>
        </p:nvSpPr>
        <p:spPr>
          <a:xfrm>
            <a:off x="6404400" y="8831013"/>
            <a:ext cx="453600" cy="291600"/>
          </a:xfrm>
          <a:prstGeom prst="rect">
            <a:avLst/>
          </a:prstGeom>
        </p:spPr>
        <p:txBody>
          <a:bodyPr/>
          <a:lstStyle/>
          <a:p>
            <a:fld id="{D6CB9CF1-E279-413F-B1F4-2CBE30CE868C}" type="slidenum">
              <a:rPr lang="en-AU" smtClean="0"/>
              <a:pPr/>
              <a:t>19</a:t>
            </a:fld>
            <a:endParaRPr lang="en-AU"/>
          </a:p>
        </p:txBody>
      </p:sp>
    </p:spTree>
    <p:extLst>
      <p:ext uri="{BB962C8B-B14F-4D97-AF65-F5344CB8AC3E}">
        <p14:creationId xmlns:p14="http://schemas.microsoft.com/office/powerpoint/2010/main" val="1973162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xfrm>
            <a:off x="381000" y="2524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dirty="0" smtClean="0">
              <a:ea typeface="ＭＳ Ｐゴシック" pitchFamily="34" charset="-128"/>
            </a:endParaRPr>
          </a:p>
        </p:txBody>
      </p:sp>
      <p:sp>
        <p:nvSpPr>
          <p:cNvPr id="62467" name="Slide Number Placeholder 3"/>
          <p:cNvSpPr>
            <a:spLocks noGrp="1"/>
          </p:cNvSpPr>
          <p:nvPr>
            <p:ph type="sldNum" sz="quarter" idx="5"/>
          </p:nvPr>
        </p:nvSpPr>
        <p:spPr bwMode="auto">
          <a:xfrm>
            <a:off x="6404400" y="8831013"/>
            <a:ext cx="453600" cy="29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6A70F82-AB34-45B8-8D6C-8A243B3C4040}" type="slidenum">
              <a:rPr lang="en-AU" altLang="en-US" sz="1000">
                <a:latin typeface="Verdana" pitchFamily="34" charset="0"/>
              </a:rPr>
              <a:pPr eaLnBrk="1" hangingPunct="1"/>
              <a:t>20</a:t>
            </a:fld>
            <a:endParaRPr lang="en-AU" altLang="en-US" sz="1000">
              <a:latin typeface="Verdana" pitchFamily="34" charset="0"/>
            </a:endParaRPr>
          </a:p>
        </p:txBody>
      </p:sp>
    </p:spTree>
    <p:extLst>
      <p:ext uri="{BB962C8B-B14F-4D97-AF65-F5344CB8AC3E}">
        <p14:creationId xmlns:p14="http://schemas.microsoft.com/office/powerpoint/2010/main" val="3622470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273050"/>
            <a:ext cx="6613525" cy="3721100"/>
          </a:xfrm>
        </p:spPr>
      </p:sp>
      <p:sp>
        <p:nvSpPr>
          <p:cNvPr id="3" name="Notes Placeholder 2"/>
          <p:cNvSpPr>
            <a:spLocks noGrp="1"/>
          </p:cNvSpPr>
          <p:nvPr>
            <p:ph type="body" idx="1"/>
          </p:nvPr>
        </p:nvSpPr>
        <p:spPr/>
        <p:txBody>
          <a:bodyPr>
            <a:normAutofit/>
          </a:bodyPr>
          <a:lstStyle/>
          <a:p>
            <a:pPr>
              <a:buNone/>
            </a:pPr>
            <a:r>
              <a:rPr lang="en-AU" sz="1000" kern="1200" dirty="0" smtClean="0">
                <a:solidFill>
                  <a:schemeClr val="tx1"/>
                </a:solidFill>
                <a:effectLst/>
                <a:latin typeface="Arial" pitchFamily="34" charset="0"/>
                <a:ea typeface="+mn-ea"/>
                <a:cs typeface="Arial" pitchFamily="34" charset="0"/>
              </a:rPr>
              <a:t>Gartner Call this space User and Entity Behavioural analytics (UEBA)</a:t>
            </a:r>
            <a:endParaRPr lang="en-AU" dirty="0"/>
          </a:p>
        </p:txBody>
      </p:sp>
      <p:sp>
        <p:nvSpPr>
          <p:cNvPr id="4" name="Slide Number Placeholder 3"/>
          <p:cNvSpPr>
            <a:spLocks noGrp="1"/>
          </p:cNvSpPr>
          <p:nvPr>
            <p:ph type="sldNum" sz="quarter" idx="10"/>
          </p:nvPr>
        </p:nvSpPr>
        <p:spPr>
          <a:xfrm>
            <a:off x="6117907" y="9653590"/>
            <a:ext cx="678194" cy="271325"/>
          </a:xfrm>
          <a:prstGeom prst="rect">
            <a:avLst/>
          </a:prstGeom>
        </p:spPr>
        <p:txBody>
          <a:bodyPr/>
          <a:lstStyle/>
          <a:p>
            <a:fld id="{91204F12-17FA-4CD0-91FE-71A59583658D}"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54496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kern="1200" dirty="0" smtClean="0">
                <a:solidFill>
                  <a:schemeClr val="tx1"/>
                </a:solidFill>
                <a:effectLst/>
                <a:latin typeface="Arial" pitchFamily="34" charset="0"/>
                <a:ea typeface="+mn-ea"/>
                <a:cs typeface="Arial" pitchFamily="34" charset="0"/>
              </a:rPr>
              <a:t>Machine learning vulnerable to hacking</a:t>
            </a:r>
            <a:endParaRPr lang="en-AU" sz="1000" kern="1200" dirty="0" smtClean="0">
              <a:solidFill>
                <a:schemeClr val="tx1"/>
              </a:solidFill>
              <a:effectLst/>
              <a:latin typeface="Arial" pitchFamily="34" charset="0"/>
              <a:ea typeface="+mn-ea"/>
              <a:cs typeface="Arial" pitchFamily="34" charset="0"/>
            </a:endParaRPr>
          </a:p>
          <a:p>
            <a:r>
              <a:rPr lang="en-AU" sz="1000" kern="1200" dirty="0" smtClean="0">
                <a:solidFill>
                  <a:schemeClr val="tx1"/>
                </a:solidFill>
                <a:effectLst/>
                <a:latin typeface="Arial" pitchFamily="34" charset="0"/>
                <a:ea typeface="+mn-ea"/>
                <a:cs typeface="Arial" pitchFamily="34" charset="0"/>
              </a:rPr>
              <a:t>In every new technology the initial enthusiasm for the novel capability results in security being ignored. Machine Learning is no different in this respect and at a recent conference researchers showed that machine learning systems were vulnerable to hacking by attackers feeding them the wrong data. For example, an electronic billboard could be used to deceive the machine vision systems of a self-driving car, or inaudible sounds used to attack the speech recognition system of an artificial assistant which could then be asked to download malware. The attacks could be difficult to protect against because by feeding the system with false data, you can retrain the neural network. For example, spammers have for some years been feeding spam filters with misleading emails to enable them to penetrate the filters at a later date [1]. </a:t>
            </a:r>
          </a:p>
          <a:p>
            <a:r>
              <a:rPr lang="en-AU" sz="1000" kern="1200" dirty="0" smtClean="0">
                <a:solidFill>
                  <a:schemeClr val="tx1"/>
                </a:solidFill>
                <a:effectLst/>
                <a:latin typeface="Arial" pitchFamily="34" charset="0"/>
                <a:ea typeface="+mn-ea"/>
                <a:cs typeface="Arial" pitchFamily="34" charset="0"/>
              </a:rPr>
              <a:t>[1] </a:t>
            </a:r>
            <a:r>
              <a:rPr lang="en-AU" sz="1000" u="sng" kern="1200" dirty="0" smtClean="0">
                <a:solidFill>
                  <a:schemeClr val="tx1"/>
                </a:solidFill>
                <a:effectLst/>
                <a:latin typeface="Arial" pitchFamily="34" charset="0"/>
                <a:ea typeface="+mn-ea"/>
                <a:cs typeface="Arial" pitchFamily="34" charset="0"/>
                <a:hlinkClick r:id="rId3"/>
              </a:rPr>
              <a:t>MIT Technology Review</a:t>
            </a:r>
            <a:endParaRPr lang="en-AU" sz="1000" u="sng" kern="1200" dirty="0" smtClean="0">
              <a:solidFill>
                <a:schemeClr val="tx1"/>
              </a:solidFill>
              <a:effectLst/>
              <a:latin typeface="Arial" pitchFamily="34" charset="0"/>
              <a:ea typeface="+mn-ea"/>
              <a:cs typeface="Arial" pitchFamily="34" charset="0"/>
            </a:endParaRPr>
          </a:p>
          <a:p>
            <a:pPr marL="171450" marR="0" indent="-171450" algn="l" defTabSz="914290" rtl="0" eaLnBrk="1" fontAlgn="auto" latinLnBrk="0" hangingPunct="1">
              <a:lnSpc>
                <a:spcPct val="100000"/>
              </a:lnSpc>
              <a:spcBef>
                <a:spcPts val="150"/>
              </a:spcBef>
              <a:spcAft>
                <a:spcPts val="150"/>
              </a:spcAft>
              <a:buClrTx/>
              <a:buSzTx/>
              <a:buFont typeface="Wingdings" panose="05000000000000000000" pitchFamily="2" charset="2"/>
              <a:buChar char="Ø"/>
              <a:tabLst/>
              <a:defRPr/>
            </a:pPr>
            <a:r>
              <a:rPr lang="en-AU" sz="1000" b="1" kern="1200" dirty="0" smtClean="0">
                <a:solidFill>
                  <a:schemeClr val="tx1"/>
                </a:solidFill>
                <a:effectLst/>
                <a:latin typeface="Arial" pitchFamily="34" charset="0"/>
                <a:ea typeface="+mn-ea"/>
                <a:cs typeface="Arial" pitchFamily="34" charset="0"/>
              </a:rPr>
              <a:t>Robust physical-world</a:t>
            </a:r>
            <a:r>
              <a:rPr lang="en-AU" sz="1000" b="1" kern="1200" baseline="0" dirty="0" smtClean="0">
                <a:solidFill>
                  <a:schemeClr val="tx1"/>
                </a:solidFill>
                <a:effectLst/>
                <a:latin typeface="Arial" pitchFamily="34" charset="0"/>
                <a:ea typeface="+mn-ea"/>
                <a:cs typeface="Arial" pitchFamily="34" charset="0"/>
              </a:rPr>
              <a:t> attacks on machine learning models: </a:t>
            </a:r>
            <a:r>
              <a:rPr lang="en-AU" sz="1000" b="0" kern="1200" baseline="0" dirty="0" smtClean="0">
                <a:solidFill>
                  <a:schemeClr val="tx1"/>
                </a:solidFill>
                <a:effectLst/>
                <a:latin typeface="Arial" pitchFamily="34" charset="0"/>
                <a:ea typeface="+mn-ea"/>
                <a:cs typeface="Arial" pitchFamily="34" charset="0"/>
              </a:rPr>
              <a:t>https://arxiv.org/pdf/1707.08945v1.pdf</a:t>
            </a:r>
            <a:endParaRPr lang="en-AU" sz="1000" b="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54C88E-AA99-4898-912F-8A55D2FFC332}" type="slidenum">
              <a:rPr lang="en-US" smtClean="0"/>
              <a:pPr/>
              <a:t>23</a:t>
            </a:fld>
            <a:endParaRPr lang="en-US" dirty="0"/>
          </a:p>
        </p:txBody>
      </p:sp>
    </p:spTree>
    <p:extLst>
      <p:ext uri="{BB962C8B-B14F-4D97-AF65-F5344CB8AC3E}">
        <p14:creationId xmlns:p14="http://schemas.microsoft.com/office/powerpoint/2010/main" val="20744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954C88E-AA99-4898-912F-8A55D2FFC332}" type="slidenum">
              <a:rPr lang="en-US" smtClean="0"/>
              <a:pPr/>
              <a:t>3</a:t>
            </a:fld>
            <a:endParaRPr lang="en-US" dirty="0"/>
          </a:p>
        </p:txBody>
      </p:sp>
    </p:spTree>
    <p:extLst>
      <p:ext uri="{BB962C8B-B14F-4D97-AF65-F5344CB8AC3E}">
        <p14:creationId xmlns:p14="http://schemas.microsoft.com/office/powerpoint/2010/main" val="297667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95288"/>
            <a:ext cx="6096000" cy="3429000"/>
          </a:xfrm>
        </p:spPr>
      </p:sp>
      <p:sp>
        <p:nvSpPr>
          <p:cNvPr id="3" name="Notes Placeholder 2"/>
          <p:cNvSpPr>
            <a:spLocks noGrp="1"/>
          </p:cNvSpPr>
          <p:nvPr>
            <p:ph type="body" idx="1"/>
          </p:nvPr>
        </p:nvSpPr>
        <p:spPr/>
        <p:txBody>
          <a:bodyPr/>
          <a:lstStyle/>
          <a:p>
            <a:r>
              <a:rPr lang="en-AU" dirty="0" smtClean="0"/>
              <a:t>Exponential growth in connected devices (from Andrew Scott’s presentation of 13/5/2014)</a:t>
            </a:r>
          </a:p>
          <a:p>
            <a:pPr lvl="2"/>
            <a:r>
              <a:rPr lang="en-AU" dirty="0" smtClean="0"/>
              <a:t>50 billion devices by 2020</a:t>
            </a:r>
          </a:p>
          <a:p>
            <a:pPr lvl="2"/>
            <a:r>
              <a:rPr lang="en-AU" dirty="0" smtClean="0"/>
              <a:t>3.5 connected devices / person 2015</a:t>
            </a:r>
          </a:p>
          <a:p>
            <a:pPr lvl="2"/>
            <a:r>
              <a:rPr lang="en-AU" dirty="0" smtClean="0"/>
              <a:t>6.6 connected devices / person 2020</a:t>
            </a:r>
          </a:p>
          <a:p>
            <a:endParaRPr lang="en-AU" dirty="0"/>
          </a:p>
        </p:txBody>
      </p:sp>
    </p:spTree>
    <p:extLst>
      <p:ext uri="{BB962C8B-B14F-4D97-AF65-F5344CB8AC3E}">
        <p14:creationId xmlns:p14="http://schemas.microsoft.com/office/powerpoint/2010/main" val="99977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252413"/>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6404400" y="8831013"/>
            <a:ext cx="453600" cy="291600"/>
          </a:xfrm>
          <a:prstGeom prst="rect">
            <a:avLst/>
          </a:prstGeom>
        </p:spPr>
        <p:txBody>
          <a:bodyPr/>
          <a:lstStyle/>
          <a:p>
            <a:fld id="{5954C88E-AA99-4898-912F-8A55D2FFC332}" type="slidenum">
              <a:rPr lang="en-US" smtClean="0"/>
              <a:pPr/>
              <a:t>5</a:t>
            </a:fld>
            <a:endParaRPr lang="en-US" dirty="0"/>
          </a:p>
        </p:txBody>
      </p:sp>
    </p:spTree>
    <p:extLst>
      <p:ext uri="{BB962C8B-B14F-4D97-AF65-F5344CB8AC3E}">
        <p14:creationId xmlns:p14="http://schemas.microsoft.com/office/powerpoint/2010/main" val="53328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Search-driven analytics: </a:t>
            </a:r>
            <a:r>
              <a:rPr lang="en-AU" dirty="0" err="1" smtClean="0"/>
              <a:t>ThoughtSpot</a:t>
            </a:r>
            <a:endParaRPr lang="en-AU" dirty="0" smtClean="0"/>
          </a:p>
          <a:p>
            <a:r>
              <a:rPr lang="en-AU" dirty="0" smtClean="0"/>
              <a:t>Cisco cloud index</a:t>
            </a:r>
            <a:r>
              <a:rPr lang="en-AU" baseline="0" dirty="0" smtClean="0"/>
              <a:t> (http://theinstitute.ieee.org/ieee-roundup/blogs/blog/artificial-intelligences-potential-will-be-realized-by-quantum-computing): 1.3 zettabytes of data per month data centre traffic globally</a:t>
            </a:r>
            <a:endParaRPr lang="en-AU" dirty="0"/>
          </a:p>
        </p:txBody>
      </p:sp>
      <p:sp>
        <p:nvSpPr>
          <p:cNvPr id="4" name="Slide Number Placeholder 3"/>
          <p:cNvSpPr>
            <a:spLocks noGrp="1"/>
          </p:cNvSpPr>
          <p:nvPr>
            <p:ph type="sldNum" sz="quarter" idx="10"/>
          </p:nvPr>
        </p:nvSpPr>
        <p:spPr/>
        <p:txBody>
          <a:bodyPr/>
          <a:lstStyle/>
          <a:p>
            <a:fld id="{5954C88E-AA99-4898-912F-8A55D2FFC332}" type="slidenum">
              <a:rPr lang="en-US" smtClean="0"/>
              <a:pPr/>
              <a:t>6</a:t>
            </a:fld>
            <a:endParaRPr lang="en-US" dirty="0"/>
          </a:p>
        </p:txBody>
      </p:sp>
    </p:spTree>
    <p:extLst>
      <p:ext uri="{BB962C8B-B14F-4D97-AF65-F5344CB8AC3E}">
        <p14:creationId xmlns:p14="http://schemas.microsoft.com/office/powerpoint/2010/main" val="247140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95288"/>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dirty="0" smtClean="0"/>
              <a:t>Output of each node is a function of weighted inputs</a:t>
            </a:r>
          </a:p>
          <a:p>
            <a:pPr marL="285750" indent="-285750">
              <a:buFont typeface="Arial" panose="020B0604020202020204" pitchFamily="34" charset="0"/>
              <a:buChar char="•"/>
            </a:pPr>
            <a:r>
              <a:rPr lang="en-AU" dirty="0" smtClean="0"/>
              <a:t>Weights are ‘trained’ to give the maximum probability of identifying the input pattern correctly</a:t>
            </a:r>
          </a:p>
          <a:p>
            <a:pPr marL="285750" indent="-285750">
              <a:buFont typeface="Arial" panose="020B0604020202020204" pitchFamily="34" charset="0"/>
              <a:buChar char="•"/>
            </a:pPr>
            <a:r>
              <a:rPr lang="en-AU" dirty="0" smtClean="0"/>
              <a:t>The relationship between the result and the input is not obvious</a:t>
            </a:r>
          </a:p>
          <a:p>
            <a:pPr marL="285750" indent="-285750">
              <a:buFont typeface="Arial" panose="020B0604020202020204" pitchFamily="34" charset="0"/>
              <a:buChar char="•"/>
            </a:pPr>
            <a:r>
              <a:rPr lang="en-AU" dirty="0" smtClean="0"/>
              <a:t>The system has to perform matrix and vector manipulation (which is why graphics processors are so popular)</a:t>
            </a:r>
          </a:p>
          <a:p>
            <a:endParaRPr lang="en-AU" dirty="0"/>
          </a:p>
        </p:txBody>
      </p:sp>
    </p:spTree>
    <p:extLst>
      <p:ext uri="{BB962C8B-B14F-4D97-AF65-F5344CB8AC3E}">
        <p14:creationId xmlns:p14="http://schemas.microsoft.com/office/powerpoint/2010/main" val="4139773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ea typeface="ＭＳ Ｐゴシック" pitchFamily="34" charset="-128"/>
              </a:rPr>
              <a:t>Voice interfaces</a:t>
            </a:r>
          </a:p>
          <a:p>
            <a:r>
              <a:rPr lang="en-AU" altLang="en-US" dirty="0">
                <a:ea typeface="ＭＳ Ｐゴシック" pitchFamily="34" charset="-128"/>
              </a:rPr>
              <a:t>Gesture interfaces</a:t>
            </a:r>
          </a:p>
          <a:p>
            <a:r>
              <a:rPr lang="en-AU" altLang="en-US" dirty="0">
                <a:ea typeface="ＭＳ Ｐゴシック" pitchFamily="34" charset="-128"/>
              </a:rPr>
              <a:t>Brain Interfaces</a:t>
            </a:r>
          </a:p>
          <a:p>
            <a:endParaRPr lang="en-AU" dirty="0"/>
          </a:p>
        </p:txBody>
      </p:sp>
    </p:spTree>
    <p:extLst>
      <p:ext uri="{BB962C8B-B14F-4D97-AF65-F5344CB8AC3E}">
        <p14:creationId xmlns:p14="http://schemas.microsoft.com/office/powerpoint/2010/main" val="406639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000" b="1" kern="1200" dirty="0" err="1" smtClean="0">
                <a:solidFill>
                  <a:schemeClr val="tx1"/>
                </a:solidFill>
                <a:effectLst/>
                <a:latin typeface="Arial" pitchFamily="34" charset="0"/>
                <a:ea typeface="+mn-ea"/>
                <a:cs typeface="Arial" pitchFamily="34" charset="0"/>
              </a:rPr>
              <a:t>Robocops</a:t>
            </a:r>
            <a:r>
              <a:rPr lang="en-AU" sz="1000" b="1" kern="1200" dirty="0" smtClean="0">
                <a:solidFill>
                  <a:schemeClr val="tx1"/>
                </a:solidFill>
                <a:effectLst/>
                <a:latin typeface="Arial" pitchFamily="34" charset="0"/>
                <a:ea typeface="+mn-ea"/>
                <a:cs typeface="Arial" pitchFamily="34" charset="0"/>
              </a:rPr>
              <a:t> get </a:t>
            </a:r>
            <a:r>
              <a:rPr lang="en-AU" sz="1000" b="1" kern="1200" dirty="0" err="1" smtClean="0">
                <a:solidFill>
                  <a:schemeClr val="tx1"/>
                </a:solidFill>
                <a:effectLst/>
                <a:latin typeface="Arial" pitchFamily="34" charset="0"/>
                <a:ea typeface="+mn-ea"/>
                <a:cs typeface="Arial" pitchFamily="34" charset="0"/>
              </a:rPr>
              <a:t>robocars</a:t>
            </a:r>
            <a:endParaRPr lang="en-AU" sz="1000" kern="1200" dirty="0" smtClean="0">
              <a:solidFill>
                <a:schemeClr val="tx1"/>
              </a:solidFill>
              <a:effectLst/>
              <a:latin typeface="Arial" pitchFamily="34" charset="0"/>
              <a:ea typeface="+mn-ea"/>
              <a:cs typeface="Arial" pitchFamily="34" charset="0"/>
            </a:endParaRPr>
          </a:p>
          <a:p>
            <a:r>
              <a:rPr lang="en-AU" sz="1000" kern="1200" dirty="0" smtClean="0">
                <a:solidFill>
                  <a:schemeClr val="tx1"/>
                </a:solidFill>
                <a:effectLst/>
                <a:latin typeface="Arial" pitchFamily="34" charset="0"/>
                <a:ea typeface="+mn-ea"/>
                <a:cs typeface="Arial" pitchFamily="34" charset="0"/>
              </a:rPr>
              <a:t>Dubai recently announced that it would be deploying </a:t>
            </a:r>
            <a:r>
              <a:rPr lang="en-AU" sz="1000" kern="1200" dirty="0" err="1" smtClean="0">
                <a:solidFill>
                  <a:schemeClr val="tx1"/>
                </a:solidFill>
                <a:effectLst/>
                <a:latin typeface="Arial" pitchFamily="34" charset="0"/>
                <a:ea typeface="+mn-ea"/>
                <a:cs typeface="Arial" pitchFamily="34" charset="0"/>
              </a:rPr>
              <a:t>robocops</a:t>
            </a:r>
            <a:r>
              <a:rPr lang="en-AU" sz="1000" kern="1200" dirty="0" smtClean="0">
                <a:solidFill>
                  <a:schemeClr val="tx1"/>
                </a:solidFill>
                <a:effectLst/>
                <a:latin typeface="Arial" pitchFamily="34" charset="0"/>
                <a:ea typeface="+mn-ea"/>
                <a:cs typeface="Arial" pitchFamily="34" charset="0"/>
              </a:rPr>
              <a:t> on its streets this year [1]. Now it is intending to complement them with </a:t>
            </a:r>
            <a:r>
              <a:rPr lang="en-AU" sz="1000" kern="1200" dirty="0" err="1" smtClean="0">
                <a:solidFill>
                  <a:schemeClr val="tx1"/>
                </a:solidFill>
                <a:effectLst/>
                <a:latin typeface="Arial" pitchFamily="34" charset="0"/>
                <a:ea typeface="+mn-ea"/>
                <a:cs typeface="Arial" pitchFamily="34" charset="0"/>
              </a:rPr>
              <a:t>robocars</a:t>
            </a:r>
            <a:r>
              <a:rPr lang="en-AU" sz="1000" kern="1200" dirty="0" smtClean="0">
                <a:solidFill>
                  <a:schemeClr val="tx1"/>
                </a:solidFill>
                <a:effectLst/>
                <a:latin typeface="Arial" pitchFamily="34" charset="0"/>
                <a:ea typeface="+mn-ea"/>
                <a:cs typeface="Arial" pitchFamily="34" charset="0"/>
              </a:rPr>
              <a:t>, also this year. The small, 4 wheel autonomous vehicles, which are made in Singapore, will be equipped with cameras with face recognition to track suspects. They will also be able to launch a companion drone to do aerial surveillance. Thermal imaging and license-plate readers will further enhance their investigative capabilities. The vehicles can navigate autonomously or be tele-operated from a control room. They will only move at walking pace so there will be no high speed </a:t>
            </a:r>
            <a:r>
              <a:rPr lang="en-AU" sz="1000" kern="1200" dirty="0" err="1" smtClean="0">
                <a:solidFill>
                  <a:schemeClr val="tx1"/>
                </a:solidFill>
                <a:effectLst/>
                <a:latin typeface="Arial" pitchFamily="34" charset="0"/>
                <a:ea typeface="+mn-ea"/>
                <a:cs typeface="Arial" pitchFamily="34" charset="0"/>
              </a:rPr>
              <a:t>robo</a:t>
            </a:r>
            <a:r>
              <a:rPr lang="en-AU" sz="1000" kern="1200" dirty="0" smtClean="0">
                <a:solidFill>
                  <a:schemeClr val="tx1"/>
                </a:solidFill>
                <a:effectLst/>
                <a:latin typeface="Arial" pitchFamily="34" charset="0"/>
                <a:ea typeface="+mn-ea"/>
                <a:cs typeface="Arial" pitchFamily="34" charset="0"/>
              </a:rPr>
              <a:t>-chases [2].</a:t>
            </a:r>
          </a:p>
          <a:p>
            <a:r>
              <a:rPr lang="en-AU" sz="1000" kern="1200" dirty="0" smtClean="0">
                <a:solidFill>
                  <a:schemeClr val="tx1"/>
                </a:solidFill>
                <a:effectLst/>
                <a:latin typeface="Arial" pitchFamily="34" charset="0"/>
                <a:ea typeface="+mn-ea"/>
                <a:cs typeface="Arial" pitchFamily="34" charset="0"/>
              </a:rPr>
              <a:t>[1] Weekly Technology Trends – Issue 287 – 31 March 2017</a:t>
            </a:r>
          </a:p>
          <a:p>
            <a:r>
              <a:rPr lang="en-AU" sz="1000" kern="1200" dirty="0" smtClean="0">
                <a:solidFill>
                  <a:schemeClr val="tx1"/>
                </a:solidFill>
                <a:effectLst/>
                <a:latin typeface="Arial" pitchFamily="34" charset="0"/>
                <a:ea typeface="+mn-ea"/>
                <a:cs typeface="Arial" pitchFamily="34" charset="0"/>
              </a:rPr>
              <a:t>[2] </a:t>
            </a:r>
            <a:r>
              <a:rPr lang="en-AU" sz="1000" u="sng" kern="1200" dirty="0" smtClean="0">
                <a:solidFill>
                  <a:schemeClr val="tx1"/>
                </a:solidFill>
                <a:effectLst/>
                <a:latin typeface="Arial" pitchFamily="34" charset="0"/>
                <a:ea typeface="+mn-ea"/>
                <a:cs typeface="Arial" pitchFamily="34" charset="0"/>
                <a:hlinkClick r:id="rId3"/>
              </a:rPr>
              <a:t>Washington Post</a:t>
            </a:r>
            <a:endParaRPr lang="en-AU" sz="1000" kern="1200" dirty="0" smtClean="0">
              <a:solidFill>
                <a:schemeClr val="tx1"/>
              </a:solidFill>
              <a:effectLst/>
              <a:latin typeface="Arial" pitchFamily="34" charset="0"/>
              <a:ea typeface="+mn-ea"/>
              <a:cs typeface="Arial" pitchFamily="34" charset="0"/>
            </a:endParaRPr>
          </a:p>
          <a:p>
            <a:r>
              <a:rPr lang="en-AU" sz="1000" kern="1200" dirty="0" smtClean="0">
                <a:solidFill>
                  <a:schemeClr val="tx1"/>
                </a:solidFill>
                <a:effectLst/>
                <a:latin typeface="Arial" pitchFamily="34" charset="0"/>
                <a:ea typeface="+mn-ea"/>
                <a:cs typeface="Arial" pitchFamily="34" charset="0"/>
              </a:rPr>
              <a:t> </a:t>
            </a:r>
          </a:p>
          <a:p>
            <a:r>
              <a:rPr lang="en-US" sz="1000" b="1" kern="1200" dirty="0" smtClean="0">
                <a:solidFill>
                  <a:schemeClr val="tx1"/>
                </a:solidFill>
                <a:effectLst/>
                <a:latin typeface="Arial" pitchFamily="34" charset="0"/>
                <a:ea typeface="+mn-ea"/>
                <a:cs typeface="Arial" pitchFamily="34" charset="0"/>
              </a:rPr>
              <a:t>4. China Is Using Facial Recognition To Nab Jaywalkers; Investors Get Interested</a:t>
            </a:r>
            <a:endParaRPr lang="en-AU" sz="1000" kern="1200" dirty="0" smtClean="0">
              <a:solidFill>
                <a:schemeClr val="tx1"/>
              </a:solidFill>
              <a:effectLst/>
              <a:latin typeface="Arial" pitchFamily="34" charset="0"/>
              <a:ea typeface="+mn-ea"/>
              <a:cs typeface="Arial" pitchFamily="34" charset="0"/>
            </a:endParaRPr>
          </a:p>
          <a:p>
            <a:r>
              <a:rPr lang="en-US" sz="1000" kern="1200" dirty="0" smtClean="0">
                <a:solidFill>
                  <a:schemeClr val="tx1"/>
                </a:solidFill>
                <a:effectLst/>
                <a:latin typeface="Arial" pitchFamily="34" charset="0"/>
                <a:ea typeface="+mn-ea"/>
                <a:cs typeface="Arial" pitchFamily="34" charset="0"/>
              </a:rPr>
              <a:t> A Chinese startup that sells facial recognition systems to police forces secured venture-capital funding that values it at more than $1.5 billion, underscoring the sector’s emergence as one of technology’s hottest areas of interest. Beijing-based </a:t>
            </a:r>
            <a:r>
              <a:rPr lang="en-US" sz="1000" kern="1200" dirty="0" err="1" smtClean="0">
                <a:solidFill>
                  <a:schemeClr val="tx1"/>
                </a:solidFill>
                <a:effectLst/>
                <a:latin typeface="Arial" pitchFamily="34" charset="0"/>
                <a:ea typeface="+mn-ea"/>
                <a:cs typeface="Arial" pitchFamily="34" charset="0"/>
              </a:rPr>
              <a:t>SenseTime</a:t>
            </a:r>
            <a:r>
              <a:rPr lang="en-US" sz="1000" kern="1200" dirty="0" smtClean="0">
                <a:solidFill>
                  <a:schemeClr val="tx1"/>
                </a:solidFill>
                <a:effectLst/>
                <a:latin typeface="Arial" pitchFamily="34" charset="0"/>
                <a:ea typeface="+mn-ea"/>
                <a:cs typeface="Arial" pitchFamily="34" charset="0"/>
              </a:rPr>
              <a:t>, which provides surveillance systems using facial recognition to Chinese law enforcement agencies, said Tuesday it raised $410 million in new funding from investors, lifting it to so-called unicorn status with a value of more than $1 billion. Using artificial intelligence, facial recognition systems from </a:t>
            </a:r>
            <a:r>
              <a:rPr lang="en-US" sz="1000" kern="1200" dirty="0" err="1" smtClean="0">
                <a:solidFill>
                  <a:schemeClr val="tx1"/>
                </a:solidFill>
                <a:effectLst/>
                <a:latin typeface="Arial" pitchFamily="34" charset="0"/>
                <a:ea typeface="+mn-ea"/>
                <a:cs typeface="Arial" pitchFamily="34" charset="0"/>
              </a:rPr>
              <a:t>SenseTime</a:t>
            </a:r>
            <a:r>
              <a:rPr lang="en-US" sz="1000" kern="1200" dirty="0" smtClean="0">
                <a:solidFill>
                  <a:schemeClr val="tx1"/>
                </a:solidFill>
                <a:effectLst/>
                <a:latin typeface="Arial" pitchFamily="34" charset="0"/>
                <a:ea typeface="+mn-ea"/>
                <a:cs typeface="Arial" pitchFamily="34" charset="0"/>
              </a:rPr>
              <a:t> and others can identify people in a crowd by matching their faces against those on file in image databases. Facial recognition works by breaking down a person’s face into a series of measurements and using them to create a template that can be compared with others in a database. In China, adoption has been especially swift, aided by a large network of surveillance cameras, a national photo ID index and relatively few concerns about privacy. Customers include law enforcement agencies who use the technology to identify and detain criminal suspects. It is also being used by local governments to discourage behaviors like jaywalking. </a:t>
            </a:r>
            <a:r>
              <a:rPr lang="en-US" sz="1000" kern="1200" dirty="0" err="1" smtClean="0">
                <a:solidFill>
                  <a:schemeClr val="tx1"/>
                </a:solidFill>
                <a:effectLst/>
                <a:latin typeface="Arial" pitchFamily="34" charset="0"/>
                <a:ea typeface="+mn-ea"/>
                <a:cs typeface="Arial" pitchFamily="34" charset="0"/>
              </a:rPr>
              <a:t>SenseTime</a:t>
            </a:r>
            <a:r>
              <a:rPr lang="en-US" sz="1000" kern="1200" dirty="0" smtClean="0">
                <a:solidFill>
                  <a:schemeClr val="tx1"/>
                </a:solidFill>
                <a:effectLst/>
                <a:latin typeface="Arial" pitchFamily="34" charset="0"/>
                <a:ea typeface="+mn-ea"/>
                <a:cs typeface="Arial" pitchFamily="34" charset="0"/>
              </a:rPr>
              <a:t>, which also provides facial and image recognition to the finance and mobile internet sectors, was founded in 2014 and has 500 employees. Local Chinese governments are among its biggest clients. The company will use the funding raised to retain and hire talent and pay for research into other technologies that rely on artificial intelligence, including self-driving cars and medical diagnostics, said Chief Executive Xu Li.</a:t>
            </a:r>
            <a:endParaRPr lang="en-AU" sz="1000" kern="1200" dirty="0" smtClean="0">
              <a:solidFill>
                <a:schemeClr val="tx1"/>
              </a:solidFill>
              <a:effectLst/>
              <a:latin typeface="Arial" pitchFamily="34" charset="0"/>
              <a:ea typeface="+mn-ea"/>
              <a:cs typeface="Arial" pitchFamily="34" charset="0"/>
            </a:endParaRPr>
          </a:p>
          <a:p>
            <a:r>
              <a:rPr lang="en-US" sz="1000" u="sng" kern="1200" dirty="0" smtClean="0">
                <a:solidFill>
                  <a:schemeClr val="tx1"/>
                </a:solidFill>
                <a:effectLst/>
                <a:latin typeface="Arial" pitchFamily="34" charset="0"/>
                <a:ea typeface="+mn-ea"/>
                <a:cs typeface="Arial" pitchFamily="34" charset="0"/>
                <a:hlinkClick r:id="rId4"/>
              </a:rPr>
              <a:t>https://www.wsj.com/articles/saving-face-investment-in-recognition-technology-heats-up-in-china-1499763603</a:t>
            </a:r>
            <a:endParaRPr lang="en-AU" sz="1000" kern="1200" dirty="0" smtClean="0">
              <a:solidFill>
                <a:schemeClr val="tx1"/>
              </a:solidFill>
              <a:effectLst/>
              <a:latin typeface="Arial" pitchFamily="34" charset="0"/>
              <a:ea typeface="+mn-ea"/>
              <a:cs typeface="Arial" pitchFamily="34" charset="0"/>
            </a:endParaRPr>
          </a:p>
          <a:p>
            <a:endParaRPr lang="en-AU" sz="1000" kern="1200" dirty="0" smtClean="0">
              <a:solidFill>
                <a:schemeClr val="tx1"/>
              </a:solidFill>
              <a:effectLst/>
              <a:latin typeface="Arial" pitchFamily="34" charset="0"/>
              <a:ea typeface="+mn-ea"/>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5954C88E-AA99-4898-912F-8A55D2FFC332}" type="slidenum">
              <a:rPr lang="en-US" smtClean="0"/>
              <a:pPr/>
              <a:t>10</a:t>
            </a:fld>
            <a:endParaRPr lang="en-US" dirty="0"/>
          </a:p>
        </p:txBody>
      </p:sp>
    </p:spTree>
    <p:extLst>
      <p:ext uri="{BB962C8B-B14F-4D97-AF65-F5344CB8AC3E}">
        <p14:creationId xmlns:p14="http://schemas.microsoft.com/office/powerpoint/2010/main" val="131799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Object Recognition: </a:t>
            </a:r>
            <a:r>
              <a:rPr lang="en-AU" dirty="0" err="1" smtClean="0"/>
              <a:t>Imagenet</a:t>
            </a:r>
            <a:endParaRPr lang="en-AU" dirty="0" smtClean="0"/>
          </a:p>
          <a:p>
            <a:pPr lvl="1"/>
            <a:r>
              <a:rPr lang="en-AU" dirty="0" smtClean="0"/>
              <a:t>Reference: https://qz.com/1034972/the-data-that-changed-the-direction-of-ai-research-and-possibly-the-world/</a:t>
            </a:r>
          </a:p>
          <a:p>
            <a:pPr lvl="1"/>
            <a:r>
              <a:rPr lang="en-AU" dirty="0" err="1" smtClean="0"/>
              <a:t>Imagnet</a:t>
            </a:r>
            <a:r>
              <a:rPr lang="en-AU" dirty="0" smtClean="0"/>
              <a:t>: 13m</a:t>
            </a:r>
            <a:r>
              <a:rPr lang="en-AU" baseline="0" dirty="0" smtClean="0"/>
              <a:t> images tagged</a:t>
            </a:r>
            <a:endParaRPr lang="en-AU" dirty="0" smtClean="0"/>
          </a:p>
          <a:p>
            <a:pPr lvl="1"/>
            <a:r>
              <a:rPr lang="en-AU" dirty="0" smtClean="0"/>
              <a:t>Recognise objects based on WordNet</a:t>
            </a:r>
            <a:r>
              <a:rPr lang="en-AU" baseline="0" dirty="0" smtClean="0"/>
              <a:t> ontology of 155,000 words. Aim of 500 images per word (only nouns at the moment)</a:t>
            </a:r>
          </a:p>
          <a:p>
            <a:pPr lvl="0"/>
            <a:r>
              <a:rPr lang="en-AU" baseline="0" dirty="0" smtClean="0"/>
              <a:t>Face Recognition: </a:t>
            </a:r>
            <a:r>
              <a:rPr lang="en-AU" baseline="0" dirty="0" err="1" smtClean="0"/>
              <a:t>MegaFace</a:t>
            </a:r>
            <a:endParaRPr lang="en-AU" baseline="0" dirty="0" smtClean="0"/>
          </a:p>
          <a:p>
            <a:pPr lvl="1"/>
            <a:r>
              <a:rPr lang="en-AU" baseline="0" dirty="0" smtClean="0"/>
              <a:t>Reference: http://megaface.cs.washington.edu/results/facescrubresults.html</a:t>
            </a:r>
          </a:p>
          <a:p>
            <a:pPr lvl="1"/>
            <a:r>
              <a:rPr lang="en-AU" baseline="0" dirty="0" smtClean="0"/>
              <a:t>Recognise faces from a database of 1m pictures of </a:t>
            </a:r>
            <a:r>
              <a:rPr lang="en-AU" baseline="0" smtClean="0"/>
              <a:t>690,000 people</a:t>
            </a:r>
            <a:endParaRPr lang="en-AU" baseline="0" dirty="0" smtClean="0"/>
          </a:p>
        </p:txBody>
      </p:sp>
      <p:sp>
        <p:nvSpPr>
          <p:cNvPr id="4" name="Slide Number Placeholder 3"/>
          <p:cNvSpPr>
            <a:spLocks noGrp="1"/>
          </p:cNvSpPr>
          <p:nvPr>
            <p:ph type="sldNum" sz="quarter" idx="10"/>
          </p:nvPr>
        </p:nvSpPr>
        <p:spPr/>
        <p:txBody>
          <a:bodyPr/>
          <a:lstStyle/>
          <a:p>
            <a:fld id="{5954C88E-AA99-4898-912F-8A55D2FFC332}" type="slidenum">
              <a:rPr lang="en-US" smtClean="0"/>
              <a:pPr/>
              <a:t>11</a:t>
            </a:fld>
            <a:endParaRPr lang="en-US" dirty="0"/>
          </a:p>
        </p:txBody>
      </p:sp>
    </p:spTree>
    <p:extLst>
      <p:ext uri="{BB962C8B-B14F-4D97-AF65-F5344CB8AC3E}">
        <p14:creationId xmlns:p14="http://schemas.microsoft.com/office/powerpoint/2010/main" val="287059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755650" y="1059582"/>
            <a:ext cx="7632700" cy="34568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fld id="{E917DE0E-AFB1-41FD-BC35-27DB61CA125F}" type="slidenum">
              <a:rPr lang="en-AU" smtClean="0"/>
              <a:pPr algn="r"/>
              <a:t>‹#›</a:t>
            </a:fld>
            <a:endParaRPr lang="en-AU" dirty="0"/>
          </a:p>
        </p:txBody>
      </p:sp>
      <p:sp>
        <p:nvSpPr>
          <p:cNvPr id="9" name="Title 8"/>
          <p:cNvSpPr>
            <a:spLocks noGrp="1"/>
          </p:cNvSpPr>
          <p:nvPr>
            <p:ph type="title" hasCustomPrompt="1"/>
          </p:nvPr>
        </p:nvSpPr>
        <p:spPr/>
        <p:txBody>
          <a:bodyPr/>
          <a:lstStyle/>
          <a:p>
            <a:r>
              <a:rPr lang="en-US" dirty="0" smtClean="0"/>
              <a:t>[Title (can be one or two lines </a:t>
            </a:r>
            <a:br>
              <a:rPr lang="en-US" dirty="0" smtClean="0"/>
            </a:br>
            <a:r>
              <a:rPr lang="en-US" dirty="0" smtClean="0"/>
              <a:t>on any content slide)]</a:t>
            </a:r>
            <a:endParaRPr lang="en-AU" dirty="0"/>
          </a:p>
        </p:txBody>
      </p:sp>
      <p:sp>
        <p:nvSpPr>
          <p:cNvPr id="3" name="Footer Placeholder 2"/>
          <p:cNvSpPr>
            <a:spLocks noGrp="1"/>
          </p:cNvSpPr>
          <p:nvPr>
            <p:ph type="ftr" sz="quarter" idx="13"/>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77935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[Title (can be one or two lines </a:t>
            </a:r>
            <a:br>
              <a:rPr lang="en-US" dirty="0" smtClean="0"/>
            </a:br>
            <a:r>
              <a:rPr lang="en-US" dirty="0" smtClean="0"/>
              <a:t>on any content slide)]</a:t>
            </a:r>
            <a:endParaRPr lang="en-AU" dirty="0"/>
          </a:p>
        </p:txBody>
      </p:sp>
      <p:sp>
        <p:nvSpPr>
          <p:cNvPr id="5" name="Slide Number Placeholder 4"/>
          <p:cNvSpPr>
            <a:spLocks noGrp="1"/>
          </p:cNvSpPr>
          <p:nvPr>
            <p:ph type="sldNum" sz="quarter" idx="11"/>
          </p:nvPr>
        </p:nvSpPr>
        <p:spPr/>
        <p:txBody>
          <a:bodyPr/>
          <a:lstStyle/>
          <a:p>
            <a:pPr algn="r"/>
            <a:fld id="{E917DE0E-AFB1-41FD-BC35-27DB61CA125F}" type="slidenum">
              <a:rPr lang="en-AU" smtClean="0"/>
              <a:pPr algn="r"/>
              <a:t>‹#›</a:t>
            </a:fld>
            <a:endParaRPr lang="en-AU" dirty="0"/>
          </a:p>
        </p:txBody>
      </p:sp>
      <p:sp>
        <p:nvSpPr>
          <p:cNvPr id="2" name="Footer Placeholder 1"/>
          <p:cNvSpPr>
            <a:spLocks noGrp="1"/>
          </p:cNvSpPr>
          <p:nvPr>
            <p:ph type="ftr" sz="quarter" idx="12"/>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353255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E917DE0E-AFB1-41FD-BC35-27DB61CA125F}" type="slidenum">
              <a:rPr lang="en-AU" smtClean="0"/>
              <a:pPr algn="r"/>
              <a:t>‹#›</a:t>
            </a:fld>
            <a:endParaRPr lang="en-AU" dirty="0"/>
          </a:p>
        </p:txBody>
      </p:sp>
      <p:sp>
        <p:nvSpPr>
          <p:cNvPr id="4" name="Footer Placeholder 3"/>
          <p:cNvSpPr>
            <a:spLocks noGrp="1"/>
          </p:cNvSpPr>
          <p:nvPr>
            <p:ph type="ftr" sz="quarter" idx="12"/>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3307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
        <p:nvSpPr>
          <p:cNvPr id="5" name="Footer Placeholder 4"/>
          <p:cNvSpPr>
            <a:spLocks noGrp="1"/>
          </p:cNvSpPr>
          <p:nvPr>
            <p:ph type="ftr" sz="quarter" idx="10"/>
          </p:nvPr>
        </p:nvSpPr>
        <p:spPr/>
        <p:txBody>
          <a:bodyPr/>
          <a:lstStyle/>
          <a:p>
            <a:pPr algn="r"/>
            <a:r>
              <a:rPr lang="en-US" smtClean="0"/>
              <a:t>Hugh Bradlow – ACCANect 2017 - Your place in the connected world</a:t>
            </a:r>
            <a:endParaRPr lang="en-US" dirty="0"/>
          </a:p>
        </p:txBody>
      </p:sp>
      <p:sp>
        <p:nvSpPr>
          <p:cNvPr id="6" name="Slide Number Placeholder 5"/>
          <p:cNvSpPr>
            <a:spLocks noGrp="1"/>
          </p:cNvSpPr>
          <p:nvPr>
            <p:ph type="sldNum" sz="quarter" idx="11"/>
          </p:nvPr>
        </p:nvSpPr>
        <p:spPr/>
        <p:txBody>
          <a:bodyPr/>
          <a:lstStyle/>
          <a:p>
            <a:pPr algn="r"/>
            <a:fld id="{D5E6A87D-7597-4496-9773-1BD29EAF26C5}" type="slidenum">
              <a:rPr lang="en-AU" smtClean="0"/>
              <a:pPr algn="r"/>
              <a:t>‹#›</a:t>
            </a:fld>
            <a:endParaRPr lang="en-AU" dirty="0"/>
          </a:p>
        </p:txBody>
      </p:sp>
    </p:spTree>
    <p:extLst>
      <p:ext uri="{BB962C8B-B14F-4D97-AF65-F5344CB8AC3E}">
        <p14:creationId xmlns:p14="http://schemas.microsoft.com/office/powerpoint/2010/main" val="4115232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51" name="Picture 5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80000" cy="5167328"/>
          </a:xfrm>
          <a:prstGeom prst="rect">
            <a:avLst/>
          </a:prstGeom>
        </p:spPr>
      </p:pic>
      <p:sp>
        <p:nvSpPr>
          <p:cNvPr id="7" name="Text Placeholder 6"/>
          <p:cNvSpPr>
            <a:spLocks noGrp="1"/>
          </p:cNvSpPr>
          <p:nvPr>
            <p:ph type="body" sz="quarter" idx="10" hasCustomPrompt="1"/>
          </p:nvPr>
        </p:nvSpPr>
        <p:spPr>
          <a:xfrm>
            <a:off x="468032" y="1275606"/>
            <a:ext cx="4464008" cy="1566174"/>
          </a:xfrm>
        </p:spPr>
        <p:txBody>
          <a:bodyPr/>
          <a:lstStyle>
            <a:lvl1pPr marL="0" indent="0">
              <a:lnSpc>
                <a:spcPct val="99000"/>
              </a:lnSpc>
              <a:spcBef>
                <a:spcPts val="0"/>
              </a:spcBef>
              <a:defRPr sz="3500" cap="none" baseline="0">
                <a:solidFill>
                  <a:schemeClr val="bg1"/>
                </a:solidFill>
                <a:latin typeface="+mj-lt"/>
              </a:defRPr>
            </a:lvl1pPr>
            <a:lvl2pPr marL="0" indent="0">
              <a:spcBef>
                <a:spcPts val="300"/>
              </a:spcBef>
              <a:defRPr sz="1400" cap="none" baseline="0">
                <a:solidFill>
                  <a:schemeClr val="bg1"/>
                </a:solidFill>
                <a:latin typeface="+mj-lt"/>
              </a:defRPr>
            </a:lvl2pPr>
          </a:lstStyle>
          <a:p>
            <a:pPr lvl="0"/>
            <a:r>
              <a:rPr lang="en-US" dirty="0" smtClean="0"/>
              <a:t>Try to write your titles so that they fit on three lines</a:t>
            </a:r>
          </a:p>
          <a:p>
            <a:pPr lvl="1"/>
            <a:r>
              <a:rPr lang="en-US" dirty="0" smtClean="0"/>
              <a:t>U</a:t>
            </a:r>
            <a:r>
              <a:rPr lang="en-AU" dirty="0" smtClean="0"/>
              <a:t>se text indent for level2 name style</a:t>
            </a:r>
          </a:p>
        </p:txBody>
      </p:sp>
      <p:pic>
        <p:nvPicPr>
          <p:cNvPr id="48" name="Picture 4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0000" y="4541400"/>
            <a:ext cx="1080518" cy="321184"/>
          </a:xfrm>
          <a:prstGeom prst="rect">
            <a:avLst/>
          </a:prstGeom>
        </p:spPr>
      </p:pic>
    </p:spTree>
    <p:extLst>
      <p:ext uri="{BB962C8B-B14F-4D97-AF65-F5344CB8AC3E}">
        <p14:creationId xmlns:p14="http://schemas.microsoft.com/office/powerpoint/2010/main" val="4102557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Sub Divider Slide">
    <p:spTree>
      <p:nvGrpSpPr>
        <p:cNvPr id="1" name=""/>
        <p:cNvGrpSpPr/>
        <p:nvPr/>
      </p:nvGrpSpPr>
      <p:grpSpPr>
        <a:xfrm>
          <a:off x="0" y="0"/>
          <a:ext cx="0" cy="0"/>
          <a:chOff x="0" y="0"/>
          <a:chExt cx="0" cy="0"/>
        </a:xfrm>
      </p:grpSpPr>
      <p:sp>
        <p:nvSpPr>
          <p:cNvPr id="24" name="Text Placeholder 6"/>
          <p:cNvSpPr>
            <a:spLocks noGrp="1"/>
          </p:cNvSpPr>
          <p:nvPr>
            <p:ph type="body" sz="quarter" idx="10" hasCustomPrompt="1"/>
          </p:nvPr>
        </p:nvSpPr>
        <p:spPr>
          <a:xfrm>
            <a:off x="468032" y="1275606"/>
            <a:ext cx="5400000" cy="1107000"/>
          </a:xfrm>
        </p:spPr>
        <p:txBody>
          <a:bodyPr/>
          <a:lstStyle>
            <a:lvl1pPr marL="0" indent="0">
              <a:lnSpc>
                <a:spcPct val="80000"/>
              </a:lnSpc>
              <a:spcBef>
                <a:spcPts val="0"/>
              </a:spcBef>
              <a:defRPr sz="4200" cap="all" baseline="0">
                <a:solidFill>
                  <a:schemeClr val="bg1"/>
                </a:solidFill>
                <a:latin typeface="+mj-lt"/>
              </a:defRPr>
            </a:lvl1pPr>
            <a:lvl2pPr marL="0" indent="0">
              <a:spcBef>
                <a:spcPts val="300"/>
              </a:spcBef>
              <a:defRPr cap="none" baseline="0">
                <a:solidFill>
                  <a:schemeClr val="bg1"/>
                </a:solidFill>
                <a:latin typeface="+mj-lt"/>
              </a:defRPr>
            </a:lvl2pPr>
          </a:lstStyle>
          <a:p>
            <a:pPr lvl="0"/>
            <a:r>
              <a:rPr lang="en-US" dirty="0" smtClean="0"/>
              <a:t>Sub-divider slide</a:t>
            </a:r>
          </a:p>
          <a:p>
            <a:pPr lvl="0"/>
            <a:r>
              <a:rPr lang="en-US" dirty="0" smtClean="0"/>
              <a:t>title only</a:t>
            </a:r>
          </a:p>
        </p:txBody>
      </p:sp>
      <p:sp>
        <p:nvSpPr>
          <p:cNvPr id="6" name="Footer Placeholder 5"/>
          <p:cNvSpPr>
            <a:spLocks noGrp="1"/>
          </p:cNvSpPr>
          <p:nvPr>
            <p:ph type="ftr" sz="quarter" idx="11"/>
          </p:nvPr>
        </p:nvSpPr>
        <p:spPr/>
        <p:txBody>
          <a:bodyPr/>
          <a:lstStyle>
            <a:lvl1pPr>
              <a:defRPr>
                <a:solidFill>
                  <a:schemeClr val="bg1"/>
                </a:solidFill>
              </a:defRPr>
            </a:lvl1pPr>
          </a:lstStyle>
          <a:p>
            <a:pPr algn="r"/>
            <a:r>
              <a:rPr lang="en-US" smtClean="0"/>
              <a:t>Hugh Bradlow – ACCANect 2017 - Your place in the connected world</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lgn="r"/>
            <a:fld id="{D5E6A87D-7597-4496-9773-1BD29EAF26C5}" type="slidenum">
              <a:rPr lang="en-AU" smtClean="0"/>
              <a:pPr algn="r"/>
              <a:t>‹#›</a:t>
            </a:fld>
            <a:endParaRPr lang="en-AU"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80000" cy="516732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0000" y="4541400"/>
            <a:ext cx="1080518" cy="321184"/>
          </a:xfrm>
          <a:prstGeom prst="rect">
            <a:avLst/>
          </a:prstGeom>
        </p:spPr>
      </p:pic>
    </p:spTree>
    <p:extLst>
      <p:ext uri="{BB962C8B-B14F-4D97-AF65-F5344CB8AC3E}">
        <p14:creationId xmlns:p14="http://schemas.microsoft.com/office/powerpoint/2010/main" val="313872158"/>
      </p:ext>
    </p:extLst>
  </p:cSld>
  <p:clrMapOvr>
    <a:masterClrMapping/>
  </p:clrMapOvr>
  <p:transition spd="slow">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80000" cy="5167328"/>
          </a:xfrm>
          <a:prstGeom prst="rect">
            <a:avLst/>
          </a:prstGeom>
        </p:spPr>
      </p:pic>
      <p:sp>
        <p:nvSpPr>
          <p:cNvPr id="7" name="Text Placeholder 6"/>
          <p:cNvSpPr>
            <a:spLocks noGrp="1"/>
          </p:cNvSpPr>
          <p:nvPr>
            <p:ph type="body" sz="quarter" idx="10" hasCustomPrompt="1"/>
          </p:nvPr>
        </p:nvSpPr>
        <p:spPr>
          <a:xfrm>
            <a:off x="468032" y="2141661"/>
            <a:ext cx="4500000" cy="1107000"/>
          </a:xfrm>
        </p:spPr>
        <p:txBody>
          <a:bodyPr/>
          <a:lstStyle>
            <a:lvl1pPr marL="0" indent="0">
              <a:lnSpc>
                <a:spcPct val="80000"/>
              </a:lnSpc>
              <a:spcBef>
                <a:spcPts val="0"/>
              </a:spcBef>
              <a:defRPr sz="4500" cap="none" baseline="0">
                <a:solidFill>
                  <a:schemeClr val="bg1"/>
                </a:solidFill>
                <a:latin typeface="+mj-lt"/>
              </a:defRPr>
            </a:lvl1pPr>
            <a:lvl2pPr marL="0" indent="0">
              <a:spcBef>
                <a:spcPts val="300"/>
              </a:spcBef>
              <a:defRPr cap="none" baseline="0">
                <a:solidFill>
                  <a:schemeClr val="bg1"/>
                </a:solidFill>
                <a:latin typeface="+mj-lt"/>
              </a:defRPr>
            </a:lvl2pPr>
          </a:lstStyle>
          <a:p>
            <a:pPr lvl="0"/>
            <a:r>
              <a:rPr lang="en-US" dirty="0" smtClean="0"/>
              <a:t>Last slide</a:t>
            </a:r>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0000" y="4541400"/>
            <a:ext cx="1080518" cy="321184"/>
          </a:xfrm>
          <a:prstGeom prst="rect">
            <a:avLst/>
          </a:prstGeom>
        </p:spPr>
      </p:pic>
    </p:spTree>
    <p:extLst>
      <p:ext uri="{BB962C8B-B14F-4D97-AF65-F5344CB8AC3E}">
        <p14:creationId xmlns:p14="http://schemas.microsoft.com/office/powerpoint/2010/main" val="3160061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6" y="146"/>
            <a:ext cx="9158400" cy="5151307"/>
          </a:xfrm>
          <a:prstGeom prst="rect">
            <a:avLst/>
          </a:prstGeom>
        </p:spPr>
      </p:pic>
      <p:sp>
        <p:nvSpPr>
          <p:cNvPr id="2" name="Title 1"/>
          <p:cNvSpPr>
            <a:spLocks noGrp="1"/>
          </p:cNvSpPr>
          <p:nvPr>
            <p:ph type="title" hasCustomPrompt="1"/>
          </p:nvPr>
        </p:nvSpPr>
        <p:spPr>
          <a:xfrm>
            <a:off x="755650" y="1276350"/>
            <a:ext cx="7632700" cy="1079376"/>
          </a:xfrm>
        </p:spPr>
        <p:txBody>
          <a:bodyPr>
            <a:noAutofit/>
          </a:bodyPr>
          <a:lstStyle>
            <a:lvl1pPr>
              <a:lnSpc>
                <a:spcPct val="80000"/>
              </a:lnSpc>
              <a:defRPr sz="4000" b="0" baseline="0">
                <a:solidFill>
                  <a:schemeClr val="bg1"/>
                </a:solidFill>
                <a:latin typeface="+mj-lt"/>
              </a:defRPr>
            </a:lvl1pPr>
          </a:lstStyle>
          <a:p>
            <a:r>
              <a:rPr lang="en-US" dirty="0" smtClean="0"/>
              <a:t>[Title over two lines </a:t>
            </a:r>
            <a:br>
              <a:rPr lang="en-US" dirty="0" smtClean="0"/>
            </a:br>
            <a:r>
              <a:rPr lang="en-US" dirty="0" smtClean="0"/>
              <a:t>(</a:t>
            </a:r>
            <a:r>
              <a:rPr lang="en-US" dirty="0" err="1" smtClean="0"/>
              <a:t>Shift+Enter</a:t>
            </a:r>
            <a:r>
              <a:rPr lang="en-US" dirty="0" smtClean="0"/>
              <a:t> to break line)]</a:t>
            </a:r>
            <a:endParaRPr lang="en-AU" dirty="0"/>
          </a:p>
        </p:txBody>
      </p:sp>
      <p:sp>
        <p:nvSpPr>
          <p:cNvPr id="7" name="Text Placeholder 6"/>
          <p:cNvSpPr>
            <a:spLocks noGrp="1"/>
          </p:cNvSpPr>
          <p:nvPr>
            <p:ph type="body" sz="quarter" idx="10" hasCustomPrompt="1"/>
          </p:nvPr>
        </p:nvSpPr>
        <p:spPr>
          <a:xfrm>
            <a:off x="755650" y="2355726"/>
            <a:ext cx="7632000" cy="576064"/>
          </a:xfrm>
        </p:spPr>
        <p:txBody>
          <a:bodyPr>
            <a:normAutofit/>
          </a:bodyPr>
          <a:lstStyle>
            <a:lvl1pPr marL="0" indent="0">
              <a:buNone/>
              <a:defRPr sz="1800" b="0">
                <a:solidFill>
                  <a:schemeClr val="bg1"/>
                </a:solidFill>
              </a:defRPr>
            </a:lvl1pPr>
          </a:lstStyle>
          <a:p>
            <a:pPr lvl="0"/>
            <a:r>
              <a:rPr lang="en-US" dirty="0" smtClean="0"/>
              <a:t>[Subtitle (delete if not required)]</a:t>
            </a:r>
          </a:p>
        </p:txBody>
      </p:sp>
    </p:spTree>
    <p:extLst>
      <p:ext uri="{BB962C8B-B14F-4D97-AF65-F5344CB8AC3E}">
        <p14:creationId xmlns:p14="http://schemas.microsoft.com/office/powerpoint/2010/main" val="20166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with Bullets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2856" y="843558"/>
            <a:ext cx="7997576" cy="3511157"/>
          </a:xfrm>
        </p:spPr>
        <p:txBody>
          <a:bodyPr/>
          <a:lstStyle>
            <a:lvl1pPr marL="285750" indent="-285750">
              <a:spcAft>
                <a:spcPts val="1200"/>
              </a:spcAft>
              <a:buFont typeface="Wingdings" panose="05000000000000000000" pitchFamily="2" charset="2"/>
              <a:buChar char="Ø"/>
              <a:defRPr spc="0">
                <a:solidFill>
                  <a:schemeClr val="bg2"/>
                </a:solidFill>
              </a:defRPr>
            </a:lvl1pPr>
            <a:lvl2pPr marL="363538" indent="-179388">
              <a:buFont typeface="Wingdings" panose="05000000000000000000" pitchFamily="2" charset="2"/>
              <a:buChar char="§"/>
              <a:defRPr spc="0"/>
            </a:lvl2pPr>
            <a:lvl3pPr marL="536575" indent="-179388">
              <a:buFont typeface="Courier New" panose="02070309020205020404" pitchFamily="49" charset="0"/>
              <a:buChar char="o"/>
              <a:defRPr spc="0"/>
            </a:lvl3pPr>
            <a:lvl4pPr marL="715963" indent="-179388">
              <a:spcAft>
                <a:spcPts val="1200"/>
              </a:spcAft>
              <a:buFont typeface="Arial" pitchFamily="34" charset="0"/>
              <a:buChar char="•"/>
              <a:defRPr spc="0"/>
            </a:lvl4pPr>
            <a:lvl5pPr marL="720000" indent="-179978">
              <a:spcAft>
                <a:spcPts val="1200"/>
              </a:spcAft>
              <a:buFont typeface="Arial" pitchFamily="34" charset="0"/>
              <a:buChar char="•"/>
              <a:defRPr spc="0"/>
            </a:lvl5pPr>
            <a:lvl6pPr marL="899892" indent="-179978">
              <a:buFont typeface="Courier New" pitchFamily="49" charset="0"/>
              <a:buChar char="-"/>
              <a:defRPr/>
            </a:lvl6pPr>
            <a:lvl7pPr marL="899892" indent="-179978">
              <a:buFont typeface="Courier New" pitchFamily="49" charset="0"/>
              <a:buChar char="-"/>
              <a:defRPr/>
            </a:lvl7pPr>
            <a:lvl8pPr marL="899892" indent="-179978">
              <a:buFont typeface="Courier New" pitchFamily="49" charset="0"/>
              <a:buChar char="-"/>
              <a:defRPr/>
            </a:lvl8pPr>
            <a:lvl9pPr marL="899892" indent="-179978">
              <a:buFont typeface="Courier New" pitchFamily="49"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4"/>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4"/>
          </p:nvPr>
        </p:nvSpPr>
        <p:spPr/>
        <p:txBody>
          <a:bodyPr/>
          <a:lstStyle/>
          <a:p>
            <a:pPr algn="r"/>
            <a:r>
              <a:rPr lang="en-US" smtClean="0"/>
              <a:t>Hugh Bradlow – ACCANect 2017 - Your place in the connected world</a:t>
            </a:r>
            <a:endParaRPr lang="en-US" dirty="0"/>
          </a:p>
        </p:txBody>
      </p:sp>
      <p:sp>
        <p:nvSpPr>
          <p:cNvPr id="6" name="Slide Number Placeholder 5"/>
          <p:cNvSpPr>
            <a:spLocks noGrp="1"/>
          </p:cNvSpPr>
          <p:nvPr>
            <p:ph type="sldNum" sz="quarter" idx="15"/>
          </p:nvPr>
        </p:nvSpPr>
        <p:spPr/>
        <p:txBody>
          <a:bodyPr/>
          <a:lstStyle/>
          <a:p>
            <a:pPr algn="r"/>
            <a:fld id="{D5E6A87D-7597-4496-9773-1BD29EAF26C5}" type="slidenum">
              <a:rPr lang="en-AU" smtClean="0"/>
              <a:pPr algn="r"/>
              <a:t>‹#›</a:t>
            </a:fld>
            <a:endParaRPr lang="en-AU" dirty="0"/>
          </a:p>
        </p:txBody>
      </p:sp>
    </p:spTree>
    <p:extLst>
      <p:ext uri="{BB962C8B-B14F-4D97-AF65-F5344CB8AC3E}">
        <p14:creationId xmlns:p14="http://schemas.microsoft.com/office/powerpoint/2010/main" val="36738050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umbere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755650" y="1059582"/>
            <a:ext cx="7632700" cy="3456855"/>
          </a:xfrm>
        </p:spPr>
        <p:txBody>
          <a:bodyPr/>
          <a:lstStyle>
            <a:lvl2pPr marL="360363" indent="-360363">
              <a:buFont typeface="+mj-lt"/>
              <a:buAutoNum type="arabicPeriod"/>
              <a:defRPr/>
            </a:lvl2pPr>
            <a:lvl3pPr marL="720725" indent="-360363">
              <a:buFont typeface="+mj-lt"/>
              <a:buAutoNum type="alphaLcPeriod"/>
              <a:defRPr/>
            </a:lvl3pPr>
            <a:lvl4pPr marL="1081088" indent="-360363">
              <a:buFont typeface="+mj-lt"/>
              <a:buAutoNum type="romanLcPeriod"/>
              <a:defRPr/>
            </a:lvl4pPr>
            <a:lvl5pPr marL="1441450" indent="-360363">
              <a:buFont typeface="+mj-lt"/>
              <a:buAutoNum type="arabi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Slide Number Placeholder 6"/>
          <p:cNvSpPr>
            <a:spLocks noGrp="1"/>
          </p:cNvSpPr>
          <p:nvPr>
            <p:ph type="sldNum" sz="quarter" idx="12"/>
          </p:nvPr>
        </p:nvSpPr>
        <p:spPr/>
        <p:txBody>
          <a:bodyPr/>
          <a:lstStyle/>
          <a:p>
            <a:pPr algn="r"/>
            <a:fld id="{E917DE0E-AFB1-41FD-BC35-27DB61CA125F}" type="slidenum">
              <a:rPr lang="en-AU" smtClean="0"/>
              <a:pPr algn="r"/>
              <a:t>‹#›</a:t>
            </a:fld>
            <a:endParaRPr lang="en-AU" dirty="0"/>
          </a:p>
        </p:txBody>
      </p:sp>
      <p:sp>
        <p:nvSpPr>
          <p:cNvPr id="3" name="Title 2"/>
          <p:cNvSpPr>
            <a:spLocks noGrp="1"/>
          </p:cNvSpPr>
          <p:nvPr>
            <p:ph type="title" hasCustomPrompt="1"/>
          </p:nvPr>
        </p:nvSpPr>
        <p:spPr/>
        <p:txBody>
          <a:bodyPr/>
          <a:lstStyle/>
          <a:p>
            <a:r>
              <a:rPr lang="en-US" dirty="0" smtClean="0"/>
              <a:t>[Title (can be one or two lines </a:t>
            </a:r>
            <a:br>
              <a:rPr lang="en-US" dirty="0" smtClean="0"/>
            </a:br>
            <a:r>
              <a:rPr lang="en-US" dirty="0" smtClean="0"/>
              <a:t>on any content slide)]</a:t>
            </a:r>
            <a:endParaRPr lang="en-AU" dirty="0"/>
          </a:p>
        </p:txBody>
      </p:sp>
      <p:sp>
        <p:nvSpPr>
          <p:cNvPr id="2" name="Footer Placeholder 1"/>
          <p:cNvSpPr>
            <a:spLocks noGrp="1"/>
          </p:cNvSpPr>
          <p:nvPr>
            <p:ph type="ftr" sz="quarter" idx="13"/>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49543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755650" y="1131590"/>
            <a:ext cx="7632700" cy="3384847"/>
          </a:xfrm>
        </p:spPr>
        <p:txBody>
          <a:bodyPr numCol="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Slide Number Placeholder 6"/>
          <p:cNvSpPr>
            <a:spLocks noGrp="1"/>
          </p:cNvSpPr>
          <p:nvPr>
            <p:ph type="sldNum" sz="quarter" idx="12"/>
          </p:nvPr>
        </p:nvSpPr>
        <p:spPr/>
        <p:txBody>
          <a:bodyPr/>
          <a:lstStyle/>
          <a:p>
            <a:pPr algn="r"/>
            <a:fld id="{E917DE0E-AFB1-41FD-BC35-27DB61CA125F}" type="slidenum">
              <a:rPr lang="en-AU" smtClean="0"/>
              <a:pPr algn="r"/>
              <a:t>‹#›</a:t>
            </a:fld>
            <a:endParaRPr lang="en-AU" dirty="0"/>
          </a:p>
        </p:txBody>
      </p:sp>
      <p:sp>
        <p:nvSpPr>
          <p:cNvPr id="3" name="Title 2"/>
          <p:cNvSpPr>
            <a:spLocks noGrp="1"/>
          </p:cNvSpPr>
          <p:nvPr>
            <p:ph type="title" hasCustomPrompt="1"/>
          </p:nvPr>
        </p:nvSpPr>
        <p:spPr/>
        <p:txBody>
          <a:bodyPr/>
          <a:lstStyle/>
          <a:p>
            <a:r>
              <a:rPr lang="en-US" dirty="0" smtClean="0"/>
              <a:t>[Title (can be one or two lines </a:t>
            </a:r>
            <a:br>
              <a:rPr lang="en-US" dirty="0" smtClean="0"/>
            </a:br>
            <a:r>
              <a:rPr lang="en-US" dirty="0" smtClean="0"/>
              <a:t>on any content slide)]</a:t>
            </a:r>
            <a:endParaRPr lang="en-AU" dirty="0"/>
          </a:p>
        </p:txBody>
      </p:sp>
      <p:sp>
        <p:nvSpPr>
          <p:cNvPr id="2" name="Footer Placeholder 1"/>
          <p:cNvSpPr>
            <a:spLocks noGrp="1"/>
          </p:cNvSpPr>
          <p:nvPr>
            <p:ph type="ftr" sz="quarter" idx="13"/>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369545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650" y="1409178"/>
            <a:ext cx="3708000" cy="3107259"/>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80350" y="1419224"/>
            <a:ext cx="3708000" cy="3107259"/>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itle 4"/>
          <p:cNvSpPr>
            <a:spLocks noGrp="1"/>
          </p:cNvSpPr>
          <p:nvPr>
            <p:ph type="title" hasCustomPrompt="1"/>
          </p:nvPr>
        </p:nvSpPr>
        <p:spPr/>
        <p:txBody>
          <a:bodyPr/>
          <a:lstStyle/>
          <a:p>
            <a:r>
              <a:rPr lang="en-US" dirty="0" smtClean="0"/>
              <a:t>[Title (can be one or two lines </a:t>
            </a:r>
            <a:br>
              <a:rPr lang="en-US" dirty="0" smtClean="0"/>
            </a:br>
            <a:r>
              <a:rPr lang="en-US" dirty="0" smtClean="0"/>
              <a:t>on any content slide)]</a:t>
            </a:r>
            <a:endParaRPr lang="en-AU" dirty="0"/>
          </a:p>
        </p:txBody>
      </p:sp>
      <p:sp>
        <p:nvSpPr>
          <p:cNvPr id="7" name="Slide Number Placeholder 6"/>
          <p:cNvSpPr>
            <a:spLocks noGrp="1"/>
          </p:cNvSpPr>
          <p:nvPr>
            <p:ph type="sldNum" sz="quarter" idx="11"/>
          </p:nvPr>
        </p:nvSpPr>
        <p:spPr/>
        <p:txBody>
          <a:bodyPr/>
          <a:lstStyle/>
          <a:p>
            <a:pPr algn="r"/>
            <a:fld id="{E917DE0E-AFB1-41FD-BC35-27DB61CA125F}" type="slidenum">
              <a:rPr lang="en-AU" smtClean="0"/>
              <a:pPr algn="r"/>
              <a:t>‹#›</a:t>
            </a:fld>
            <a:endParaRPr lang="en-AU" dirty="0"/>
          </a:p>
        </p:txBody>
      </p:sp>
      <p:sp>
        <p:nvSpPr>
          <p:cNvPr id="2" name="Footer Placeholder 1"/>
          <p:cNvSpPr>
            <a:spLocks noGrp="1"/>
          </p:cNvSpPr>
          <p:nvPr>
            <p:ph type="ftr" sz="quarter" idx="12"/>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222381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650" y="1420220"/>
            <a:ext cx="3708000" cy="3096217"/>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Picture Placeholder 2"/>
          <p:cNvSpPr>
            <a:spLocks noGrp="1"/>
          </p:cNvSpPr>
          <p:nvPr>
            <p:ph type="pic" idx="10" hasCustomPrompt="1"/>
          </p:nvPr>
        </p:nvSpPr>
        <p:spPr>
          <a:xfrm>
            <a:off x="4680350" y="1419224"/>
            <a:ext cx="3708000" cy="3097213"/>
          </a:xfrm>
          <a:solidFill>
            <a:schemeClr val="bg1">
              <a:lumMod val="95000"/>
            </a:schemeClr>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br>
              <a:rPr lang="en-US" dirty="0" smtClean="0"/>
            </a:br>
            <a:r>
              <a:rPr lang="en-US" dirty="0" smtClean="0"/>
              <a:t/>
            </a:r>
            <a:br>
              <a:rPr lang="en-US" dirty="0" smtClean="0"/>
            </a:br>
            <a:r>
              <a:rPr lang="en-US" dirty="0" smtClean="0"/>
              <a:t/>
            </a:r>
            <a:br>
              <a:rPr lang="en-US" dirty="0" smtClean="0"/>
            </a:br>
            <a:endParaRPr lang="en-AU" dirty="0"/>
          </a:p>
        </p:txBody>
      </p:sp>
      <p:sp>
        <p:nvSpPr>
          <p:cNvPr id="4" name="Title 3"/>
          <p:cNvSpPr>
            <a:spLocks noGrp="1"/>
          </p:cNvSpPr>
          <p:nvPr>
            <p:ph type="title" hasCustomPrompt="1"/>
          </p:nvPr>
        </p:nvSpPr>
        <p:spPr/>
        <p:txBody>
          <a:bodyPr/>
          <a:lstStyle/>
          <a:p>
            <a:r>
              <a:rPr lang="en-US" dirty="0" smtClean="0"/>
              <a:t>[Title (can be one or two lines </a:t>
            </a:r>
            <a:br>
              <a:rPr lang="en-US" dirty="0" smtClean="0"/>
            </a:br>
            <a:r>
              <a:rPr lang="en-US" dirty="0" smtClean="0"/>
              <a:t>on any content slide)]</a:t>
            </a:r>
            <a:endParaRPr lang="en-AU" dirty="0"/>
          </a:p>
        </p:txBody>
      </p:sp>
      <p:sp>
        <p:nvSpPr>
          <p:cNvPr id="6" name="Slide Number Placeholder 5"/>
          <p:cNvSpPr>
            <a:spLocks noGrp="1"/>
          </p:cNvSpPr>
          <p:nvPr>
            <p:ph type="sldNum" sz="quarter" idx="12"/>
          </p:nvPr>
        </p:nvSpPr>
        <p:spPr/>
        <p:txBody>
          <a:bodyPr/>
          <a:lstStyle/>
          <a:p>
            <a:pPr algn="r"/>
            <a:fld id="{E917DE0E-AFB1-41FD-BC35-27DB61CA125F}" type="slidenum">
              <a:rPr lang="en-AU" smtClean="0"/>
              <a:pPr algn="r"/>
              <a:t>‹#›</a:t>
            </a:fld>
            <a:endParaRPr lang="en-AU" dirty="0"/>
          </a:p>
        </p:txBody>
      </p:sp>
      <p:sp>
        <p:nvSpPr>
          <p:cNvPr id="2" name="Footer Placeholder 1"/>
          <p:cNvSpPr>
            <a:spLocks noGrp="1"/>
          </p:cNvSpPr>
          <p:nvPr>
            <p:ph type="ftr" sz="quarter" idx="13"/>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19247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7679" y="1419224"/>
            <a:ext cx="4716000" cy="3097905"/>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755650" y="1418060"/>
            <a:ext cx="2664000" cy="3097905"/>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hasCustomPrompt="1"/>
          </p:nvPr>
        </p:nvSpPr>
        <p:spPr/>
        <p:txBody>
          <a:bodyPr/>
          <a:lstStyle/>
          <a:p>
            <a:r>
              <a:rPr lang="en-US" dirty="0" smtClean="0"/>
              <a:t>[Title (can be one or two lines </a:t>
            </a:r>
            <a:br>
              <a:rPr lang="en-US" dirty="0" smtClean="0"/>
            </a:br>
            <a:r>
              <a:rPr lang="en-US" dirty="0" smtClean="0"/>
              <a:t>on any content slide)]</a:t>
            </a:r>
            <a:endParaRPr lang="en-AU" dirty="0"/>
          </a:p>
        </p:txBody>
      </p:sp>
      <p:sp>
        <p:nvSpPr>
          <p:cNvPr id="5" name="Slide Number Placeholder 4"/>
          <p:cNvSpPr>
            <a:spLocks noGrp="1"/>
          </p:cNvSpPr>
          <p:nvPr>
            <p:ph type="sldNum" sz="quarter" idx="12"/>
          </p:nvPr>
        </p:nvSpPr>
        <p:spPr/>
        <p:txBody>
          <a:bodyPr/>
          <a:lstStyle>
            <a:lvl1pPr algn="r">
              <a:defRPr/>
            </a:lvl1pPr>
          </a:lstStyle>
          <a:p>
            <a:fld id="{E917DE0E-AFB1-41FD-BC35-27DB61CA125F}" type="slidenum">
              <a:rPr lang="en-AU" smtClean="0"/>
              <a:pPr/>
              <a:t>‹#›</a:t>
            </a:fld>
            <a:endParaRPr lang="en-AU" dirty="0"/>
          </a:p>
        </p:txBody>
      </p:sp>
      <p:sp>
        <p:nvSpPr>
          <p:cNvPr id="6" name="Footer Placeholder 5"/>
          <p:cNvSpPr>
            <a:spLocks noGrp="1"/>
          </p:cNvSpPr>
          <p:nvPr>
            <p:ph type="ftr" sz="quarter" idx="13"/>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15931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419224"/>
            <a:ext cx="4716000" cy="3097213"/>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5724350" y="1419224"/>
            <a:ext cx="2664000" cy="3097213"/>
          </a:xfrm>
        </p:spPr>
        <p:txBody>
          <a:bodyPr>
            <a:normAutofit/>
          </a:bodyPr>
          <a:lstStyle>
            <a:lvl1pPr>
              <a:defRPr lang="en-US" dirty="0" smtClean="0"/>
            </a:lvl1pPr>
            <a:lvl2pPr>
              <a:defRPr lang="en-US" dirty="0" smtClean="0"/>
            </a:lvl2pPr>
            <a:lvl3pPr>
              <a:defRPr lang="en-US" dirty="0" smtClean="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hasCustomPrompt="1"/>
          </p:nvPr>
        </p:nvSpPr>
        <p:spPr/>
        <p:txBody>
          <a:bodyPr/>
          <a:lstStyle/>
          <a:p>
            <a:r>
              <a:rPr lang="en-US" dirty="0" smtClean="0"/>
              <a:t>[Title (can be one or two lines </a:t>
            </a:r>
            <a:br>
              <a:rPr lang="en-US" dirty="0" smtClean="0"/>
            </a:br>
            <a:r>
              <a:rPr lang="en-US" dirty="0" smtClean="0"/>
              <a:t>on any content slide)]</a:t>
            </a:r>
            <a:endParaRPr lang="en-AU" dirty="0"/>
          </a:p>
        </p:txBody>
      </p:sp>
      <p:sp>
        <p:nvSpPr>
          <p:cNvPr id="5" name="Slide Number Placeholder 4"/>
          <p:cNvSpPr>
            <a:spLocks noGrp="1"/>
          </p:cNvSpPr>
          <p:nvPr>
            <p:ph type="sldNum" sz="quarter" idx="12"/>
          </p:nvPr>
        </p:nvSpPr>
        <p:spPr/>
        <p:txBody>
          <a:bodyPr/>
          <a:lstStyle/>
          <a:p>
            <a:pPr algn="r"/>
            <a:fld id="{E917DE0E-AFB1-41FD-BC35-27DB61CA125F}" type="slidenum">
              <a:rPr lang="en-AU" smtClean="0"/>
              <a:pPr algn="r"/>
              <a:t>‹#›</a:t>
            </a:fld>
            <a:endParaRPr lang="en-AU" dirty="0"/>
          </a:p>
        </p:txBody>
      </p:sp>
      <p:sp>
        <p:nvSpPr>
          <p:cNvPr id="6" name="Footer Placeholder 5"/>
          <p:cNvSpPr>
            <a:spLocks noGrp="1"/>
          </p:cNvSpPr>
          <p:nvPr>
            <p:ph type="ftr" sz="quarter" idx="13"/>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31444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55650" y="4299942"/>
            <a:ext cx="7632000" cy="216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hasCustomPrompt="1"/>
          </p:nvPr>
        </p:nvSpPr>
        <p:spPr/>
        <p:txBody>
          <a:bodyPr/>
          <a:lstStyle/>
          <a:p>
            <a:r>
              <a:rPr lang="en-US" dirty="0" smtClean="0"/>
              <a:t>[Title (can be one or two lines </a:t>
            </a:r>
            <a:br>
              <a:rPr lang="en-US" dirty="0" smtClean="0"/>
            </a:br>
            <a:r>
              <a:rPr lang="en-US" dirty="0" smtClean="0"/>
              <a:t>on any content slide)]</a:t>
            </a:r>
            <a:endParaRPr lang="en-AU" dirty="0"/>
          </a:p>
        </p:txBody>
      </p:sp>
      <p:sp>
        <p:nvSpPr>
          <p:cNvPr id="6" name="Slide Number Placeholder 5"/>
          <p:cNvSpPr>
            <a:spLocks noGrp="1"/>
          </p:cNvSpPr>
          <p:nvPr>
            <p:ph type="sldNum" sz="quarter" idx="11"/>
          </p:nvPr>
        </p:nvSpPr>
        <p:spPr/>
        <p:txBody>
          <a:bodyPr/>
          <a:lstStyle/>
          <a:p>
            <a:pPr algn="r"/>
            <a:fld id="{E917DE0E-AFB1-41FD-BC35-27DB61CA125F}" type="slidenum">
              <a:rPr lang="en-AU" smtClean="0"/>
              <a:pPr algn="r"/>
              <a:t>‹#›</a:t>
            </a:fld>
            <a:endParaRPr lang="en-AU" dirty="0"/>
          </a:p>
        </p:txBody>
      </p:sp>
      <p:sp>
        <p:nvSpPr>
          <p:cNvPr id="9" name="Picture Placeholder 2"/>
          <p:cNvSpPr>
            <a:spLocks noGrp="1"/>
          </p:cNvSpPr>
          <p:nvPr>
            <p:ph type="pic" idx="12" hasCustomPrompt="1"/>
          </p:nvPr>
        </p:nvSpPr>
        <p:spPr>
          <a:xfrm>
            <a:off x="755650" y="1419224"/>
            <a:ext cx="7632700" cy="2880717"/>
          </a:xfrm>
          <a:solidFill>
            <a:schemeClr val="bg1">
              <a:lumMod val="95000"/>
            </a:schemeClr>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br>
              <a:rPr lang="en-US" dirty="0" smtClean="0"/>
            </a:br>
            <a:r>
              <a:rPr lang="en-US" dirty="0" smtClean="0"/>
              <a:t/>
            </a:r>
            <a:br>
              <a:rPr lang="en-US" dirty="0" smtClean="0"/>
            </a:br>
            <a:r>
              <a:rPr lang="en-US" dirty="0" smtClean="0"/>
              <a:t/>
            </a:r>
            <a:br>
              <a:rPr lang="en-US" dirty="0" smtClean="0"/>
            </a:br>
            <a:endParaRPr lang="en-AU" dirty="0"/>
          </a:p>
        </p:txBody>
      </p:sp>
      <p:sp>
        <p:nvSpPr>
          <p:cNvPr id="3" name="Footer Placeholder 2"/>
          <p:cNvSpPr>
            <a:spLocks noGrp="1"/>
          </p:cNvSpPr>
          <p:nvPr>
            <p:ph type="ftr" sz="quarter" idx="13"/>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41963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893574" y="4922788"/>
            <a:ext cx="4680446" cy="108000"/>
          </a:xfrm>
          <a:prstGeom prst="rect">
            <a:avLst/>
          </a:prstGeom>
        </p:spPr>
        <p:txBody>
          <a:bodyPr/>
          <a:lstStyle/>
          <a:p>
            <a:r>
              <a:rPr lang="en-US" smtClean="0"/>
              <a:t>Hugh Bradlow – ACCANect 2017 - Your place in the connected world</a:t>
            </a:r>
            <a:endParaRPr lang="en-AU" dirty="0"/>
          </a:p>
        </p:txBody>
      </p:sp>
      <p:sp>
        <p:nvSpPr>
          <p:cNvPr id="6" name="Slide Number Placeholder 5"/>
          <p:cNvSpPr>
            <a:spLocks noGrp="1"/>
          </p:cNvSpPr>
          <p:nvPr>
            <p:ph type="sldNum" sz="quarter" idx="11"/>
          </p:nvPr>
        </p:nvSpPr>
        <p:spPr/>
        <p:txBody>
          <a:bodyPr/>
          <a:lstStyle/>
          <a:p>
            <a:r>
              <a:rPr lang="en-AU" smtClean="0"/>
              <a:t>Page </a:t>
            </a:r>
            <a:fld id="{E917DE0E-AFB1-41FD-BC35-27DB61CA125F}" type="slidenum">
              <a:rPr lang="en-AU" smtClean="0"/>
              <a:pPr/>
              <a:t>‹#›</a:t>
            </a:fld>
            <a:endParaRPr lang="en-AU" dirty="0"/>
          </a:p>
        </p:txBody>
      </p:sp>
      <p:sp>
        <p:nvSpPr>
          <p:cNvPr id="9" name="Picture Placeholder 2"/>
          <p:cNvSpPr>
            <a:spLocks noGrp="1"/>
          </p:cNvSpPr>
          <p:nvPr>
            <p:ph type="pic" idx="12" hasCustomPrompt="1"/>
          </p:nvPr>
        </p:nvSpPr>
        <p:spPr>
          <a:xfrm>
            <a:off x="0" y="-2460"/>
            <a:ext cx="9144000" cy="5145960"/>
          </a:xfrm>
          <a:solidFill>
            <a:schemeClr val="bg1">
              <a:lumMod val="95000"/>
            </a:schemeClr>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br>
              <a:rPr lang="en-US" dirty="0" smtClean="0"/>
            </a:br>
            <a:r>
              <a:rPr lang="en-US" dirty="0" smtClean="0"/>
              <a:t/>
            </a:r>
            <a:br>
              <a:rPr lang="en-US" dirty="0" smtClean="0"/>
            </a:br>
            <a:r>
              <a:rPr lang="en-US" dirty="0" smtClean="0"/>
              <a:t/>
            </a:r>
            <a:br>
              <a:rPr lang="en-US" dirty="0" smtClean="0"/>
            </a:br>
            <a:endParaRPr lang="en-AU" dirty="0"/>
          </a:p>
        </p:txBody>
      </p:sp>
    </p:spTree>
    <p:extLst>
      <p:ext uri="{BB962C8B-B14F-4D97-AF65-F5344CB8AC3E}">
        <p14:creationId xmlns:p14="http://schemas.microsoft.com/office/powerpoint/2010/main" val="187976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546" y="-1"/>
            <a:ext cx="9154800" cy="5149574"/>
          </a:xfrm>
          <a:prstGeom prst="rect">
            <a:avLst/>
          </a:prstGeom>
        </p:spPr>
      </p:pic>
      <p:sp>
        <p:nvSpPr>
          <p:cNvPr id="2" name="Title Placeholder 1"/>
          <p:cNvSpPr>
            <a:spLocks noGrp="1"/>
          </p:cNvSpPr>
          <p:nvPr>
            <p:ph type="title"/>
          </p:nvPr>
        </p:nvSpPr>
        <p:spPr>
          <a:xfrm>
            <a:off x="752504" y="210462"/>
            <a:ext cx="7632700" cy="720000"/>
          </a:xfrm>
          <a:prstGeom prst="rect">
            <a:avLst/>
          </a:prstGeom>
        </p:spPr>
        <p:txBody>
          <a:bodyPr vert="horz" lIns="0" tIns="0" rIns="0" bIns="0" rtlCol="0" anchor="t">
            <a:noAutofit/>
          </a:bodyPr>
          <a:lstStyle/>
          <a:p>
            <a:r>
              <a:rPr lang="en-US" smtClean="0"/>
              <a:t>Click to edit Master title style</a:t>
            </a:r>
            <a:endParaRPr lang="en-AU" dirty="0"/>
          </a:p>
        </p:txBody>
      </p:sp>
      <p:sp>
        <p:nvSpPr>
          <p:cNvPr id="3" name="Text Placeholder 2"/>
          <p:cNvSpPr>
            <a:spLocks noGrp="1"/>
          </p:cNvSpPr>
          <p:nvPr>
            <p:ph type="body" idx="1"/>
          </p:nvPr>
        </p:nvSpPr>
        <p:spPr>
          <a:xfrm>
            <a:off x="755650" y="1059582"/>
            <a:ext cx="7632700" cy="3456855"/>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5"/>
          <p:cNvSpPr>
            <a:spLocks noGrp="1"/>
          </p:cNvSpPr>
          <p:nvPr>
            <p:ph type="sldNum" sz="quarter" idx="4"/>
          </p:nvPr>
        </p:nvSpPr>
        <p:spPr>
          <a:xfrm>
            <a:off x="8670364" y="4922788"/>
            <a:ext cx="324000" cy="108000"/>
          </a:xfrm>
          <a:prstGeom prst="rect">
            <a:avLst/>
          </a:prstGeom>
        </p:spPr>
        <p:txBody>
          <a:bodyPr vert="horz" lIns="0" tIns="0" rIns="0" bIns="0" rtlCol="0" anchor="ctr"/>
          <a:lstStyle>
            <a:lvl1pPr algn="l">
              <a:defRPr sz="800">
                <a:solidFill>
                  <a:schemeClr val="tx1"/>
                </a:solidFill>
              </a:defRPr>
            </a:lvl1pPr>
          </a:lstStyle>
          <a:p>
            <a:pPr algn="r"/>
            <a:fld id="{E917DE0E-AFB1-41FD-BC35-27DB61CA125F}" type="slidenum">
              <a:rPr lang="en-AU" smtClean="0"/>
              <a:pPr algn="r"/>
              <a:t>‹#›</a:t>
            </a:fld>
            <a:endParaRPr lang="en-AU" dirty="0"/>
          </a:p>
        </p:txBody>
      </p:sp>
      <p:sp>
        <p:nvSpPr>
          <p:cNvPr id="10" name="Footer Placeholder 4"/>
          <p:cNvSpPr>
            <a:spLocks noGrp="1"/>
          </p:cNvSpPr>
          <p:nvPr>
            <p:ph type="ftr" sz="quarter" idx="3"/>
          </p:nvPr>
        </p:nvSpPr>
        <p:spPr>
          <a:xfrm>
            <a:off x="289253" y="4762981"/>
            <a:ext cx="3634675" cy="96206"/>
          </a:xfrm>
          <a:prstGeom prst="rect">
            <a:avLst/>
          </a:prstGeom>
        </p:spPr>
        <p:txBody>
          <a:bodyPr vert="horz" lIns="0" tIns="0" rIns="0" bIns="0" rtlCol="0" anchor="ctr"/>
          <a:lstStyle>
            <a:lvl1pPr algn="l">
              <a:defRPr sz="800">
                <a:solidFill>
                  <a:srgbClr val="000000"/>
                </a:solidFill>
              </a:defRPr>
            </a:lvl1pPr>
          </a:lstStyle>
          <a:p>
            <a:r>
              <a:rPr lang="en-US" smtClean="0"/>
              <a:t>Hugh Bradlow – ACCANect 2017 - Your place in the connected world</a:t>
            </a:r>
            <a:endParaRPr lang="en-AU" dirty="0"/>
          </a:p>
        </p:txBody>
      </p:sp>
      <p:sp>
        <p:nvSpPr>
          <p:cNvPr id="11" name="TextBox 10"/>
          <p:cNvSpPr txBox="1"/>
          <p:nvPr/>
        </p:nvSpPr>
        <p:spPr>
          <a:xfrm>
            <a:off x="179512" y="4913276"/>
            <a:ext cx="2802220" cy="184666"/>
          </a:xfrm>
          <a:prstGeom prst="rect">
            <a:avLst/>
          </a:prstGeom>
          <a:noFill/>
        </p:spPr>
        <p:txBody>
          <a:bodyPr wrap="square" rtlCol="0" anchor="b" anchorCtr="0">
            <a:spAutoFit/>
          </a:bodyPr>
          <a:lstStyle/>
          <a:p>
            <a:pPr marL="0" marR="0" indent="0" algn="l" defTabSz="914290" rtl="0" eaLnBrk="1" fontAlgn="auto" latinLnBrk="0" hangingPunct="1">
              <a:lnSpc>
                <a:spcPct val="100000"/>
              </a:lnSpc>
              <a:spcBef>
                <a:spcPts val="0"/>
              </a:spcBef>
              <a:spcAft>
                <a:spcPts val="0"/>
              </a:spcAft>
              <a:buClrTx/>
              <a:buSzTx/>
              <a:buFontTx/>
              <a:buNone/>
              <a:tabLst/>
              <a:defRPr/>
            </a:pPr>
            <a:r>
              <a:rPr lang="en-AU" sz="600" dirty="0" smtClean="0"/>
              <a:t>© 2017 Telstra Corporation Limited. All rights reserved </a:t>
            </a:r>
          </a:p>
        </p:txBody>
      </p:sp>
    </p:spTree>
    <p:extLst>
      <p:ext uri="{BB962C8B-B14F-4D97-AF65-F5344CB8AC3E}">
        <p14:creationId xmlns:p14="http://schemas.microsoft.com/office/powerpoint/2010/main" val="51819109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2" r:id="rId13"/>
    <p:sldLayoutId id="2147483793" r:id="rId14"/>
    <p:sldLayoutId id="2147483794" r:id="rId15"/>
    <p:sldLayoutId id="2147483795" r:id="rId16"/>
    <p:sldLayoutId id="214748379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000" b="0" kern="1200">
          <a:solidFill>
            <a:schemeClr val="accent1"/>
          </a:solidFill>
          <a:latin typeface="+mn-lt"/>
          <a:ea typeface="+mj-ea"/>
          <a:cs typeface="+mj-cs"/>
        </a:defRPr>
      </a:lvl1pPr>
    </p:titleStyle>
    <p:bodyStyle>
      <a:lvl1pPr marL="342900" indent="-342900" algn="l" defTabSz="914400" rtl="0" eaLnBrk="1" latinLnBrk="0" hangingPunct="1">
        <a:spcBef>
          <a:spcPts val="600"/>
        </a:spcBef>
        <a:spcAft>
          <a:spcPts val="300"/>
        </a:spcAft>
        <a:buClr>
          <a:schemeClr val="tx1"/>
        </a:buClr>
        <a:buFont typeface="Wingdings" panose="05000000000000000000" pitchFamily="2" charset="2"/>
        <a:buChar char="Ø"/>
        <a:defRPr sz="2000" b="1" kern="1200">
          <a:solidFill>
            <a:schemeClr val="accent2"/>
          </a:solidFill>
          <a:latin typeface="+mn-lt"/>
          <a:ea typeface="+mn-ea"/>
          <a:cs typeface="+mn-cs"/>
        </a:defRPr>
      </a:lvl1pPr>
      <a:lvl2pPr marL="539750" indent="-177800" algn="l" defTabSz="914400" rtl="0" eaLnBrk="1" latinLnBrk="0" hangingPunct="1">
        <a:spcBef>
          <a:spcPts val="0"/>
        </a:spcBef>
        <a:spcAft>
          <a:spcPts val="300"/>
        </a:spcAft>
        <a:buClr>
          <a:schemeClr val="accent2"/>
        </a:buClr>
        <a:buFont typeface="Wingdings" panose="05000000000000000000" pitchFamily="2" charset="2"/>
        <a:buChar char="§"/>
        <a:defRPr sz="1800" kern="1200">
          <a:solidFill>
            <a:schemeClr val="tx2"/>
          </a:solidFill>
          <a:latin typeface="+mn-lt"/>
          <a:ea typeface="+mn-ea"/>
          <a:cs typeface="+mn-cs"/>
        </a:defRPr>
      </a:lvl2pPr>
      <a:lvl3pPr marL="717550" indent="-177800" algn="l" defTabSz="914400" rtl="0" eaLnBrk="1" latinLnBrk="0" hangingPunct="1">
        <a:spcBef>
          <a:spcPts val="0"/>
        </a:spcBef>
        <a:spcAft>
          <a:spcPts val="300"/>
        </a:spcAft>
        <a:buClr>
          <a:schemeClr val="accent2"/>
        </a:buClr>
        <a:buFont typeface="Courier New" panose="02070309020205020404" pitchFamily="49" charset="0"/>
        <a:buChar char="o"/>
        <a:tabLst/>
        <a:defRPr sz="1600" kern="1200">
          <a:solidFill>
            <a:schemeClr val="tx2"/>
          </a:solidFill>
          <a:latin typeface="+mn-lt"/>
          <a:ea typeface="+mn-ea"/>
          <a:cs typeface="+mn-cs"/>
        </a:defRPr>
      </a:lvl3pPr>
      <a:lvl4pPr marL="895350" indent="-177800" algn="l" defTabSz="914400" rtl="0" eaLnBrk="1" latinLnBrk="0" hangingPunct="1">
        <a:spcBef>
          <a:spcPts val="0"/>
        </a:spcBef>
        <a:spcAft>
          <a:spcPts val="300"/>
        </a:spcAft>
        <a:buClr>
          <a:schemeClr val="accent2"/>
        </a:buClr>
        <a:buFont typeface="Arial" panose="020B0604020202020204" pitchFamily="34" charset="0"/>
        <a:buChar char="•"/>
        <a:defRPr sz="1500" kern="1200" baseline="0">
          <a:solidFill>
            <a:schemeClr val="tx2"/>
          </a:solidFill>
          <a:latin typeface="+mn-lt"/>
          <a:ea typeface="+mn-ea"/>
          <a:cs typeface="+mn-cs"/>
        </a:defRPr>
      </a:lvl4pPr>
      <a:lvl5pPr marL="895350" indent="0" algn="l" defTabSz="914400" rtl="0" eaLnBrk="1" latinLnBrk="0" hangingPunct="1">
        <a:spcBef>
          <a:spcPts val="0"/>
        </a:spcBef>
        <a:spcAft>
          <a:spcPts val="300"/>
        </a:spcAft>
        <a:buClr>
          <a:schemeClr val="accent2"/>
        </a:buClr>
        <a:buFont typeface="Arial" pitchFamily="34" charset="0"/>
        <a:buNone/>
        <a:defRPr sz="15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0.jpe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jpeg"/><Relationship Id="rId7" Type="http://schemas.openxmlformats.org/officeDocument/2006/relationships/image" Target="../media/image65.wmf"/><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jpe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jpeg"/><Relationship Id="rId9" Type="http://schemas.openxmlformats.org/officeDocument/2006/relationships/image" Target="../media/image74.jpeg"/><Relationship Id="rId14" Type="http://schemas.openxmlformats.org/officeDocument/2006/relationships/image" Target="../media/image79.png"/></Relationships>
</file>

<file path=ppt/slides/_rels/slide2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png"/><Relationship Id="rId1" Type="http://schemas.openxmlformats.org/officeDocument/2006/relationships/slideLayout" Target="../slideLayouts/slideLayout10.xml"/><Relationship Id="rId6" Type="http://schemas.openxmlformats.org/officeDocument/2006/relationships/image" Target="../media/image84.jpeg"/><Relationship Id="rId5" Type="http://schemas.openxmlformats.org/officeDocument/2006/relationships/image" Target="../media/image83.jpeg"/><Relationship Id="rId10" Type="http://schemas.openxmlformats.org/officeDocument/2006/relationships/image" Target="../media/image88.png"/><Relationship Id="rId4" Type="http://schemas.openxmlformats.org/officeDocument/2006/relationships/image" Target="../media/image82.jpeg"/><Relationship Id="rId9" Type="http://schemas.openxmlformats.org/officeDocument/2006/relationships/image" Target="../media/image87.jpeg"/></Relationships>
</file>

<file path=ppt/slides/_rels/slide2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hyperlink" Target="a%20href=%22http:/www.shutterstock.com/gallery-809503p1.html?cr=00&amp;pl=edit-00%22%3eTwin%20Design%3c\a%3e%20\%20%3ca%20href=%22http:\\www.shutterstock.com\editorial?cr=00&amp;pl=edit-00%22%3eShutterstock.com%3c\a" TargetMode="External"/><Relationship Id="rId12" Type="http://schemas.openxmlformats.org/officeDocument/2006/relationships/hyperlink" Target="https://www.flickr.com/photos/analogica/8661000014"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hyperlink" Target="https://www.flickr.com/photos/12567713@N00/3621178504/in/photolist-k1oTT-b2NJZF-6TTu8a-7Wz4y-kLJid-4Z2cyV-7WhvYQ-dArJa-ETBjZ-9t9nef-9t9nfS-HBFGZ-6PpwT5-4Andxt-4ArpsA-8YvHsY-arFG4B-arJm6G-6vZud9-9rZsPb-FuYsL-6S68gK-9SH4wE-8qHy9s-kCtfy-8dkcf1-9t6nGk-9t6nJr-6ojwkx-dBnR9-59JjhW-8a17fU-9SH4nd-9SH4s1-djMXsu-6kBYX1-eh3F82-KA9of-61QiFH-65CMcM-5vhGE7-7WCRTX-5ciPB8-5u7bcx-KAf8n-3VZSpK-7oFg76-61QeGM-4Arquo-fZwzGt" TargetMode="External"/><Relationship Id="rId4" Type="http://schemas.openxmlformats.org/officeDocument/2006/relationships/image" Target="../media/image7.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hyperlink" Target="https://www.flickr.com/photos/fdecomite/3238821080/in/photolist-5WcNEL-5W8qUT-7KRR7z-an4oyo-75tr4f-pHL64-4zWGpJ-5WNspT-5LrkxM-dgLNXi-4zyj1R-4zMwzj-pjr9PG-vdFSN-5WNsn2-cjNfZ3-4HfejV-8LyEF5-6enjRC-4NkSza-aFGxuz-dnf1dp-btWhu7-5eL8Ag-7qGNmF-pen1PQ-btW6Dh-4mK6jG-p1Pahi-fA1on3-bGQUyK-5JBYq1-bGR2YM-4P9Fmj-bGQRLH-btWfnG-dtd7dV-9Jqswb-2TSut-4vAdHk-hsxvLw-btW3MS-bGQSok-btW64N-btW3dC-bGQQ34-btW7A9-btW5wy-bGQVpc-btWgv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032" y="1275606"/>
            <a:ext cx="8136416" cy="2232248"/>
          </a:xfrm>
        </p:spPr>
        <p:txBody>
          <a:bodyPr>
            <a:normAutofit/>
          </a:bodyPr>
          <a:lstStyle/>
          <a:p>
            <a:pPr>
              <a:lnSpc>
                <a:spcPct val="100000"/>
              </a:lnSpc>
              <a:buNone/>
            </a:pPr>
            <a:r>
              <a:rPr lang="en-AU" dirty="0" smtClean="0"/>
              <a:t>The impact of Artificial Intelligence in the connected world</a:t>
            </a:r>
          </a:p>
          <a:p>
            <a:pPr>
              <a:lnSpc>
                <a:spcPct val="100000"/>
              </a:lnSpc>
            </a:pPr>
            <a:endParaRPr lang="en-AU" dirty="0"/>
          </a:p>
          <a:p>
            <a:pPr lvl="1"/>
            <a:r>
              <a:rPr lang="en-AU" dirty="0" smtClean="0"/>
              <a:t>Hugh Bradlow – Chief Scientist, Telstra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Machine vision</a:t>
            </a:r>
            <a:endParaRPr lang="en-AU" dirty="0"/>
          </a:p>
        </p:txBody>
      </p:sp>
      <p:sp>
        <p:nvSpPr>
          <p:cNvPr id="4" name="Slide Number Placeholder 3"/>
          <p:cNvSpPr>
            <a:spLocks noGrp="1"/>
          </p:cNvSpPr>
          <p:nvPr>
            <p:ph type="sldNum" sz="quarter" idx="11"/>
          </p:nvPr>
        </p:nvSpPr>
        <p:spPr>
          <a:xfrm>
            <a:off x="8670925" y="4922838"/>
            <a:ext cx="323850" cy="107950"/>
          </a:xfrm>
        </p:spPr>
        <p:txBody>
          <a:bodyPr/>
          <a:lstStyle/>
          <a:p>
            <a:fld id="{E917DE0E-AFB1-41FD-BC35-27DB61CA125F}" type="slidenum">
              <a:rPr lang="en-AU" smtClean="0"/>
              <a:pPr/>
              <a:t>10</a:t>
            </a:fld>
            <a:endParaRPr lang="en-AU" dirty="0"/>
          </a:p>
        </p:txBody>
      </p:sp>
      <p:sp>
        <p:nvSpPr>
          <p:cNvPr id="3" name="Footer Placeholder 2"/>
          <p:cNvSpPr>
            <a:spLocks noGrp="1"/>
          </p:cNvSpPr>
          <p:nvPr>
            <p:ph type="ftr" sz="quarter" idx="12"/>
          </p:nvPr>
        </p:nvSpPr>
        <p:spPr>
          <a:xfrm>
            <a:off x="288925" y="4762500"/>
            <a:ext cx="3635375" cy="96838"/>
          </a:xfrm>
        </p:spPr>
        <p:txBody>
          <a:bodyPr/>
          <a:lstStyle/>
          <a:p>
            <a:r>
              <a:rPr lang="en-US" smtClean="0"/>
              <a:t>Hugh Bradlow – ACCANect 2017 - Your place in the connected world</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699542"/>
            <a:ext cx="6103620" cy="3847338"/>
          </a:xfrm>
          <a:prstGeom prst="rect">
            <a:avLst/>
          </a:prstGeom>
        </p:spPr>
      </p:pic>
    </p:spTree>
    <p:extLst>
      <p:ext uri="{BB962C8B-B14F-4D97-AF65-F5344CB8AC3E}">
        <p14:creationId xmlns:p14="http://schemas.microsoft.com/office/powerpoint/2010/main" val="352478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Impact of deep learning:</a:t>
            </a:r>
            <a:br>
              <a:rPr lang="en-AU" dirty="0" smtClean="0"/>
            </a:br>
            <a:r>
              <a:rPr lang="en-AU" dirty="0" smtClean="0"/>
              <a:t>Image object recognition challenge</a:t>
            </a:r>
            <a:endParaRPr lang="en-AU" dirty="0"/>
          </a:p>
        </p:txBody>
      </p:sp>
      <p:sp>
        <p:nvSpPr>
          <p:cNvPr id="3" name="Slide Number Placeholder 2"/>
          <p:cNvSpPr>
            <a:spLocks noGrp="1"/>
          </p:cNvSpPr>
          <p:nvPr>
            <p:ph type="sldNum" sz="quarter" idx="11"/>
          </p:nvPr>
        </p:nvSpPr>
        <p:spPr/>
        <p:txBody>
          <a:bodyPr/>
          <a:lstStyle/>
          <a:p>
            <a:pPr algn="r"/>
            <a:fld id="{E917DE0E-AFB1-41FD-BC35-27DB61CA125F}" type="slidenum">
              <a:rPr lang="en-AU" smtClean="0"/>
              <a:pPr algn="r"/>
              <a:t>11</a:t>
            </a:fld>
            <a:endParaRPr lang="en-AU" dirty="0"/>
          </a:p>
        </p:txBody>
      </p:sp>
      <p:sp>
        <p:nvSpPr>
          <p:cNvPr id="4" name="Footer Placeholder 3"/>
          <p:cNvSpPr>
            <a:spLocks noGrp="1"/>
          </p:cNvSpPr>
          <p:nvPr>
            <p:ph type="ftr" sz="quarter" idx="12"/>
          </p:nvPr>
        </p:nvSpPr>
        <p:spPr/>
        <p:txBody>
          <a:bodyPr/>
          <a:lstStyle/>
          <a:p>
            <a:r>
              <a:rPr lang="en-US" smtClean="0"/>
              <a:t>Hugh Bradlow – ACCANect 2017 - Your place in the connected world</a:t>
            </a:r>
            <a:endParaRPr lang="en-AU"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3688" y="928180"/>
            <a:ext cx="6193631" cy="3596488"/>
          </a:xfrm>
          <a:prstGeom prst="rect">
            <a:avLst/>
          </a:prstGeom>
        </p:spPr>
      </p:pic>
      <p:sp>
        <p:nvSpPr>
          <p:cNvPr id="6" name="TextBox 5"/>
          <p:cNvSpPr txBox="1"/>
          <p:nvPr/>
        </p:nvSpPr>
        <p:spPr>
          <a:xfrm>
            <a:off x="3652252" y="4432335"/>
            <a:ext cx="4533613" cy="184666"/>
          </a:xfrm>
          <a:prstGeom prst="rect">
            <a:avLst/>
          </a:prstGeom>
          <a:noFill/>
        </p:spPr>
        <p:txBody>
          <a:bodyPr wrap="none" rtlCol="0">
            <a:spAutoFit/>
          </a:bodyPr>
          <a:lstStyle/>
          <a:p>
            <a:r>
              <a:rPr lang="en-AU" sz="600" dirty="0" smtClean="0"/>
              <a:t>Picture under </a:t>
            </a:r>
            <a:r>
              <a:rPr lang="en-AU" sz="600" dirty="0"/>
              <a:t>Creative Commons from https://commons.wikimedia.org/wiki/File:Classification_of_images_progress_human.png</a:t>
            </a:r>
          </a:p>
        </p:txBody>
      </p:sp>
      <p:sp>
        <p:nvSpPr>
          <p:cNvPr id="7" name="TextBox 6"/>
          <p:cNvSpPr txBox="1"/>
          <p:nvPr/>
        </p:nvSpPr>
        <p:spPr>
          <a:xfrm>
            <a:off x="89107" y="1423039"/>
            <a:ext cx="1245889" cy="2031325"/>
          </a:xfrm>
          <a:prstGeom prst="rect">
            <a:avLst/>
          </a:prstGeom>
          <a:noFill/>
        </p:spPr>
        <p:txBody>
          <a:bodyPr wrap="square" rtlCol="0">
            <a:spAutoFit/>
          </a:bodyPr>
          <a:lstStyle/>
          <a:p>
            <a:r>
              <a:rPr lang="en-AU" dirty="0" err="1" smtClean="0"/>
              <a:t>Imagenet</a:t>
            </a:r>
            <a:r>
              <a:rPr lang="en-AU" dirty="0"/>
              <a:t> Large Scale Visual Recognition Challenge</a:t>
            </a:r>
          </a:p>
        </p:txBody>
      </p:sp>
      <p:sp>
        <p:nvSpPr>
          <p:cNvPr id="8" name="TextBox 7"/>
          <p:cNvSpPr txBox="1"/>
          <p:nvPr/>
        </p:nvSpPr>
        <p:spPr>
          <a:xfrm rot="16200000">
            <a:off x="1231671" y="2320584"/>
            <a:ext cx="1013419" cy="276999"/>
          </a:xfrm>
          <a:prstGeom prst="rect">
            <a:avLst/>
          </a:prstGeom>
          <a:noFill/>
        </p:spPr>
        <p:txBody>
          <a:bodyPr wrap="none" rtlCol="0">
            <a:spAutoFit/>
          </a:bodyPr>
          <a:lstStyle/>
          <a:p>
            <a:r>
              <a:rPr lang="en-AU" sz="1200" dirty="0" smtClean="0"/>
              <a:t>Error rate %</a:t>
            </a:r>
            <a:endParaRPr lang="en-AU" sz="1200" dirty="0"/>
          </a:p>
        </p:txBody>
      </p:sp>
      <p:sp>
        <p:nvSpPr>
          <p:cNvPr id="9" name="TextBox 8"/>
          <p:cNvSpPr txBox="1"/>
          <p:nvPr/>
        </p:nvSpPr>
        <p:spPr>
          <a:xfrm>
            <a:off x="7839090" y="2817241"/>
            <a:ext cx="1156144" cy="646331"/>
          </a:xfrm>
          <a:prstGeom prst="rect">
            <a:avLst/>
          </a:prstGeom>
          <a:noFill/>
        </p:spPr>
        <p:txBody>
          <a:bodyPr wrap="square" rtlCol="0">
            <a:spAutoFit/>
          </a:bodyPr>
          <a:lstStyle/>
          <a:p>
            <a:r>
              <a:rPr lang="en-AU" dirty="0" smtClean="0"/>
              <a:t>Human accuracy</a:t>
            </a:r>
            <a:endParaRPr lang="en-AU" dirty="0"/>
          </a:p>
        </p:txBody>
      </p:sp>
      <p:cxnSp>
        <p:nvCxnSpPr>
          <p:cNvPr id="11" name="Straight Arrow Connector 10"/>
          <p:cNvCxnSpPr/>
          <p:nvPr/>
        </p:nvCxnSpPr>
        <p:spPr>
          <a:xfrm flipH="1">
            <a:off x="7839090" y="3385934"/>
            <a:ext cx="118229" cy="12192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25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AU" dirty="0" smtClean="0"/>
              <a:t>No “one-shot learning”</a:t>
            </a:r>
          </a:p>
          <a:p>
            <a:endParaRPr lang="en-AU" dirty="0" smtClean="0"/>
          </a:p>
          <a:p>
            <a:r>
              <a:rPr lang="en-AU" dirty="0" smtClean="0"/>
              <a:t>Single domain</a:t>
            </a:r>
          </a:p>
          <a:p>
            <a:endParaRPr lang="en-AU" dirty="0" smtClean="0"/>
          </a:p>
          <a:p>
            <a:r>
              <a:rPr lang="en-AU" dirty="0" smtClean="0"/>
              <a:t>Training dataset </a:t>
            </a:r>
          </a:p>
          <a:p>
            <a:endParaRPr lang="en-AU" dirty="0" smtClean="0"/>
          </a:p>
          <a:p>
            <a:r>
              <a:rPr lang="en-AU" dirty="0" smtClean="0"/>
              <a:t>Training time</a:t>
            </a:r>
            <a:endParaRPr lang="en-AU" dirty="0"/>
          </a:p>
        </p:txBody>
      </p:sp>
      <p:sp>
        <p:nvSpPr>
          <p:cNvPr id="3" name="Slide Number Placeholder 2"/>
          <p:cNvSpPr>
            <a:spLocks noGrp="1"/>
          </p:cNvSpPr>
          <p:nvPr>
            <p:ph type="sldNum" sz="quarter" idx="12"/>
          </p:nvPr>
        </p:nvSpPr>
        <p:spPr/>
        <p:txBody>
          <a:bodyPr/>
          <a:lstStyle/>
          <a:p>
            <a:pPr algn="r"/>
            <a:fld id="{E917DE0E-AFB1-41FD-BC35-27DB61CA125F}" type="slidenum">
              <a:rPr lang="en-AU" smtClean="0"/>
              <a:pPr algn="r"/>
              <a:t>12</a:t>
            </a:fld>
            <a:endParaRPr lang="en-AU" dirty="0"/>
          </a:p>
        </p:txBody>
      </p:sp>
      <p:sp>
        <p:nvSpPr>
          <p:cNvPr id="2" name="Title 1"/>
          <p:cNvSpPr>
            <a:spLocks noGrp="1"/>
          </p:cNvSpPr>
          <p:nvPr>
            <p:ph type="title"/>
          </p:nvPr>
        </p:nvSpPr>
        <p:spPr/>
        <p:txBody>
          <a:bodyPr/>
          <a:lstStyle/>
          <a:p>
            <a:r>
              <a:rPr lang="en-AU" dirty="0" smtClean="0"/>
              <a:t>Limitations of Machine Learning</a:t>
            </a:r>
            <a:endParaRPr lang="en-AU" dirty="0"/>
          </a:p>
        </p:txBody>
      </p:sp>
      <p:sp>
        <p:nvSpPr>
          <p:cNvPr id="4" name="Footer Placeholder 3"/>
          <p:cNvSpPr>
            <a:spLocks noGrp="1"/>
          </p:cNvSpPr>
          <p:nvPr>
            <p:ph type="ftr" sz="quarter" idx="13"/>
          </p:nvPr>
        </p:nvSpPr>
        <p:spPr/>
        <p:txBody>
          <a:bodyPr/>
          <a:lstStyle/>
          <a:p>
            <a:r>
              <a:rPr lang="en-US" smtClean="0"/>
              <a:t>Hugh Bradlow – ACCANect 2017 - Your place in the connected world</a:t>
            </a:r>
            <a:endParaRPr lang="en-AU" dirty="0"/>
          </a:p>
        </p:txBody>
      </p:sp>
      <p:pic>
        <p:nvPicPr>
          <p:cNvPr id="6" name="Picture 5" descr="Baby &lt;strong&gt;clip art&lt;/strong&g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789298" y="332380"/>
            <a:ext cx="863600" cy="889000"/>
          </a:xfrm>
          <a:prstGeom prst="rect">
            <a:avLst/>
          </a:prstGeom>
        </p:spPr>
      </p:pic>
      <p:pic>
        <p:nvPicPr>
          <p:cNvPr id="7" name="Picture 6" descr="Kitten &lt;strong&gt;Cat&lt;/strong&gt; &lt;strong&gt;Clipart&lt;/strong&gt; Free Stock Photo - Public Domain Picture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0452" y="412912"/>
            <a:ext cx="536258" cy="585788"/>
          </a:xfrm>
          <a:prstGeom prst="rect">
            <a:avLst/>
          </a:prstGeom>
        </p:spPr>
      </p:pic>
      <p:pic>
        <p:nvPicPr>
          <p:cNvPr id="8" name="Picture 7" descr="Crossing the Streams Audio Recording and &lt;strong&gt;Speech&lt;/strong&gt; to GDoc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24301" y="1546794"/>
            <a:ext cx="1428750" cy="592455"/>
          </a:xfrm>
          <a:prstGeom prst="rect">
            <a:avLst/>
          </a:prstGeom>
        </p:spPr>
      </p:pic>
      <p:pic>
        <p:nvPicPr>
          <p:cNvPr id="10" name="Picture 9" descr="terminology - What is the difference between &lt;strong&gt;object&lt;/strong&gt; ..."/>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04611" y="1292477"/>
            <a:ext cx="1085850" cy="1101090"/>
          </a:xfrm>
          <a:prstGeom prst="rect">
            <a:avLst/>
          </a:prstGeom>
        </p:spPr>
      </p:pic>
      <p:pic>
        <p:nvPicPr>
          <p:cNvPr id="11" name="Picture 10" descr="Clipart - &lt;strong&gt;Not Equal&lt;/strong&gt; To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15827" y="1603022"/>
            <a:ext cx="585143" cy="480000"/>
          </a:xfrm>
          <a:prstGeom prst="rect">
            <a:avLst/>
          </a:prstGeom>
        </p:spPr>
      </p:pic>
      <p:pic>
        <p:nvPicPr>
          <p:cNvPr id="12" name="Picture 11" descr="What is &lt;strong&gt;Big Data&lt;/strong&gt;? Research roundup, reading list ..."/>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18802" y="2520891"/>
            <a:ext cx="1771650" cy="1062990"/>
          </a:xfrm>
          <a:prstGeom prst="rect">
            <a:avLst/>
          </a:prstGeom>
        </p:spPr>
      </p:pic>
      <p:pic>
        <p:nvPicPr>
          <p:cNvPr id="13" name="Picture 12" descr="&lt;strong&gt;Clipart&lt;/strong&gt; - &lt;strong&gt;Time&lt;/strong&gt; / temps"/>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11606" y="3877817"/>
            <a:ext cx="1018983" cy="1005575"/>
          </a:xfrm>
          <a:prstGeom prst="rect">
            <a:avLst/>
          </a:prstGeom>
        </p:spPr>
      </p:pic>
    </p:spTree>
    <p:extLst>
      <p:ext uri="{BB962C8B-B14F-4D97-AF65-F5344CB8AC3E}">
        <p14:creationId xmlns:p14="http://schemas.microsoft.com/office/powerpoint/2010/main" val="55484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AU" dirty="0" smtClean="0"/>
              <a:t>Real-world impacts of AI</a:t>
            </a:r>
            <a:br>
              <a:rPr lang="en-AU" dirty="0" smtClean="0"/>
            </a:br>
            <a:endParaRPr lang="en-AU" dirty="0"/>
          </a:p>
        </p:txBody>
      </p:sp>
      <p:sp>
        <p:nvSpPr>
          <p:cNvPr id="15" name="Text Placeholder 14"/>
          <p:cNvSpPr>
            <a:spLocks noGrp="1"/>
          </p:cNvSpPr>
          <p:nvPr>
            <p:ph type="body" sz="quarter" idx="10"/>
          </p:nvPr>
        </p:nvSpPr>
        <p:spPr/>
        <p:txBody>
          <a:bodyPr/>
          <a:lstStyle/>
          <a:p>
            <a:endParaRPr lang="en-AU"/>
          </a:p>
        </p:txBody>
      </p:sp>
      <p:sp>
        <p:nvSpPr>
          <p:cNvPr id="3" name="Footer Placeholder 2"/>
          <p:cNvSpPr>
            <a:spLocks noGrp="1"/>
          </p:cNvSpPr>
          <p:nvPr>
            <p:ph type="ftr" sz="quarter" idx="4294967295"/>
          </p:nvPr>
        </p:nvSpPr>
        <p:spPr>
          <a:xfrm>
            <a:off x="0" y="4762500"/>
            <a:ext cx="3635375" cy="96838"/>
          </a:xfrm>
        </p:spPr>
        <p:txBody>
          <a:bodyPr/>
          <a:lstStyle/>
          <a:p>
            <a:r>
              <a:rPr lang="en-US" smtClean="0"/>
              <a:t>Hugh Bradlow – ACCANect 2017 - Your place in the connected world</a:t>
            </a:r>
            <a:endParaRPr lang="en-US" dirty="0"/>
          </a:p>
        </p:txBody>
      </p:sp>
      <p:sp>
        <p:nvSpPr>
          <p:cNvPr id="4" name="Slide Number Placeholder 3"/>
          <p:cNvSpPr>
            <a:spLocks noGrp="1"/>
          </p:cNvSpPr>
          <p:nvPr>
            <p:ph type="sldNum" sz="quarter" idx="4294967295"/>
          </p:nvPr>
        </p:nvSpPr>
        <p:spPr>
          <a:xfrm>
            <a:off x="8820150" y="4922838"/>
            <a:ext cx="323850" cy="107950"/>
          </a:xfrm>
        </p:spPr>
        <p:txBody>
          <a:bodyPr/>
          <a:lstStyle/>
          <a:p>
            <a:fld id="{D5E6A87D-7597-4496-9773-1BD29EAF26C5}" type="slidenum">
              <a:rPr lang="en-AU" smtClean="0"/>
              <a:pPr/>
              <a:t>13</a:t>
            </a:fld>
            <a:endParaRPr lang="en-AU" dirty="0"/>
          </a:p>
        </p:txBody>
      </p:sp>
    </p:spTree>
    <p:extLst>
      <p:ext uri="{BB962C8B-B14F-4D97-AF65-F5344CB8AC3E}">
        <p14:creationId xmlns:p14="http://schemas.microsoft.com/office/powerpoint/2010/main" val="228439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Group 256"/>
          <p:cNvGrpSpPr/>
          <p:nvPr/>
        </p:nvGrpSpPr>
        <p:grpSpPr>
          <a:xfrm>
            <a:off x="5057646" y="1644446"/>
            <a:ext cx="1288120" cy="1962150"/>
            <a:chOff x="5142334" y="1359329"/>
            <a:chExt cx="1288120" cy="1962150"/>
          </a:xfrm>
        </p:grpSpPr>
        <p:sp>
          <p:nvSpPr>
            <p:cNvPr id="258" name="Rounded Rectangle 257"/>
            <p:cNvSpPr/>
            <p:nvPr/>
          </p:nvSpPr>
          <p:spPr bwMode="auto">
            <a:xfrm>
              <a:off x="5142334" y="1359329"/>
              <a:ext cx="1288120" cy="19621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US" dirty="0"/>
            </a:p>
          </p:txBody>
        </p:sp>
        <p:sp>
          <p:nvSpPr>
            <p:cNvPr id="259" name="Rounded Rectangle 258"/>
            <p:cNvSpPr/>
            <p:nvPr/>
          </p:nvSpPr>
          <p:spPr>
            <a:xfrm>
              <a:off x="5254948" y="1876854"/>
              <a:ext cx="1062893" cy="1344698"/>
            </a:xfrm>
            <a:prstGeom prst="roundRect">
              <a:avLst>
                <a:gd name="adj" fmla="val 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AU" dirty="0"/>
            </a:p>
          </p:txBody>
        </p:sp>
        <p:sp>
          <p:nvSpPr>
            <p:cNvPr id="260" name="TextBox 259"/>
            <p:cNvSpPr txBox="1"/>
            <p:nvPr/>
          </p:nvSpPr>
          <p:spPr>
            <a:xfrm>
              <a:off x="5304283" y="1449256"/>
              <a:ext cx="964223" cy="254180"/>
            </a:xfrm>
            <a:prstGeom prst="rect">
              <a:avLst/>
            </a:prstGeom>
            <a:noFill/>
          </p:spPr>
          <p:txBody>
            <a:bodyPr wrap="none" lIns="0" tIns="0" rIns="0" bIns="0" rtlCol="0">
              <a:noAutofit/>
            </a:bodyPr>
            <a:lstStyle/>
            <a:p>
              <a:pPr algn="ctr">
                <a:lnSpc>
                  <a:spcPct val="85000"/>
                </a:lnSpc>
              </a:pPr>
              <a:r>
                <a:rPr lang="en-AU" sz="1400" b="1" dirty="0" smtClean="0">
                  <a:solidFill>
                    <a:schemeClr val="bg1"/>
                  </a:solidFill>
                </a:rPr>
                <a:t>Application </a:t>
              </a:r>
              <a:br>
                <a:rPr lang="en-AU" sz="1400" b="1" dirty="0" smtClean="0">
                  <a:solidFill>
                    <a:schemeClr val="bg1"/>
                  </a:solidFill>
                </a:rPr>
              </a:br>
              <a:r>
                <a:rPr lang="en-AU" sz="1400" b="1" dirty="0" smtClean="0">
                  <a:solidFill>
                    <a:schemeClr val="bg1"/>
                  </a:solidFill>
                </a:rPr>
                <a:t>Cloud</a:t>
              </a:r>
              <a:endParaRPr lang="en-AU" sz="1400" b="1" dirty="0">
                <a:solidFill>
                  <a:schemeClr val="bg1"/>
                </a:solidFill>
              </a:endParaRPr>
            </a:p>
          </p:txBody>
        </p:sp>
        <p:sp>
          <p:nvSpPr>
            <p:cNvPr id="261" name="TextBox 260"/>
            <p:cNvSpPr txBox="1"/>
            <p:nvPr/>
          </p:nvSpPr>
          <p:spPr>
            <a:xfrm>
              <a:off x="5266671" y="1947145"/>
              <a:ext cx="1039446" cy="462122"/>
            </a:xfrm>
            <a:prstGeom prst="rect">
              <a:avLst/>
            </a:prstGeom>
            <a:noFill/>
          </p:spPr>
          <p:txBody>
            <a:bodyPr wrap="square" lIns="0" tIns="0" rIns="0" bIns="0" rtlCol="0">
              <a:noAutofit/>
            </a:bodyPr>
            <a:lstStyle/>
            <a:p>
              <a:pPr algn="ctr">
                <a:lnSpc>
                  <a:spcPct val="85000"/>
                </a:lnSpc>
              </a:pPr>
              <a:r>
                <a:rPr lang="en-AU" sz="1000" dirty="0">
                  <a:solidFill>
                    <a:schemeClr val="accent3"/>
                  </a:solidFill>
                </a:rPr>
                <a:t>Telco, 3rd party and customer applications</a:t>
              </a:r>
            </a:p>
          </p:txBody>
        </p:sp>
        <p:grpSp>
          <p:nvGrpSpPr>
            <p:cNvPr id="262" name="Group 261"/>
            <p:cNvGrpSpPr>
              <a:grpSpLocks noChangeAspect="1"/>
            </p:cNvGrpSpPr>
            <p:nvPr/>
          </p:nvGrpSpPr>
          <p:grpSpPr>
            <a:xfrm>
              <a:off x="5446602" y="2916284"/>
              <a:ext cx="273600" cy="273600"/>
              <a:chOff x="3702931" y="1781230"/>
              <a:chExt cx="477232" cy="477232"/>
            </a:xfrm>
            <a:solidFill>
              <a:schemeClr val="tx2"/>
            </a:solidFill>
          </p:grpSpPr>
          <p:sp>
            <p:nvSpPr>
              <p:cNvPr id="344" name="Freeform 20"/>
              <p:cNvSpPr>
                <a:spLocks noEditPoints="1"/>
              </p:cNvSpPr>
              <p:nvPr/>
            </p:nvSpPr>
            <p:spPr bwMode="auto">
              <a:xfrm>
                <a:off x="3782558" y="1903590"/>
                <a:ext cx="316916" cy="231449"/>
              </a:xfrm>
              <a:custGeom>
                <a:avLst/>
                <a:gdLst>
                  <a:gd name="T0" fmla="*/ 219 w 505"/>
                  <a:gd name="T1" fmla="*/ 252 h 369"/>
                  <a:gd name="T2" fmla="*/ 219 w 505"/>
                  <a:gd name="T3" fmla="*/ 176 h 369"/>
                  <a:gd name="T4" fmla="*/ 243 w 505"/>
                  <a:gd name="T5" fmla="*/ 185 h 369"/>
                  <a:gd name="T6" fmla="*/ 246 w 505"/>
                  <a:gd name="T7" fmla="*/ 187 h 369"/>
                  <a:gd name="T8" fmla="*/ 249 w 505"/>
                  <a:gd name="T9" fmla="*/ 188 h 369"/>
                  <a:gd name="T10" fmla="*/ 251 w 505"/>
                  <a:gd name="T11" fmla="*/ 188 h 369"/>
                  <a:gd name="T12" fmla="*/ 252 w 505"/>
                  <a:gd name="T13" fmla="*/ 188 h 369"/>
                  <a:gd name="T14" fmla="*/ 255 w 505"/>
                  <a:gd name="T15" fmla="*/ 188 h 369"/>
                  <a:gd name="T16" fmla="*/ 258 w 505"/>
                  <a:gd name="T17" fmla="*/ 187 h 369"/>
                  <a:gd name="T18" fmla="*/ 261 w 505"/>
                  <a:gd name="T19" fmla="*/ 186 h 369"/>
                  <a:gd name="T20" fmla="*/ 263 w 505"/>
                  <a:gd name="T21" fmla="*/ 184 h 369"/>
                  <a:gd name="T22" fmla="*/ 265 w 505"/>
                  <a:gd name="T23" fmla="*/ 182 h 369"/>
                  <a:gd name="T24" fmla="*/ 267 w 505"/>
                  <a:gd name="T25" fmla="*/ 179 h 369"/>
                  <a:gd name="T26" fmla="*/ 268 w 505"/>
                  <a:gd name="T27" fmla="*/ 177 h 369"/>
                  <a:gd name="T28" fmla="*/ 269 w 505"/>
                  <a:gd name="T29" fmla="*/ 174 h 369"/>
                  <a:gd name="T30" fmla="*/ 385 w 505"/>
                  <a:gd name="T31" fmla="*/ 142 h 369"/>
                  <a:gd name="T32" fmla="*/ 388 w 505"/>
                  <a:gd name="T33" fmla="*/ 144 h 369"/>
                  <a:gd name="T34" fmla="*/ 390 w 505"/>
                  <a:gd name="T35" fmla="*/ 146 h 369"/>
                  <a:gd name="T36" fmla="*/ 393 w 505"/>
                  <a:gd name="T37" fmla="*/ 147 h 369"/>
                  <a:gd name="T38" fmla="*/ 396 w 505"/>
                  <a:gd name="T39" fmla="*/ 147 h 369"/>
                  <a:gd name="T40" fmla="*/ 400 w 505"/>
                  <a:gd name="T41" fmla="*/ 147 h 369"/>
                  <a:gd name="T42" fmla="*/ 403 w 505"/>
                  <a:gd name="T43" fmla="*/ 147 h 369"/>
                  <a:gd name="T44" fmla="*/ 472 w 505"/>
                  <a:gd name="T45" fmla="*/ 198 h 369"/>
                  <a:gd name="T46" fmla="*/ 326 w 505"/>
                  <a:gd name="T47" fmla="*/ 336 h 369"/>
                  <a:gd name="T48" fmla="*/ 94 w 505"/>
                  <a:gd name="T49" fmla="*/ 136 h 369"/>
                  <a:gd name="T50" fmla="*/ 210 w 505"/>
                  <a:gd name="T51" fmla="*/ 33 h 369"/>
                  <a:gd name="T52" fmla="*/ 284 w 505"/>
                  <a:gd name="T53" fmla="*/ 98 h 369"/>
                  <a:gd name="T54" fmla="*/ 219 w 505"/>
                  <a:gd name="T55" fmla="*/ 143 h 369"/>
                  <a:gd name="T56" fmla="*/ 219 w 505"/>
                  <a:gd name="T57" fmla="*/ 285 h 369"/>
                  <a:gd name="T58" fmla="*/ 326 w 505"/>
                  <a:gd name="T59" fmla="*/ 336 h 369"/>
                  <a:gd name="T60" fmla="*/ 403 w 505"/>
                  <a:gd name="T61" fmla="*/ 112 h 369"/>
                  <a:gd name="T62" fmla="*/ 321 w 505"/>
                  <a:gd name="T63" fmla="*/ 86 h 369"/>
                  <a:gd name="T64" fmla="*/ 210 w 505"/>
                  <a:gd name="T65" fmla="*/ 0 h 369"/>
                  <a:gd name="T66" fmla="*/ 181 w 505"/>
                  <a:gd name="T67" fmla="*/ 11 h 369"/>
                  <a:gd name="T68" fmla="*/ 6 w 505"/>
                  <a:gd name="T69" fmla="*/ 194 h 369"/>
                  <a:gd name="T70" fmla="*/ 30 w 505"/>
                  <a:gd name="T71" fmla="*/ 195 h 369"/>
                  <a:gd name="T72" fmla="*/ 60 w 505"/>
                  <a:gd name="T73" fmla="*/ 353 h 369"/>
                  <a:gd name="T74" fmla="*/ 343 w 505"/>
                  <a:gd name="T75" fmla="*/ 369 h 369"/>
                  <a:gd name="T76" fmla="*/ 360 w 505"/>
                  <a:gd name="T77" fmla="*/ 285 h 369"/>
                  <a:gd name="T78" fmla="*/ 505 w 505"/>
                  <a:gd name="T79" fmla="*/ 19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5" h="369">
                    <a:moveTo>
                      <a:pt x="418" y="252"/>
                    </a:moveTo>
                    <a:cubicBezTo>
                      <a:pt x="219" y="252"/>
                      <a:pt x="219" y="252"/>
                      <a:pt x="219" y="252"/>
                    </a:cubicBezTo>
                    <a:cubicBezTo>
                      <a:pt x="198" y="252"/>
                      <a:pt x="181" y="235"/>
                      <a:pt x="181" y="214"/>
                    </a:cubicBezTo>
                    <a:cubicBezTo>
                      <a:pt x="181" y="193"/>
                      <a:pt x="198" y="176"/>
                      <a:pt x="219" y="176"/>
                    </a:cubicBezTo>
                    <a:cubicBezTo>
                      <a:pt x="229" y="176"/>
                      <a:pt x="237" y="181"/>
                      <a:pt x="242" y="185"/>
                    </a:cubicBezTo>
                    <a:cubicBezTo>
                      <a:pt x="242" y="185"/>
                      <a:pt x="243" y="185"/>
                      <a:pt x="243" y="185"/>
                    </a:cubicBezTo>
                    <a:cubicBezTo>
                      <a:pt x="243" y="185"/>
                      <a:pt x="244" y="186"/>
                      <a:pt x="244" y="186"/>
                    </a:cubicBezTo>
                    <a:cubicBezTo>
                      <a:pt x="245" y="186"/>
                      <a:pt x="245" y="187"/>
                      <a:pt x="246" y="187"/>
                    </a:cubicBezTo>
                    <a:cubicBezTo>
                      <a:pt x="246" y="187"/>
                      <a:pt x="247" y="187"/>
                      <a:pt x="247" y="187"/>
                    </a:cubicBezTo>
                    <a:cubicBezTo>
                      <a:pt x="248" y="188"/>
                      <a:pt x="248" y="188"/>
                      <a:pt x="249" y="188"/>
                    </a:cubicBezTo>
                    <a:cubicBezTo>
                      <a:pt x="249" y="188"/>
                      <a:pt x="249" y="188"/>
                      <a:pt x="250" y="188"/>
                    </a:cubicBezTo>
                    <a:cubicBezTo>
                      <a:pt x="250" y="188"/>
                      <a:pt x="250" y="188"/>
                      <a:pt x="251" y="188"/>
                    </a:cubicBezTo>
                    <a:cubicBezTo>
                      <a:pt x="251" y="188"/>
                      <a:pt x="251" y="188"/>
                      <a:pt x="252" y="188"/>
                    </a:cubicBezTo>
                    <a:cubicBezTo>
                      <a:pt x="252" y="188"/>
                      <a:pt x="252" y="188"/>
                      <a:pt x="252" y="188"/>
                    </a:cubicBezTo>
                    <a:cubicBezTo>
                      <a:pt x="253" y="188"/>
                      <a:pt x="253" y="188"/>
                      <a:pt x="253" y="188"/>
                    </a:cubicBezTo>
                    <a:cubicBezTo>
                      <a:pt x="254" y="188"/>
                      <a:pt x="254" y="188"/>
                      <a:pt x="255" y="188"/>
                    </a:cubicBezTo>
                    <a:cubicBezTo>
                      <a:pt x="255" y="188"/>
                      <a:pt x="256" y="188"/>
                      <a:pt x="257" y="188"/>
                    </a:cubicBezTo>
                    <a:cubicBezTo>
                      <a:pt x="257" y="188"/>
                      <a:pt x="257" y="187"/>
                      <a:pt x="258" y="187"/>
                    </a:cubicBezTo>
                    <a:cubicBezTo>
                      <a:pt x="258" y="187"/>
                      <a:pt x="259" y="187"/>
                      <a:pt x="260" y="187"/>
                    </a:cubicBezTo>
                    <a:cubicBezTo>
                      <a:pt x="260" y="186"/>
                      <a:pt x="260" y="186"/>
                      <a:pt x="261" y="186"/>
                    </a:cubicBezTo>
                    <a:cubicBezTo>
                      <a:pt x="261" y="186"/>
                      <a:pt x="262" y="185"/>
                      <a:pt x="263" y="185"/>
                    </a:cubicBezTo>
                    <a:cubicBezTo>
                      <a:pt x="263" y="185"/>
                      <a:pt x="263" y="184"/>
                      <a:pt x="263" y="184"/>
                    </a:cubicBezTo>
                    <a:cubicBezTo>
                      <a:pt x="264" y="184"/>
                      <a:pt x="265" y="183"/>
                      <a:pt x="265" y="182"/>
                    </a:cubicBezTo>
                    <a:cubicBezTo>
                      <a:pt x="265" y="182"/>
                      <a:pt x="265" y="182"/>
                      <a:pt x="265" y="182"/>
                    </a:cubicBezTo>
                    <a:cubicBezTo>
                      <a:pt x="266" y="182"/>
                      <a:pt x="266" y="182"/>
                      <a:pt x="266" y="181"/>
                    </a:cubicBezTo>
                    <a:cubicBezTo>
                      <a:pt x="266" y="181"/>
                      <a:pt x="267" y="180"/>
                      <a:pt x="267" y="179"/>
                    </a:cubicBezTo>
                    <a:cubicBezTo>
                      <a:pt x="267" y="179"/>
                      <a:pt x="267" y="179"/>
                      <a:pt x="268" y="178"/>
                    </a:cubicBezTo>
                    <a:cubicBezTo>
                      <a:pt x="268" y="178"/>
                      <a:pt x="268" y="177"/>
                      <a:pt x="268" y="177"/>
                    </a:cubicBezTo>
                    <a:cubicBezTo>
                      <a:pt x="268" y="176"/>
                      <a:pt x="269" y="176"/>
                      <a:pt x="269" y="175"/>
                    </a:cubicBezTo>
                    <a:cubicBezTo>
                      <a:pt x="269" y="175"/>
                      <a:pt x="269" y="175"/>
                      <a:pt x="269" y="174"/>
                    </a:cubicBezTo>
                    <a:cubicBezTo>
                      <a:pt x="274" y="142"/>
                      <a:pt x="302" y="118"/>
                      <a:pt x="335" y="118"/>
                    </a:cubicBezTo>
                    <a:cubicBezTo>
                      <a:pt x="354" y="118"/>
                      <a:pt x="373" y="127"/>
                      <a:pt x="385" y="142"/>
                    </a:cubicBezTo>
                    <a:cubicBezTo>
                      <a:pt x="386" y="142"/>
                      <a:pt x="386" y="142"/>
                      <a:pt x="386" y="142"/>
                    </a:cubicBezTo>
                    <a:cubicBezTo>
                      <a:pt x="387" y="143"/>
                      <a:pt x="387" y="143"/>
                      <a:pt x="388" y="144"/>
                    </a:cubicBezTo>
                    <a:cubicBezTo>
                      <a:pt x="388" y="144"/>
                      <a:pt x="388" y="144"/>
                      <a:pt x="389" y="145"/>
                    </a:cubicBezTo>
                    <a:cubicBezTo>
                      <a:pt x="389" y="145"/>
                      <a:pt x="390" y="145"/>
                      <a:pt x="390" y="146"/>
                    </a:cubicBezTo>
                    <a:cubicBezTo>
                      <a:pt x="391" y="146"/>
                      <a:pt x="391" y="146"/>
                      <a:pt x="392" y="146"/>
                    </a:cubicBezTo>
                    <a:cubicBezTo>
                      <a:pt x="392" y="146"/>
                      <a:pt x="393" y="147"/>
                      <a:pt x="393" y="147"/>
                    </a:cubicBezTo>
                    <a:cubicBezTo>
                      <a:pt x="394" y="147"/>
                      <a:pt x="394" y="147"/>
                      <a:pt x="395" y="147"/>
                    </a:cubicBezTo>
                    <a:cubicBezTo>
                      <a:pt x="395" y="147"/>
                      <a:pt x="396" y="147"/>
                      <a:pt x="396" y="147"/>
                    </a:cubicBezTo>
                    <a:cubicBezTo>
                      <a:pt x="397" y="147"/>
                      <a:pt x="398" y="147"/>
                      <a:pt x="398" y="147"/>
                    </a:cubicBezTo>
                    <a:cubicBezTo>
                      <a:pt x="399" y="147"/>
                      <a:pt x="399" y="147"/>
                      <a:pt x="400" y="147"/>
                    </a:cubicBezTo>
                    <a:cubicBezTo>
                      <a:pt x="400" y="147"/>
                      <a:pt x="401" y="147"/>
                      <a:pt x="402" y="147"/>
                    </a:cubicBezTo>
                    <a:cubicBezTo>
                      <a:pt x="402" y="147"/>
                      <a:pt x="402" y="147"/>
                      <a:pt x="403" y="147"/>
                    </a:cubicBezTo>
                    <a:cubicBezTo>
                      <a:pt x="409" y="145"/>
                      <a:pt x="413" y="144"/>
                      <a:pt x="418" y="144"/>
                    </a:cubicBezTo>
                    <a:cubicBezTo>
                      <a:pt x="448" y="144"/>
                      <a:pt x="472" y="168"/>
                      <a:pt x="472" y="198"/>
                    </a:cubicBezTo>
                    <a:cubicBezTo>
                      <a:pt x="472" y="228"/>
                      <a:pt x="448" y="252"/>
                      <a:pt x="418" y="252"/>
                    </a:cubicBezTo>
                    <a:close/>
                    <a:moveTo>
                      <a:pt x="326" y="336"/>
                    </a:moveTo>
                    <a:cubicBezTo>
                      <a:pt x="94" y="336"/>
                      <a:pt x="94" y="336"/>
                      <a:pt x="94" y="336"/>
                    </a:cubicBezTo>
                    <a:cubicBezTo>
                      <a:pt x="94" y="136"/>
                      <a:pt x="94" y="136"/>
                      <a:pt x="94" y="136"/>
                    </a:cubicBezTo>
                    <a:cubicBezTo>
                      <a:pt x="204" y="36"/>
                      <a:pt x="204" y="36"/>
                      <a:pt x="204" y="36"/>
                    </a:cubicBezTo>
                    <a:cubicBezTo>
                      <a:pt x="206" y="33"/>
                      <a:pt x="209" y="33"/>
                      <a:pt x="210" y="33"/>
                    </a:cubicBezTo>
                    <a:cubicBezTo>
                      <a:pt x="211" y="33"/>
                      <a:pt x="214" y="33"/>
                      <a:pt x="216" y="36"/>
                    </a:cubicBezTo>
                    <a:cubicBezTo>
                      <a:pt x="284" y="98"/>
                      <a:pt x="284" y="98"/>
                      <a:pt x="284" y="98"/>
                    </a:cubicBezTo>
                    <a:cubicBezTo>
                      <a:pt x="266" y="109"/>
                      <a:pt x="251" y="126"/>
                      <a:pt x="242" y="147"/>
                    </a:cubicBezTo>
                    <a:cubicBezTo>
                      <a:pt x="235" y="144"/>
                      <a:pt x="227" y="143"/>
                      <a:pt x="219" y="143"/>
                    </a:cubicBezTo>
                    <a:cubicBezTo>
                      <a:pt x="180" y="143"/>
                      <a:pt x="148" y="175"/>
                      <a:pt x="148" y="214"/>
                    </a:cubicBezTo>
                    <a:cubicBezTo>
                      <a:pt x="148" y="253"/>
                      <a:pt x="180" y="285"/>
                      <a:pt x="219" y="285"/>
                    </a:cubicBezTo>
                    <a:cubicBezTo>
                      <a:pt x="326" y="285"/>
                      <a:pt x="326" y="285"/>
                      <a:pt x="326" y="285"/>
                    </a:cubicBezTo>
                    <a:cubicBezTo>
                      <a:pt x="326" y="336"/>
                      <a:pt x="326" y="336"/>
                      <a:pt x="326" y="336"/>
                    </a:cubicBezTo>
                    <a:close/>
                    <a:moveTo>
                      <a:pt x="418" y="111"/>
                    </a:moveTo>
                    <a:cubicBezTo>
                      <a:pt x="413" y="111"/>
                      <a:pt x="408" y="111"/>
                      <a:pt x="403" y="112"/>
                    </a:cubicBezTo>
                    <a:cubicBezTo>
                      <a:pt x="385" y="95"/>
                      <a:pt x="360" y="85"/>
                      <a:pt x="335" y="85"/>
                    </a:cubicBezTo>
                    <a:cubicBezTo>
                      <a:pt x="330" y="85"/>
                      <a:pt x="325" y="85"/>
                      <a:pt x="321" y="86"/>
                    </a:cubicBezTo>
                    <a:cubicBezTo>
                      <a:pt x="239" y="12"/>
                      <a:pt x="239" y="12"/>
                      <a:pt x="239" y="12"/>
                    </a:cubicBezTo>
                    <a:cubicBezTo>
                      <a:pt x="232" y="4"/>
                      <a:pt x="221" y="0"/>
                      <a:pt x="210" y="0"/>
                    </a:cubicBezTo>
                    <a:cubicBezTo>
                      <a:pt x="210" y="0"/>
                      <a:pt x="210" y="0"/>
                      <a:pt x="210" y="0"/>
                    </a:cubicBezTo>
                    <a:cubicBezTo>
                      <a:pt x="199" y="0"/>
                      <a:pt x="188" y="4"/>
                      <a:pt x="181" y="11"/>
                    </a:cubicBezTo>
                    <a:cubicBezTo>
                      <a:pt x="7" y="170"/>
                      <a:pt x="7" y="170"/>
                      <a:pt x="7" y="170"/>
                    </a:cubicBezTo>
                    <a:cubicBezTo>
                      <a:pt x="1" y="176"/>
                      <a:pt x="0" y="187"/>
                      <a:pt x="6" y="194"/>
                    </a:cubicBezTo>
                    <a:cubicBezTo>
                      <a:pt x="10" y="197"/>
                      <a:pt x="14" y="199"/>
                      <a:pt x="19" y="199"/>
                    </a:cubicBezTo>
                    <a:cubicBezTo>
                      <a:pt x="23" y="199"/>
                      <a:pt x="27" y="198"/>
                      <a:pt x="30" y="195"/>
                    </a:cubicBezTo>
                    <a:cubicBezTo>
                      <a:pt x="60" y="167"/>
                      <a:pt x="60" y="167"/>
                      <a:pt x="60" y="167"/>
                    </a:cubicBezTo>
                    <a:cubicBezTo>
                      <a:pt x="60" y="353"/>
                      <a:pt x="60" y="353"/>
                      <a:pt x="60" y="353"/>
                    </a:cubicBezTo>
                    <a:cubicBezTo>
                      <a:pt x="60" y="362"/>
                      <a:pt x="68" y="369"/>
                      <a:pt x="77" y="369"/>
                    </a:cubicBezTo>
                    <a:cubicBezTo>
                      <a:pt x="343" y="369"/>
                      <a:pt x="343" y="369"/>
                      <a:pt x="343" y="369"/>
                    </a:cubicBezTo>
                    <a:cubicBezTo>
                      <a:pt x="352" y="369"/>
                      <a:pt x="360" y="362"/>
                      <a:pt x="360" y="353"/>
                    </a:cubicBezTo>
                    <a:cubicBezTo>
                      <a:pt x="360" y="285"/>
                      <a:pt x="360" y="285"/>
                      <a:pt x="360" y="285"/>
                    </a:cubicBezTo>
                    <a:cubicBezTo>
                      <a:pt x="418" y="285"/>
                      <a:pt x="418" y="285"/>
                      <a:pt x="418" y="285"/>
                    </a:cubicBezTo>
                    <a:cubicBezTo>
                      <a:pt x="466" y="285"/>
                      <a:pt x="505" y="246"/>
                      <a:pt x="505" y="198"/>
                    </a:cubicBezTo>
                    <a:cubicBezTo>
                      <a:pt x="505" y="150"/>
                      <a:pt x="466" y="111"/>
                      <a:pt x="418"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5" name="Freeform 21"/>
              <p:cNvSpPr>
                <a:spLocks noEditPoints="1"/>
              </p:cNvSpPr>
              <p:nvPr/>
            </p:nvSpPr>
            <p:spPr bwMode="auto">
              <a:xfrm>
                <a:off x="3702931" y="1781230"/>
                <a:ext cx="477232" cy="477232"/>
              </a:xfrm>
              <a:custGeom>
                <a:avLst/>
                <a:gdLst>
                  <a:gd name="T0" fmla="*/ 380 w 761"/>
                  <a:gd name="T1" fmla="*/ 33 h 761"/>
                  <a:gd name="T2" fmla="*/ 33 w 761"/>
                  <a:gd name="T3" fmla="*/ 380 h 761"/>
                  <a:gd name="T4" fmla="*/ 380 w 761"/>
                  <a:gd name="T5" fmla="*/ 728 h 761"/>
                  <a:gd name="T6" fmla="*/ 728 w 761"/>
                  <a:gd name="T7" fmla="*/ 380 h 761"/>
                  <a:gd name="T8" fmla="*/ 380 w 761"/>
                  <a:gd name="T9" fmla="*/ 33 h 761"/>
                  <a:gd name="T10" fmla="*/ 380 w 761"/>
                  <a:gd name="T11" fmla="*/ 761 h 761"/>
                  <a:gd name="T12" fmla="*/ 111 w 761"/>
                  <a:gd name="T13" fmla="*/ 649 h 761"/>
                  <a:gd name="T14" fmla="*/ 0 w 761"/>
                  <a:gd name="T15" fmla="*/ 380 h 761"/>
                  <a:gd name="T16" fmla="*/ 111 w 761"/>
                  <a:gd name="T17" fmla="*/ 111 h 761"/>
                  <a:gd name="T18" fmla="*/ 380 w 761"/>
                  <a:gd name="T19" fmla="*/ 0 h 761"/>
                  <a:gd name="T20" fmla="*/ 650 w 761"/>
                  <a:gd name="T21" fmla="*/ 111 h 761"/>
                  <a:gd name="T22" fmla="*/ 761 w 761"/>
                  <a:gd name="T23" fmla="*/ 380 h 761"/>
                  <a:gd name="T24" fmla="*/ 650 w 761"/>
                  <a:gd name="T25" fmla="*/ 649 h 761"/>
                  <a:gd name="T26" fmla="*/ 380 w 761"/>
                  <a:gd name="T27" fmla="*/ 761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1" h="761">
                    <a:moveTo>
                      <a:pt x="380" y="33"/>
                    </a:moveTo>
                    <a:cubicBezTo>
                      <a:pt x="189" y="33"/>
                      <a:pt x="33" y="189"/>
                      <a:pt x="33" y="380"/>
                    </a:cubicBezTo>
                    <a:cubicBezTo>
                      <a:pt x="33" y="572"/>
                      <a:pt x="189" y="728"/>
                      <a:pt x="380" y="728"/>
                    </a:cubicBezTo>
                    <a:cubicBezTo>
                      <a:pt x="572" y="728"/>
                      <a:pt x="728" y="572"/>
                      <a:pt x="728" y="380"/>
                    </a:cubicBezTo>
                    <a:cubicBezTo>
                      <a:pt x="728" y="189"/>
                      <a:pt x="572" y="33"/>
                      <a:pt x="380" y="33"/>
                    </a:cubicBezTo>
                    <a:close/>
                    <a:moveTo>
                      <a:pt x="380" y="761"/>
                    </a:moveTo>
                    <a:cubicBezTo>
                      <a:pt x="279" y="761"/>
                      <a:pt x="183" y="721"/>
                      <a:pt x="111" y="649"/>
                    </a:cubicBezTo>
                    <a:cubicBezTo>
                      <a:pt x="39" y="578"/>
                      <a:pt x="0" y="482"/>
                      <a:pt x="0" y="380"/>
                    </a:cubicBezTo>
                    <a:cubicBezTo>
                      <a:pt x="0" y="279"/>
                      <a:pt x="39" y="183"/>
                      <a:pt x="111" y="111"/>
                    </a:cubicBezTo>
                    <a:cubicBezTo>
                      <a:pt x="183" y="39"/>
                      <a:pt x="279" y="0"/>
                      <a:pt x="380" y="0"/>
                    </a:cubicBezTo>
                    <a:cubicBezTo>
                      <a:pt x="482" y="0"/>
                      <a:pt x="578" y="39"/>
                      <a:pt x="650" y="111"/>
                    </a:cubicBezTo>
                    <a:cubicBezTo>
                      <a:pt x="722" y="183"/>
                      <a:pt x="761" y="279"/>
                      <a:pt x="761" y="380"/>
                    </a:cubicBezTo>
                    <a:cubicBezTo>
                      <a:pt x="761" y="482"/>
                      <a:pt x="722" y="578"/>
                      <a:pt x="650" y="649"/>
                    </a:cubicBezTo>
                    <a:cubicBezTo>
                      <a:pt x="578" y="721"/>
                      <a:pt x="482" y="761"/>
                      <a:pt x="380" y="7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grpSp>
          <p:nvGrpSpPr>
            <p:cNvPr id="263" name="Group 5"/>
            <p:cNvGrpSpPr>
              <a:grpSpLocks noChangeAspect="1"/>
            </p:cNvGrpSpPr>
            <p:nvPr/>
          </p:nvGrpSpPr>
          <p:grpSpPr bwMode="auto">
            <a:xfrm>
              <a:off x="5656523" y="2347888"/>
              <a:ext cx="273599" cy="273600"/>
              <a:chOff x="2770" y="1511"/>
              <a:chExt cx="221" cy="221"/>
            </a:xfrm>
            <a:solidFill>
              <a:schemeClr val="tx2"/>
            </a:solidFill>
          </p:grpSpPr>
          <p:sp>
            <p:nvSpPr>
              <p:cNvPr id="342" name="Freeform 6"/>
              <p:cNvSpPr>
                <a:spLocks noEditPoints="1"/>
              </p:cNvSpPr>
              <p:nvPr/>
            </p:nvSpPr>
            <p:spPr bwMode="auto">
              <a:xfrm>
                <a:off x="2770" y="1511"/>
                <a:ext cx="221" cy="221"/>
              </a:xfrm>
              <a:custGeom>
                <a:avLst/>
                <a:gdLst>
                  <a:gd name="T0" fmla="*/ 647 w 1292"/>
                  <a:gd name="T1" fmla="*/ 56 h 1292"/>
                  <a:gd name="T2" fmla="*/ 56 w 1292"/>
                  <a:gd name="T3" fmla="*/ 645 h 1292"/>
                  <a:gd name="T4" fmla="*/ 647 w 1292"/>
                  <a:gd name="T5" fmla="*/ 1236 h 1292"/>
                  <a:gd name="T6" fmla="*/ 1236 w 1292"/>
                  <a:gd name="T7" fmla="*/ 645 h 1292"/>
                  <a:gd name="T8" fmla="*/ 647 w 1292"/>
                  <a:gd name="T9" fmla="*/ 56 h 1292"/>
                  <a:gd name="T10" fmla="*/ 647 w 1292"/>
                  <a:gd name="T11" fmla="*/ 1292 h 1292"/>
                  <a:gd name="T12" fmla="*/ 189 w 1292"/>
                  <a:gd name="T13" fmla="*/ 1104 h 1292"/>
                  <a:gd name="T14" fmla="*/ 0 w 1292"/>
                  <a:gd name="T15" fmla="*/ 645 h 1292"/>
                  <a:gd name="T16" fmla="*/ 189 w 1292"/>
                  <a:gd name="T17" fmla="*/ 189 h 1292"/>
                  <a:gd name="T18" fmla="*/ 647 w 1292"/>
                  <a:gd name="T19" fmla="*/ 0 h 1292"/>
                  <a:gd name="T20" fmla="*/ 1104 w 1292"/>
                  <a:gd name="T21" fmla="*/ 189 h 1292"/>
                  <a:gd name="T22" fmla="*/ 1292 w 1292"/>
                  <a:gd name="T23" fmla="*/ 645 h 1292"/>
                  <a:gd name="T24" fmla="*/ 1104 w 1292"/>
                  <a:gd name="T25" fmla="*/ 1104 h 1292"/>
                  <a:gd name="T26" fmla="*/ 647 w 1292"/>
                  <a:gd name="T27"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1292">
                    <a:moveTo>
                      <a:pt x="647" y="56"/>
                    </a:moveTo>
                    <a:cubicBezTo>
                      <a:pt x="321" y="56"/>
                      <a:pt x="56" y="321"/>
                      <a:pt x="56" y="645"/>
                    </a:cubicBezTo>
                    <a:cubicBezTo>
                      <a:pt x="56" y="971"/>
                      <a:pt x="321" y="1236"/>
                      <a:pt x="647" y="1236"/>
                    </a:cubicBezTo>
                    <a:cubicBezTo>
                      <a:pt x="971" y="1236"/>
                      <a:pt x="1236" y="971"/>
                      <a:pt x="1236" y="645"/>
                    </a:cubicBezTo>
                    <a:cubicBezTo>
                      <a:pt x="1236" y="321"/>
                      <a:pt x="971" y="56"/>
                      <a:pt x="647" y="56"/>
                    </a:cubicBezTo>
                    <a:close/>
                    <a:moveTo>
                      <a:pt x="647" y="1292"/>
                    </a:moveTo>
                    <a:cubicBezTo>
                      <a:pt x="474" y="1292"/>
                      <a:pt x="311" y="1224"/>
                      <a:pt x="189" y="1104"/>
                    </a:cubicBezTo>
                    <a:cubicBezTo>
                      <a:pt x="68" y="981"/>
                      <a:pt x="0" y="819"/>
                      <a:pt x="0" y="645"/>
                    </a:cubicBezTo>
                    <a:cubicBezTo>
                      <a:pt x="0" y="474"/>
                      <a:pt x="68" y="311"/>
                      <a:pt x="189" y="189"/>
                    </a:cubicBezTo>
                    <a:cubicBezTo>
                      <a:pt x="311" y="66"/>
                      <a:pt x="474" y="0"/>
                      <a:pt x="647" y="0"/>
                    </a:cubicBezTo>
                    <a:cubicBezTo>
                      <a:pt x="819" y="0"/>
                      <a:pt x="981" y="66"/>
                      <a:pt x="1104" y="189"/>
                    </a:cubicBezTo>
                    <a:cubicBezTo>
                      <a:pt x="1226" y="311"/>
                      <a:pt x="1292" y="474"/>
                      <a:pt x="1292" y="645"/>
                    </a:cubicBezTo>
                    <a:cubicBezTo>
                      <a:pt x="1292" y="819"/>
                      <a:pt x="1226" y="981"/>
                      <a:pt x="1104" y="1104"/>
                    </a:cubicBezTo>
                    <a:cubicBezTo>
                      <a:pt x="981" y="1224"/>
                      <a:pt x="819" y="1292"/>
                      <a:pt x="647" y="1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7"/>
              <p:cNvSpPr>
                <a:spLocks noEditPoints="1"/>
              </p:cNvSpPr>
              <p:nvPr/>
            </p:nvSpPr>
            <p:spPr bwMode="auto">
              <a:xfrm>
                <a:off x="2819" y="1556"/>
                <a:ext cx="123" cy="128"/>
              </a:xfrm>
              <a:custGeom>
                <a:avLst/>
                <a:gdLst>
                  <a:gd name="T0" fmla="*/ 47 w 712"/>
                  <a:gd name="T1" fmla="*/ 574 h 748"/>
                  <a:gd name="T2" fmla="*/ 664 w 712"/>
                  <a:gd name="T3" fmla="*/ 169 h 748"/>
                  <a:gd name="T4" fmla="*/ 204 w 712"/>
                  <a:gd name="T5" fmla="*/ 539 h 748"/>
                  <a:gd name="T6" fmla="*/ 458 w 712"/>
                  <a:gd name="T7" fmla="*/ 519 h 748"/>
                  <a:gd name="T8" fmla="*/ 504 w 712"/>
                  <a:gd name="T9" fmla="*/ 539 h 748"/>
                  <a:gd name="T10" fmla="*/ 458 w 712"/>
                  <a:gd name="T11" fmla="*/ 501 h 748"/>
                  <a:gd name="T12" fmla="*/ 204 w 712"/>
                  <a:gd name="T13" fmla="*/ 539 h 748"/>
                  <a:gd name="T14" fmla="*/ 504 w 712"/>
                  <a:gd name="T15" fmla="*/ 227 h 748"/>
                  <a:gd name="T16" fmla="*/ 380 w 712"/>
                  <a:gd name="T17" fmla="*/ 349 h 748"/>
                  <a:gd name="T18" fmla="*/ 351 w 712"/>
                  <a:gd name="T19" fmla="*/ 378 h 748"/>
                  <a:gd name="T20" fmla="*/ 332 w 712"/>
                  <a:gd name="T21" fmla="*/ 359 h 748"/>
                  <a:gd name="T22" fmla="*/ 204 w 712"/>
                  <a:gd name="T23" fmla="*/ 508 h 748"/>
                  <a:gd name="T24" fmla="*/ 504 w 712"/>
                  <a:gd name="T25" fmla="*/ 502 h 748"/>
                  <a:gd name="T26" fmla="*/ 328 w 712"/>
                  <a:gd name="T27" fmla="*/ 227 h 748"/>
                  <a:gd name="T28" fmla="*/ 423 w 712"/>
                  <a:gd name="T29" fmla="*/ 227 h 748"/>
                  <a:gd name="T30" fmla="*/ 564 w 712"/>
                  <a:gd name="T31" fmla="*/ 50 h 748"/>
                  <a:gd name="T32" fmla="*/ 519 w 712"/>
                  <a:gd name="T33" fmla="*/ 17 h 748"/>
                  <a:gd name="T34" fmla="*/ 403 w 712"/>
                  <a:gd name="T35" fmla="*/ 18 h 748"/>
                  <a:gd name="T36" fmla="*/ 356 w 712"/>
                  <a:gd name="T37" fmla="*/ 49 h 748"/>
                  <a:gd name="T38" fmla="*/ 24 w 712"/>
                  <a:gd name="T39" fmla="*/ 121 h 748"/>
                  <a:gd name="T40" fmla="*/ 0 w 712"/>
                  <a:gd name="T41" fmla="*/ 597 h 748"/>
                  <a:gd name="T42" fmla="*/ 236 w 712"/>
                  <a:gd name="T43" fmla="*/ 621 h 748"/>
                  <a:gd name="T44" fmla="*/ 159 w 712"/>
                  <a:gd name="T45" fmla="*/ 692 h 748"/>
                  <a:gd name="T46" fmla="*/ 159 w 712"/>
                  <a:gd name="T47" fmla="*/ 748 h 748"/>
                  <a:gd name="T48" fmla="*/ 572 w 712"/>
                  <a:gd name="T49" fmla="*/ 719 h 748"/>
                  <a:gd name="T50" fmla="*/ 466 w 712"/>
                  <a:gd name="T51" fmla="*/ 692 h 748"/>
                  <a:gd name="T52" fmla="*/ 688 w 712"/>
                  <a:gd name="T53" fmla="*/ 621 h 748"/>
                  <a:gd name="T54" fmla="*/ 712 w 712"/>
                  <a:gd name="T55" fmla="*/ 145 h 748"/>
                  <a:gd name="T56" fmla="*/ 688 w 712"/>
                  <a:gd name="T57" fmla="*/ 121 h 748"/>
                  <a:gd name="T58" fmla="*/ 408 w 712"/>
                  <a:gd name="T59" fmla="*/ 692 h 748"/>
                  <a:gd name="T60" fmla="*/ 294 w 712"/>
                  <a:gd name="T61" fmla="*/ 621 h 748"/>
                  <a:gd name="T62" fmla="*/ 408 w 712"/>
                  <a:gd name="T63" fmla="*/ 69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2" h="748">
                    <a:moveTo>
                      <a:pt x="664" y="574"/>
                    </a:moveTo>
                    <a:cubicBezTo>
                      <a:pt x="47" y="574"/>
                      <a:pt x="47" y="574"/>
                      <a:pt x="47" y="574"/>
                    </a:cubicBezTo>
                    <a:cubicBezTo>
                      <a:pt x="47" y="169"/>
                      <a:pt x="47" y="169"/>
                      <a:pt x="47" y="169"/>
                    </a:cubicBezTo>
                    <a:cubicBezTo>
                      <a:pt x="664" y="169"/>
                      <a:pt x="664" y="169"/>
                      <a:pt x="664" y="169"/>
                    </a:cubicBezTo>
                    <a:cubicBezTo>
                      <a:pt x="664" y="574"/>
                      <a:pt x="664" y="574"/>
                      <a:pt x="664" y="574"/>
                    </a:cubicBezTo>
                    <a:close/>
                    <a:moveTo>
                      <a:pt x="204" y="539"/>
                    </a:moveTo>
                    <a:lnTo>
                      <a:pt x="243" y="539"/>
                    </a:lnTo>
                    <a:lnTo>
                      <a:pt x="458" y="519"/>
                    </a:lnTo>
                    <a:lnTo>
                      <a:pt x="502" y="539"/>
                    </a:lnTo>
                    <a:lnTo>
                      <a:pt x="504" y="539"/>
                    </a:lnTo>
                    <a:lnTo>
                      <a:pt x="504" y="521"/>
                    </a:lnTo>
                    <a:lnTo>
                      <a:pt x="458" y="501"/>
                    </a:lnTo>
                    <a:lnTo>
                      <a:pt x="204" y="524"/>
                    </a:lnTo>
                    <a:lnTo>
                      <a:pt x="204" y="539"/>
                    </a:lnTo>
                    <a:close/>
                    <a:moveTo>
                      <a:pt x="504" y="502"/>
                    </a:moveTo>
                    <a:lnTo>
                      <a:pt x="504" y="227"/>
                    </a:lnTo>
                    <a:lnTo>
                      <a:pt x="503" y="227"/>
                    </a:lnTo>
                    <a:lnTo>
                      <a:pt x="380" y="349"/>
                    </a:lnTo>
                    <a:lnTo>
                      <a:pt x="425" y="453"/>
                    </a:lnTo>
                    <a:lnTo>
                      <a:pt x="351" y="378"/>
                    </a:lnTo>
                    <a:lnTo>
                      <a:pt x="251" y="476"/>
                    </a:lnTo>
                    <a:lnTo>
                      <a:pt x="332" y="359"/>
                    </a:lnTo>
                    <a:lnTo>
                      <a:pt x="204" y="227"/>
                    </a:lnTo>
                    <a:lnTo>
                      <a:pt x="204" y="508"/>
                    </a:lnTo>
                    <a:lnTo>
                      <a:pt x="458" y="475"/>
                    </a:lnTo>
                    <a:lnTo>
                      <a:pt x="504" y="502"/>
                    </a:lnTo>
                    <a:close/>
                    <a:moveTo>
                      <a:pt x="423" y="227"/>
                    </a:moveTo>
                    <a:lnTo>
                      <a:pt x="328" y="227"/>
                    </a:lnTo>
                    <a:lnTo>
                      <a:pt x="364" y="312"/>
                    </a:lnTo>
                    <a:lnTo>
                      <a:pt x="423" y="227"/>
                    </a:lnTo>
                    <a:close/>
                    <a:moveTo>
                      <a:pt x="512" y="121"/>
                    </a:moveTo>
                    <a:lnTo>
                      <a:pt x="564" y="50"/>
                    </a:lnTo>
                    <a:cubicBezTo>
                      <a:pt x="573" y="38"/>
                      <a:pt x="571" y="20"/>
                      <a:pt x="559" y="11"/>
                    </a:cubicBezTo>
                    <a:cubicBezTo>
                      <a:pt x="545" y="1"/>
                      <a:pt x="528" y="5"/>
                      <a:pt x="519" y="17"/>
                    </a:cubicBezTo>
                    <a:lnTo>
                      <a:pt x="458" y="101"/>
                    </a:lnTo>
                    <a:lnTo>
                      <a:pt x="403" y="18"/>
                    </a:lnTo>
                    <a:cubicBezTo>
                      <a:pt x="394" y="5"/>
                      <a:pt x="377" y="0"/>
                      <a:pt x="364" y="9"/>
                    </a:cubicBezTo>
                    <a:cubicBezTo>
                      <a:pt x="350" y="18"/>
                      <a:pt x="348" y="36"/>
                      <a:pt x="356" y="49"/>
                    </a:cubicBezTo>
                    <a:lnTo>
                      <a:pt x="404" y="121"/>
                    </a:lnTo>
                    <a:lnTo>
                      <a:pt x="24" y="121"/>
                    </a:lnTo>
                    <a:cubicBezTo>
                      <a:pt x="11" y="121"/>
                      <a:pt x="0" y="131"/>
                      <a:pt x="0" y="145"/>
                    </a:cubicBezTo>
                    <a:cubicBezTo>
                      <a:pt x="0" y="597"/>
                      <a:pt x="0" y="597"/>
                      <a:pt x="0" y="597"/>
                    </a:cubicBezTo>
                    <a:cubicBezTo>
                      <a:pt x="0" y="609"/>
                      <a:pt x="11" y="621"/>
                      <a:pt x="24" y="621"/>
                    </a:cubicBezTo>
                    <a:cubicBezTo>
                      <a:pt x="236" y="621"/>
                      <a:pt x="236" y="621"/>
                      <a:pt x="236" y="621"/>
                    </a:cubicBezTo>
                    <a:cubicBezTo>
                      <a:pt x="236" y="692"/>
                      <a:pt x="236" y="692"/>
                      <a:pt x="236" y="692"/>
                    </a:cubicBezTo>
                    <a:cubicBezTo>
                      <a:pt x="159" y="692"/>
                      <a:pt x="159" y="692"/>
                      <a:pt x="159" y="692"/>
                    </a:cubicBezTo>
                    <a:cubicBezTo>
                      <a:pt x="144" y="692"/>
                      <a:pt x="130" y="704"/>
                      <a:pt x="130" y="719"/>
                    </a:cubicBezTo>
                    <a:cubicBezTo>
                      <a:pt x="130" y="736"/>
                      <a:pt x="144" y="748"/>
                      <a:pt x="159" y="748"/>
                    </a:cubicBezTo>
                    <a:cubicBezTo>
                      <a:pt x="543" y="748"/>
                      <a:pt x="543" y="748"/>
                      <a:pt x="543" y="748"/>
                    </a:cubicBezTo>
                    <a:cubicBezTo>
                      <a:pt x="558" y="748"/>
                      <a:pt x="572" y="736"/>
                      <a:pt x="572" y="719"/>
                    </a:cubicBezTo>
                    <a:cubicBezTo>
                      <a:pt x="572" y="704"/>
                      <a:pt x="558" y="692"/>
                      <a:pt x="543" y="692"/>
                    </a:cubicBezTo>
                    <a:cubicBezTo>
                      <a:pt x="466" y="692"/>
                      <a:pt x="466" y="692"/>
                      <a:pt x="466" y="692"/>
                    </a:cubicBezTo>
                    <a:cubicBezTo>
                      <a:pt x="466" y="621"/>
                      <a:pt x="466" y="621"/>
                      <a:pt x="466" y="621"/>
                    </a:cubicBezTo>
                    <a:cubicBezTo>
                      <a:pt x="688" y="621"/>
                      <a:pt x="688" y="621"/>
                      <a:pt x="688" y="621"/>
                    </a:cubicBezTo>
                    <a:cubicBezTo>
                      <a:pt x="702" y="621"/>
                      <a:pt x="712" y="609"/>
                      <a:pt x="712" y="597"/>
                    </a:cubicBezTo>
                    <a:cubicBezTo>
                      <a:pt x="712" y="145"/>
                      <a:pt x="712" y="145"/>
                      <a:pt x="712" y="145"/>
                    </a:cubicBezTo>
                    <a:cubicBezTo>
                      <a:pt x="712" y="131"/>
                      <a:pt x="702" y="121"/>
                      <a:pt x="688" y="121"/>
                    </a:cubicBezTo>
                    <a:lnTo>
                      <a:pt x="688" y="121"/>
                    </a:lnTo>
                    <a:lnTo>
                      <a:pt x="512" y="121"/>
                    </a:lnTo>
                    <a:close/>
                    <a:moveTo>
                      <a:pt x="408" y="692"/>
                    </a:moveTo>
                    <a:cubicBezTo>
                      <a:pt x="294" y="692"/>
                      <a:pt x="294" y="692"/>
                      <a:pt x="294" y="692"/>
                    </a:cubicBezTo>
                    <a:cubicBezTo>
                      <a:pt x="294" y="621"/>
                      <a:pt x="294" y="621"/>
                      <a:pt x="294" y="621"/>
                    </a:cubicBezTo>
                    <a:cubicBezTo>
                      <a:pt x="408" y="621"/>
                      <a:pt x="408" y="621"/>
                      <a:pt x="408" y="621"/>
                    </a:cubicBezTo>
                    <a:cubicBezTo>
                      <a:pt x="408" y="692"/>
                      <a:pt x="408" y="692"/>
                      <a:pt x="408" y="6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4" name="Group 46"/>
            <p:cNvGrpSpPr>
              <a:grpSpLocks noChangeAspect="1"/>
            </p:cNvGrpSpPr>
            <p:nvPr/>
          </p:nvGrpSpPr>
          <p:grpSpPr bwMode="auto">
            <a:xfrm>
              <a:off x="5446602" y="2619724"/>
              <a:ext cx="273600" cy="273600"/>
              <a:chOff x="2795" y="1535"/>
              <a:chExt cx="171" cy="171"/>
            </a:xfrm>
            <a:solidFill>
              <a:schemeClr val="tx2"/>
            </a:solidFill>
          </p:grpSpPr>
          <p:sp>
            <p:nvSpPr>
              <p:cNvPr id="339" name="Freeform 47"/>
              <p:cNvSpPr>
                <a:spLocks noEditPoints="1"/>
              </p:cNvSpPr>
              <p:nvPr/>
            </p:nvSpPr>
            <p:spPr bwMode="auto">
              <a:xfrm>
                <a:off x="2795" y="1535"/>
                <a:ext cx="171" cy="171"/>
              </a:xfrm>
              <a:custGeom>
                <a:avLst/>
                <a:gdLst>
                  <a:gd name="T0" fmla="*/ 500 w 1000"/>
                  <a:gd name="T1" fmla="*/ 956 h 1000"/>
                  <a:gd name="T2" fmla="*/ 44 w 1000"/>
                  <a:gd name="T3" fmla="*/ 500 h 1000"/>
                  <a:gd name="T4" fmla="*/ 500 w 1000"/>
                  <a:gd name="T5" fmla="*/ 44 h 1000"/>
                  <a:gd name="T6" fmla="*/ 956 w 1000"/>
                  <a:gd name="T7" fmla="*/ 500 h 1000"/>
                  <a:gd name="T8" fmla="*/ 500 w 1000"/>
                  <a:gd name="T9" fmla="*/ 956 h 1000"/>
                  <a:gd name="T10" fmla="*/ 854 w 1000"/>
                  <a:gd name="T11" fmla="*/ 147 h 1000"/>
                  <a:gd name="T12" fmla="*/ 500 w 1000"/>
                  <a:gd name="T13" fmla="*/ 0 h 1000"/>
                  <a:gd name="T14" fmla="*/ 147 w 1000"/>
                  <a:gd name="T15" fmla="*/ 147 h 1000"/>
                  <a:gd name="T16" fmla="*/ 0 w 1000"/>
                  <a:gd name="T17" fmla="*/ 500 h 1000"/>
                  <a:gd name="T18" fmla="*/ 147 w 1000"/>
                  <a:gd name="T19" fmla="*/ 854 h 1000"/>
                  <a:gd name="T20" fmla="*/ 500 w 1000"/>
                  <a:gd name="T21" fmla="*/ 1000 h 1000"/>
                  <a:gd name="T22" fmla="*/ 854 w 1000"/>
                  <a:gd name="T23" fmla="*/ 854 h 1000"/>
                  <a:gd name="T24" fmla="*/ 1000 w 1000"/>
                  <a:gd name="T25" fmla="*/ 500 h 1000"/>
                  <a:gd name="T26" fmla="*/ 854 w 1000"/>
                  <a:gd name="T27" fmla="*/ 147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000">
                    <a:moveTo>
                      <a:pt x="500" y="956"/>
                    </a:moveTo>
                    <a:cubicBezTo>
                      <a:pt x="249" y="956"/>
                      <a:pt x="44" y="752"/>
                      <a:pt x="44" y="500"/>
                    </a:cubicBezTo>
                    <a:cubicBezTo>
                      <a:pt x="44" y="249"/>
                      <a:pt x="249" y="44"/>
                      <a:pt x="500" y="44"/>
                    </a:cubicBezTo>
                    <a:cubicBezTo>
                      <a:pt x="752" y="44"/>
                      <a:pt x="956" y="249"/>
                      <a:pt x="956" y="500"/>
                    </a:cubicBezTo>
                    <a:cubicBezTo>
                      <a:pt x="956" y="752"/>
                      <a:pt x="752" y="956"/>
                      <a:pt x="500" y="956"/>
                    </a:cubicBezTo>
                    <a:close/>
                    <a:moveTo>
                      <a:pt x="854" y="147"/>
                    </a:moveTo>
                    <a:cubicBezTo>
                      <a:pt x="759" y="52"/>
                      <a:pt x="634" y="0"/>
                      <a:pt x="500" y="0"/>
                    </a:cubicBezTo>
                    <a:cubicBezTo>
                      <a:pt x="367" y="0"/>
                      <a:pt x="241" y="52"/>
                      <a:pt x="147" y="147"/>
                    </a:cubicBezTo>
                    <a:cubicBezTo>
                      <a:pt x="52" y="241"/>
                      <a:pt x="0" y="367"/>
                      <a:pt x="0" y="500"/>
                    </a:cubicBezTo>
                    <a:cubicBezTo>
                      <a:pt x="0" y="634"/>
                      <a:pt x="52" y="759"/>
                      <a:pt x="147" y="854"/>
                    </a:cubicBezTo>
                    <a:cubicBezTo>
                      <a:pt x="241" y="948"/>
                      <a:pt x="367" y="1000"/>
                      <a:pt x="500" y="1000"/>
                    </a:cubicBezTo>
                    <a:cubicBezTo>
                      <a:pt x="634" y="1000"/>
                      <a:pt x="759" y="948"/>
                      <a:pt x="854" y="854"/>
                    </a:cubicBezTo>
                    <a:cubicBezTo>
                      <a:pt x="948" y="759"/>
                      <a:pt x="1000" y="634"/>
                      <a:pt x="1000" y="500"/>
                    </a:cubicBezTo>
                    <a:cubicBezTo>
                      <a:pt x="1000" y="367"/>
                      <a:pt x="948" y="241"/>
                      <a:pt x="85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48"/>
              <p:cNvSpPr>
                <a:spLocks noEditPoints="1"/>
              </p:cNvSpPr>
              <p:nvPr/>
            </p:nvSpPr>
            <p:spPr bwMode="auto">
              <a:xfrm>
                <a:off x="2835" y="1576"/>
                <a:ext cx="91" cy="88"/>
              </a:xfrm>
              <a:custGeom>
                <a:avLst/>
                <a:gdLst>
                  <a:gd name="T0" fmla="*/ 118 w 532"/>
                  <a:gd name="T1" fmla="*/ 468 h 512"/>
                  <a:gd name="T2" fmla="*/ 118 w 532"/>
                  <a:gd name="T3" fmla="*/ 237 h 512"/>
                  <a:gd name="T4" fmla="*/ 488 w 532"/>
                  <a:gd name="T5" fmla="*/ 237 h 512"/>
                  <a:gd name="T6" fmla="*/ 488 w 532"/>
                  <a:gd name="T7" fmla="*/ 468 h 512"/>
                  <a:gd name="T8" fmla="*/ 118 w 532"/>
                  <a:gd name="T9" fmla="*/ 468 h 512"/>
                  <a:gd name="T10" fmla="*/ 44 w 532"/>
                  <a:gd name="T11" fmla="*/ 388 h 512"/>
                  <a:gd name="T12" fmla="*/ 44 w 532"/>
                  <a:gd name="T13" fmla="*/ 157 h 512"/>
                  <a:gd name="T14" fmla="*/ 74 w 532"/>
                  <a:gd name="T15" fmla="*/ 157 h 512"/>
                  <a:gd name="T16" fmla="*/ 74 w 532"/>
                  <a:gd name="T17" fmla="*/ 388 h 512"/>
                  <a:gd name="T18" fmla="*/ 44 w 532"/>
                  <a:gd name="T19" fmla="*/ 388 h 512"/>
                  <a:gd name="T20" fmla="*/ 44 w 532"/>
                  <a:gd name="T21" fmla="*/ 44 h 512"/>
                  <a:gd name="T22" fmla="*/ 414 w 532"/>
                  <a:gd name="T23" fmla="*/ 44 h 512"/>
                  <a:gd name="T24" fmla="*/ 414 w 532"/>
                  <a:gd name="T25" fmla="*/ 80 h 512"/>
                  <a:gd name="T26" fmla="*/ 403 w 532"/>
                  <a:gd name="T27" fmla="*/ 80 h 512"/>
                  <a:gd name="T28" fmla="*/ 403 w 532"/>
                  <a:gd name="T29" fmla="*/ 77 h 512"/>
                  <a:gd name="T30" fmla="*/ 381 w 532"/>
                  <a:gd name="T31" fmla="*/ 55 h 512"/>
                  <a:gd name="T32" fmla="*/ 359 w 532"/>
                  <a:gd name="T33" fmla="*/ 77 h 512"/>
                  <a:gd name="T34" fmla="*/ 359 w 532"/>
                  <a:gd name="T35" fmla="*/ 80 h 512"/>
                  <a:gd name="T36" fmla="*/ 96 w 532"/>
                  <a:gd name="T37" fmla="*/ 80 h 512"/>
                  <a:gd name="T38" fmla="*/ 74 w 532"/>
                  <a:gd name="T39" fmla="*/ 102 h 512"/>
                  <a:gd name="T40" fmla="*/ 74 w 532"/>
                  <a:gd name="T41" fmla="*/ 113 h 512"/>
                  <a:gd name="T42" fmla="*/ 44 w 532"/>
                  <a:gd name="T43" fmla="*/ 113 h 512"/>
                  <a:gd name="T44" fmla="*/ 44 w 532"/>
                  <a:gd name="T45" fmla="*/ 44 h 512"/>
                  <a:gd name="T46" fmla="*/ 488 w 532"/>
                  <a:gd name="T47" fmla="*/ 193 h 512"/>
                  <a:gd name="T48" fmla="*/ 118 w 532"/>
                  <a:gd name="T49" fmla="*/ 193 h 512"/>
                  <a:gd name="T50" fmla="*/ 118 w 532"/>
                  <a:gd name="T51" fmla="*/ 124 h 512"/>
                  <a:gd name="T52" fmla="*/ 488 w 532"/>
                  <a:gd name="T53" fmla="*/ 124 h 512"/>
                  <a:gd name="T54" fmla="*/ 488 w 532"/>
                  <a:gd name="T55" fmla="*/ 193 h 512"/>
                  <a:gd name="T56" fmla="*/ 532 w 532"/>
                  <a:gd name="T57" fmla="*/ 215 h 512"/>
                  <a:gd name="T58" fmla="*/ 532 w 532"/>
                  <a:gd name="T59" fmla="*/ 102 h 512"/>
                  <a:gd name="T60" fmla="*/ 510 w 532"/>
                  <a:gd name="T61" fmla="*/ 80 h 512"/>
                  <a:gd name="T62" fmla="*/ 458 w 532"/>
                  <a:gd name="T63" fmla="*/ 80 h 512"/>
                  <a:gd name="T64" fmla="*/ 458 w 532"/>
                  <a:gd name="T65" fmla="*/ 22 h 512"/>
                  <a:gd name="T66" fmla="*/ 436 w 532"/>
                  <a:gd name="T67" fmla="*/ 0 h 512"/>
                  <a:gd name="T68" fmla="*/ 22 w 532"/>
                  <a:gd name="T69" fmla="*/ 0 h 512"/>
                  <a:gd name="T70" fmla="*/ 0 w 532"/>
                  <a:gd name="T71" fmla="*/ 22 h 512"/>
                  <a:gd name="T72" fmla="*/ 0 w 532"/>
                  <a:gd name="T73" fmla="*/ 410 h 512"/>
                  <a:gd name="T74" fmla="*/ 22 w 532"/>
                  <a:gd name="T75" fmla="*/ 432 h 512"/>
                  <a:gd name="T76" fmla="*/ 74 w 532"/>
                  <a:gd name="T77" fmla="*/ 432 h 512"/>
                  <a:gd name="T78" fmla="*/ 74 w 532"/>
                  <a:gd name="T79" fmla="*/ 490 h 512"/>
                  <a:gd name="T80" fmla="*/ 96 w 532"/>
                  <a:gd name="T81" fmla="*/ 512 h 512"/>
                  <a:gd name="T82" fmla="*/ 510 w 532"/>
                  <a:gd name="T83" fmla="*/ 512 h 512"/>
                  <a:gd name="T84" fmla="*/ 532 w 532"/>
                  <a:gd name="T85" fmla="*/ 490 h 512"/>
                  <a:gd name="T86" fmla="*/ 532 w 532"/>
                  <a:gd name="T87" fmla="*/ 215 h 512"/>
                  <a:gd name="T88" fmla="*/ 532 w 532"/>
                  <a:gd name="T89" fmla="*/ 215 h 512"/>
                  <a:gd name="T90" fmla="*/ 532 w 532"/>
                  <a:gd name="T91" fmla="*/ 21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2" h="512">
                    <a:moveTo>
                      <a:pt x="118" y="468"/>
                    </a:moveTo>
                    <a:lnTo>
                      <a:pt x="118" y="237"/>
                    </a:lnTo>
                    <a:lnTo>
                      <a:pt x="488" y="237"/>
                    </a:lnTo>
                    <a:lnTo>
                      <a:pt x="488" y="468"/>
                    </a:lnTo>
                    <a:lnTo>
                      <a:pt x="118" y="468"/>
                    </a:lnTo>
                    <a:close/>
                    <a:moveTo>
                      <a:pt x="44" y="388"/>
                    </a:moveTo>
                    <a:lnTo>
                      <a:pt x="44" y="157"/>
                    </a:lnTo>
                    <a:lnTo>
                      <a:pt x="74" y="157"/>
                    </a:lnTo>
                    <a:lnTo>
                      <a:pt x="74" y="388"/>
                    </a:lnTo>
                    <a:lnTo>
                      <a:pt x="44" y="388"/>
                    </a:lnTo>
                    <a:close/>
                    <a:moveTo>
                      <a:pt x="44" y="44"/>
                    </a:moveTo>
                    <a:lnTo>
                      <a:pt x="414" y="44"/>
                    </a:lnTo>
                    <a:lnTo>
                      <a:pt x="414" y="80"/>
                    </a:lnTo>
                    <a:lnTo>
                      <a:pt x="403" y="80"/>
                    </a:lnTo>
                    <a:cubicBezTo>
                      <a:pt x="403" y="79"/>
                      <a:pt x="403" y="78"/>
                      <a:pt x="403" y="77"/>
                    </a:cubicBezTo>
                    <a:cubicBezTo>
                      <a:pt x="403" y="65"/>
                      <a:pt x="393" y="55"/>
                      <a:pt x="381" y="55"/>
                    </a:cubicBezTo>
                    <a:cubicBezTo>
                      <a:pt x="369" y="55"/>
                      <a:pt x="359" y="65"/>
                      <a:pt x="359" y="77"/>
                    </a:cubicBezTo>
                    <a:cubicBezTo>
                      <a:pt x="359" y="78"/>
                      <a:pt x="359" y="79"/>
                      <a:pt x="359" y="80"/>
                    </a:cubicBezTo>
                    <a:lnTo>
                      <a:pt x="96" y="80"/>
                    </a:lnTo>
                    <a:cubicBezTo>
                      <a:pt x="84" y="80"/>
                      <a:pt x="74" y="90"/>
                      <a:pt x="74" y="102"/>
                    </a:cubicBezTo>
                    <a:lnTo>
                      <a:pt x="74" y="113"/>
                    </a:lnTo>
                    <a:lnTo>
                      <a:pt x="44" y="113"/>
                    </a:lnTo>
                    <a:lnTo>
                      <a:pt x="44" y="44"/>
                    </a:lnTo>
                    <a:close/>
                    <a:moveTo>
                      <a:pt x="488" y="193"/>
                    </a:moveTo>
                    <a:lnTo>
                      <a:pt x="118" y="193"/>
                    </a:lnTo>
                    <a:lnTo>
                      <a:pt x="118" y="124"/>
                    </a:lnTo>
                    <a:lnTo>
                      <a:pt x="488" y="124"/>
                    </a:lnTo>
                    <a:lnTo>
                      <a:pt x="488" y="193"/>
                    </a:lnTo>
                    <a:close/>
                    <a:moveTo>
                      <a:pt x="532" y="215"/>
                    </a:moveTo>
                    <a:lnTo>
                      <a:pt x="532" y="102"/>
                    </a:lnTo>
                    <a:cubicBezTo>
                      <a:pt x="532" y="90"/>
                      <a:pt x="522" y="80"/>
                      <a:pt x="510" y="80"/>
                    </a:cubicBezTo>
                    <a:lnTo>
                      <a:pt x="458" y="80"/>
                    </a:lnTo>
                    <a:lnTo>
                      <a:pt x="458" y="22"/>
                    </a:lnTo>
                    <a:cubicBezTo>
                      <a:pt x="458" y="9"/>
                      <a:pt x="448" y="0"/>
                      <a:pt x="436" y="0"/>
                    </a:cubicBezTo>
                    <a:lnTo>
                      <a:pt x="22" y="0"/>
                    </a:lnTo>
                    <a:cubicBezTo>
                      <a:pt x="10" y="0"/>
                      <a:pt x="0" y="9"/>
                      <a:pt x="0" y="22"/>
                    </a:cubicBezTo>
                    <a:lnTo>
                      <a:pt x="0" y="410"/>
                    </a:lnTo>
                    <a:cubicBezTo>
                      <a:pt x="0" y="422"/>
                      <a:pt x="10" y="432"/>
                      <a:pt x="22" y="432"/>
                    </a:cubicBezTo>
                    <a:lnTo>
                      <a:pt x="74" y="432"/>
                    </a:lnTo>
                    <a:lnTo>
                      <a:pt x="74" y="490"/>
                    </a:lnTo>
                    <a:cubicBezTo>
                      <a:pt x="74" y="502"/>
                      <a:pt x="84" y="512"/>
                      <a:pt x="96" y="512"/>
                    </a:cubicBezTo>
                    <a:lnTo>
                      <a:pt x="510" y="512"/>
                    </a:lnTo>
                    <a:cubicBezTo>
                      <a:pt x="522" y="512"/>
                      <a:pt x="532" y="502"/>
                      <a:pt x="532" y="490"/>
                    </a:cubicBezTo>
                    <a:lnTo>
                      <a:pt x="532" y="215"/>
                    </a:lnTo>
                    <a:cubicBezTo>
                      <a:pt x="532" y="215"/>
                      <a:pt x="532" y="215"/>
                      <a:pt x="532" y="215"/>
                    </a:cubicBezTo>
                    <a:cubicBezTo>
                      <a:pt x="532" y="215"/>
                      <a:pt x="532" y="215"/>
                      <a:pt x="532"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Oval 49"/>
              <p:cNvSpPr>
                <a:spLocks noChangeArrowheads="1"/>
              </p:cNvSpPr>
              <p:nvPr/>
            </p:nvSpPr>
            <p:spPr bwMode="auto">
              <a:xfrm>
                <a:off x="2909" y="1600"/>
                <a:ext cx="7"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6" name="Group 325"/>
            <p:cNvGrpSpPr>
              <a:grpSpLocks noChangeAspect="1"/>
            </p:cNvGrpSpPr>
            <p:nvPr/>
          </p:nvGrpSpPr>
          <p:grpSpPr>
            <a:xfrm>
              <a:off x="5866441" y="2916284"/>
              <a:ext cx="273600" cy="273600"/>
              <a:chOff x="2362041" y="3437659"/>
              <a:chExt cx="480921" cy="481724"/>
            </a:xfrm>
            <a:solidFill>
              <a:schemeClr val="tx2"/>
            </a:solidFill>
          </p:grpSpPr>
          <p:sp>
            <p:nvSpPr>
              <p:cNvPr id="331" name="Freeform 450"/>
              <p:cNvSpPr>
                <a:spLocks noEditPoints="1"/>
              </p:cNvSpPr>
              <p:nvPr/>
            </p:nvSpPr>
            <p:spPr bwMode="auto">
              <a:xfrm>
                <a:off x="2470101" y="3548932"/>
                <a:ext cx="264801" cy="259184"/>
              </a:xfrm>
              <a:custGeom>
                <a:avLst/>
                <a:gdLst>
                  <a:gd name="T0" fmla="*/ 385 w 419"/>
                  <a:gd name="T1" fmla="*/ 377 h 410"/>
                  <a:gd name="T2" fmla="*/ 101 w 419"/>
                  <a:gd name="T3" fmla="*/ 377 h 410"/>
                  <a:gd name="T4" fmla="*/ 101 w 419"/>
                  <a:gd name="T5" fmla="*/ 326 h 410"/>
                  <a:gd name="T6" fmla="*/ 101 w 419"/>
                  <a:gd name="T7" fmla="*/ 101 h 410"/>
                  <a:gd name="T8" fmla="*/ 335 w 419"/>
                  <a:gd name="T9" fmla="*/ 101 h 410"/>
                  <a:gd name="T10" fmla="*/ 385 w 419"/>
                  <a:gd name="T11" fmla="*/ 101 h 410"/>
                  <a:gd name="T12" fmla="*/ 385 w 419"/>
                  <a:gd name="T13" fmla="*/ 377 h 410"/>
                  <a:gd name="T14" fmla="*/ 34 w 419"/>
                  <a:gd name="T15" fmla="*/ 309 h 410"/>
                  <a:gd name="T16" fmla="*/ 34 w 419"/>
                  <a:gd name="T17" fmla="*/ 33 h 410"/>
                  <a:gd name="T18" fmla="*/ 318 w 419"/>
                  <a:gd name="T19" fmla="*/ 33 h 410"/>
                  <a:gd name="T20" fmla="*/ 318 w 419"/>
                  <a:gd name="T21" fmla="*/ 67 h 410"/>
                  <a:gd name="T22" fmla="*/ 85 w 419"/>
                  <a:gd name="T23" fmla="*/ 67 h 410"/>
                  <a:gd name="T24" fmla="*/ 68 w 419"/>
                  <a:gd name="T25" fmla="*/ 84 h 410"/>
                  <a:gd name="T26" fmla="*/ 68 w 419"/>
                  <a:gd name="T27" fmla="*/ 309 h 410"/>
                  <a:gd name="T28" fmla="*/ 34 w 419"/>
                  <a:gd name="T29" fmla="*/ 309 h 410"/>
                  <a:gd name="T30" fmla="*/ 402 w 419"/>
                  <a:gd name="T31" fmla="*/ 67 h 410"/>
                  <a:gd name="T32" fmla="*/ 351 w 419"/>
                  <a:gd name="T33" fmla="*/ 67 h 410"/>
                  <a:gd name="T34" fmla="*/ 351 w 419"/>
                  <a:gd name="T35" fmla="*/ 17 h 410"/>
                  <a:gd name="T36" fmla="*/ 335 w 419"/>
                  <a:gd name="T37" fmla="*/ 0 h 410"/>
                  <a:gd name="T38" fmla="*/ 17 w 419"/>
                  <a:gd name="T39" fmla="*/ 0 h 410"/>
                  <a:gd name="T40" fmla="*/ 0 w 419"/>
                  <a:gd name="T41" fmla="*/ 17 h 410"/>
                  <a:gd name="T42" fmla="*/ 0 w 419"/>
                  <a:gd name="T43" fmla="*/ 326 h 410"/>
                  <a:gd name="T44" fmla="*/ 17 w 419"/>
                  <a:gd name="T45" fmla="*/ 343 h 410"/>
                  <a:gd name="T46" fmla="*/ 68 w 419"/>
                  <a:gd name="T47" fmla="*/ 343 h 410"/>
                  <a:gd name="T48" fmla="*/ 68 w 419"/>
                  <a:gd name="T49" fmla="*/ 394 h 410"/>
                  <a:gd name="T50" fmla="*/ 85 w 419"/>
                  <a:gd name="T51" fmla="*/ 410 h 410"/>
                  <a:gd name="T52" fmla="*/ 402 w 419"/>
                  <a:gd name="T53" fmla="*/ 410 h 410"/>
                  <a:gd name="T54" fmla="*/ 419 w 419"/>
                  <a:gd name="T55" fmla="*/ 394 h 410"/>
                  <a:gd name="T56" fmla="*/ 419 w 419"/>
                  <a:gd name="T57" fmla="*/ 84 h 410"/>
                  <a:gd name="T58" fmla="*/ 402 w 419"/>
                  <a:gd name="T59" fmla="*/ 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9" h="410">
                    <a:moveTo>
                      <a:pt x="385" y="377"/>
                    </a:moveTo>
                    <a:cubicBezTo>
                      <a:pt x="101" y="377"/>
                      <a:pt x="101" y="377"/>
                      <a:pt x="101" y="377"/>
                    </a:cubicBezTo>
                    <a:cubicBezTo>
                      <a:pt x="101" y="326"/>
                      <a:pt x="101" y="326"/>
                      <a:pt x="101" y="326"/>
                    </a:cubicBezTo>
                    <a:cubicBezTo>
                      <a:pt x="101" y="101"/>
                      <a:pt x="101" y="101"/>
                      <a:pt x="101" y="101"/>
                    </a:cubicBezTo>
                    <a:cubicBezTo>
                      <a:pt x="335" y="101"/>
                      <a:pt x="335" y="101"/>
                      <a:pt x="335" y="101"/>
                    </a:cubicBezTo>
                    <a:cubicBezTo>
                      <a:pt x="385" y="101"/>
                      <a:pt x="385" y="101"/>
                      <a:pt x="385" y="101"/>
                    </a:cubicBezTo>
                    <a:cubicBezTo>
                      <a:pt x="385" y="377"/>
                      <a:pt x="385" y="377"/>
                      <a:pt x="385" y="377"/>
                    </a:cubicBezTo>
                    <a:close/>
                    <a:moveTo>
                      <a:pt x="34" y="309"/>
                    </a:moveTo>
                    <a:cubicBezTo>
                      <a:pt x="34" y="33"/>
                      <a:pt x="34" y="33"/>
                      <a:pt x="34" y="33"/>
                    </a:cubicBezTo>
                    <a:cubicBezTo>
                      <a:pt x="318" y="33"/>
                      <a:pt x="318" y="33"/>
                      <a:pt x="318" y="33"/>
                    </a:cubicBezTo>
                    <a:cubicBezTo>
                      <a:pt x="318" y="67"/>
                      <a:pt x="318" y="67"/>
                      <a:pt x="318" y="67"/>
                    </a:cubicBezTo>
                    <a:cubicBezTo>
                      <a:pt x="85" y="67"/>
                      <a:pt x="85" y="67"/>
                      <a:pt x="85" y="67"/>
                    </a:cubicBezTo>
                    <a:cubicBezTo>
                      <a:pt x="75" y="67"/>
                      <a:pt x="68" y="75"/>
                      <a:pt x="68" y="84"/>
                    </a:cubicBezTo>
                    <a:cubicBezTo>
                      <a:pt x="68" y="309"/>
                      <a:pt x="68" y="309"/>
                      <a:pt x="68" y="309"/>
                    </a:cubicBezTo>
                    <a:cubicBezTo>
                      <a:pt x="34" y="309"/>
                      <a:pt x="34" y="309"/>
                      <a:pt x="34" y="309"/>
                    </a:cubicBezTo>
                    <a:close/>
                    <a:moveTo>
                      <a:pt x="402" y="67"/>
                    </a:moveTo>
                    <a:cubicBezTo>
                      <a:pt x="351" y="67"/>
                      <a:pt x="351" y="67"/>
                      <a:pt x="351" y="67"/>
                    </a:cubicBezTo>
                    <a:cubicBezTo>
                      <a:pt x="351" y="17"/>
                      <a:pt x="351" y="17"/>
                      <a:pt x="351" y="17"/>
                    </a:cubicBezTo>
                    <a:cubicBezTo>
                      <a:pt x="351" y="7"/>
                      <a:pt x="344" y="0"/>
                      <a:pt x="335" y="0"/>
                    </a:cubicBezTo>
                    <a:cubicBezTo>
                      <a:pt x="17" y="0"/>
                      <a:pt x="17" y="0"/>
                      <a:pt x="17" y="0"/>
                    </a:cubicBezTo>
                    <a:cubicBezTo>
                      <a:pt x="8" y="0"/>
                      <a:pt x="0" y="7"/>
                      <a:pt x="0" y="17"/>
                    </a:cubicBezTo>
                    <a:cubicBezTo>
                      <a:pt x="0" y="326"/>
                      <a:pt x="0" y="326"/>
                      <a:pt x="0" y="326"/>
                    </a:cubicBezTo>
                    <a:cubicBezTo>
                      <a:pt x="0" y="335"/>
                      <a:pt x="8" y="343"/>
                      <a:pt x="17" y="343"/>
                    </a:cubicBezTo>
                    <a:cubicBezTo>
                      <a:pt x="68" y="343"/>
                      <a:pt x="68" y="343"/>
                      <a:pt x="68" y="343"/>
                    </a:cubicBezTo>
                    <a:cubicBezTo>
                      <a:pt x="68" y="394"/>
                      <a:pt x="68" y="394"/>
                      <a:pt x="68" y="394"/>
                    </a:cubicBezTo>
                    <a:cubicBezTo>
                      <a:pt x="68" y="403"/>
                      <a:pt x="75" y="410"/>
                      <a:pt x="85" y="410"/>
                    </a:cubicBezTo>
                    <a:cubicBezTo>
                      <a:pt x="402" y="410"/>
                      <a:pt x="402" y="410"/>
                      <a:pt x="402" y="410"/>
                    </a:cubicBezTo>
                    <a:cubicBezTo>
                      <a:pt x="411" y="410"/>
                      <a:pt x="419" y="403"/>
                      <a:pt x="419" y="394"/>
                    </a:cubicBezTo>
                    <a:cubicBezTo>
                      <a:pt x="419" y="84"/>
                      <a:pt x="419" y="84"/>
                      <a:pt x="419" y="84"/>
                    </a:cubicBezTo>
                    <a:cubicBezTo>
                      <a:pt x="419" y="75"/>
                      <a:pt x="411" y="67"/>
                      <a:pt x="40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4" name="Freeform 451"/>
              <p:cNvSpPr>
                <a:spLocks noEditPoints="1"/>
              </p:cNvSpPr>
              <p:nvPr/>
            </p:nvSpPr>
            <p:spPr bwMode="auto">
              <a:xfrm>
                <a:off x="2362041" y="3437659"/>
                <a:ext cx="480921" cy="481724"/>
              </a:xfrm>
              <a:custGeom>
                <a:avLst/>
                <a:gdLst>
                  <a:gd name="T0" fmla="*/ 381 w 761"/>
                  <a:gd name="T1" fmla="*/ 728 h 762"/>
                  <a:gd name="T2" fmla="*/ 33 w 761"/>
                  <a:gd name="T3" fmla="*/ 381 h 762"/>
                  <a:gd name="T4" fmla="*/ 381 w 761"/>
                  <a:gd name="T5" fmla="*/ 34 h 762"/>
                  <a:gd name="T6" fmla="*/ 728 w 761"/>
                  <a:gd name="T7" fmla="*/ 381 h 762"/>
                  <a:gd name="T8" fmla="*/ 381 w 761"/>
                  <a:gd name="T9" fmla="*/ 728 h 762"/>
                  <a:gd name="T10" fmla="*/ 650 w 761"/>
                  <a:gd name="T11" fmla="*/ 112 h 762"/>
                  <a:gd name="T12" fmla="*/ 381 w 761"/>
                  <a:gd name="T13" fmla="*/ 0 h 762"/>
                  <a:gd name="T14" fmla="*/ 111 w 761"/>
                  <a:gd name="T15" fmla="*/ 112 h 762"/>
                  <a:gd name="T16" fmla="*/ 0 w 761"/>
                  <a:gd name="T17" fmla="*/ 381 h 762"/>
                  <a:gd name="T18" fmla="*/ 111 w 761"/>
                  <a:gd name="T19" fmla="*/ 650 h 762"/>
                  <a:gd name="T20" fmla="*/ 381 w 761"/>
                  <a:gd name="T21" fmla="*/ 762 h 762"/>
                  <a:gd name="T22" fmla="*/ 650 w 761"/>
                  <a:gd name="T23" fmla="*/ 650 h 762"/>
                  <a:gd name="T24" fmla="*/ 761 w 761"/>
                  <a:gd name="T25" fmla="*/ 381 h 762"/>
                  <a:gd name="T26" fmla="*/ 650 w 761"/>
                  <a:gd name="T27" fmla="*/ 11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1" h="762">
                    <a:moveTo>
                      <a:pt x="381" y="728"/>
                    </a:moveTo>
                    <a:cubicBezTo>
                      <a:pt x="189" y="728"/>
                      <a:pt x="33" y="573"/>
                      <a:pt x="33" y="381"/>
                    </a:cubicBezTo>
                    <a:cubicBezTo>
                      <a:pt x="33" y="190"/>
                      <a:pt x="189" y="34"/>
                      <a:pt x="381" y="34"/>
                    </a:cubicBezTo>
                    <a:cubicBezTo>
                      <a:pt x="572" y="34"/>
                      <a:pt x="728" y="190"/>
                      <a:pt x="728" y="381"/>
                    </a:cubicBezTo>
                    <a:cubicBezTo>
                      <a:pt x="728" y="573"/>
                      <a:pt x="572" y="728"/>
                      <a:pt x="381" y="728"/>
                    </a:cubicBezTo>
                    <a:close/>
                    <a:moveTo>
                      <a:pt x="650" y="112"/>
                    </a:moveTo>
                    <a:cubicBezTo>
                      <a:pt x="578" y="40"/>
                      <a:pt x="482" y="0"/>
                      <a:pt x="381" y="0"/>
                    </a:cubicBezTo>
                    <a:cubicBezTo>
                      <a:pt x="279" y="0"/>
                      <a:pt x="183" y="40"/>
                      <a:pt x="111" y="112"/>
                    </a:cubicBezTo>
                    <a:cubicBezTo>
                      <a:pt x="40" y="184"/>
                      <a:pt x="0" y="279"/>
                      <a:pt x="0" y="381"/>
                    </a:cubicBezTo>
                    <a:cubicBezTo>
                      <a:pt x="0" y="483"/>
                      <a:pt x="40" y="578"/>
                      <a:pt x="111" y="650"/>
                    </a:cubicBezTo>
                    <a:cubicBezTo>
                      <a:pt x="183" y="722"/>
                      <a:pt x="279" y="762"/>
                      <a:pt x="381" y="762"/>
                    </a:cubicBezTo>
                    <a:cubicBezTo>
                      <a:pt x="482" y="762"/>
                      <a:pt x="578" y="722"/>
                      <a:pt x="650" y="650"/>
                    </a:cubicBezTo>
                    <a:cubicBezTo>
                      <a:pt x="722" y="578"/>
                      <a:pt x="761" y="483"/>
                      <a:pt x="761" y="381"/>
                    </a:cubicBezTo>
                    <a:cubicBezTo>
                      <a:pt x="761" y="279"/>
                      <a:pt x="722" y="184"/>
                      <a:pt x="65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5" name="Freeform 452"/>
              <p:cNvSpPr>
                <a:spLocks noEditPoints="1"/>
              </p:cNvSpPr>
              <p:nvPr/>
            </p:nvSpPr>
            <p:spPr bwMode="auto">
              <a:xfrm>
                <a:off x="2546064" y="3669562"/>
                <a:ext cx="40389" cy="57507"/>
              </a:xfrm>
              <a:custGeom>
                <a:avLst/>
                <a:gdLst>
                  <a:gd name="T0" fmla="*/ 22 w 64"/>
                  <a:gd name="T1" fmla="*/ 57 h 91"/>
                  <a:gd name="T2" fmla="*/ 32 w 64"/>
                  <a:gd name="T3" fmla="*/ 22 h 91"/>
                  <a:gd name="T4" fmla="*/ 43 w 64"/>
                  <a:gd name="T5" fmla="*/ 57 h 91"/>
                  <a:gd name="T6" fmla="*/ 22 w 64"/>
                  <a:gd name="T7" fmla="*/ 57 h 91"/>
                  <a:gd name="T8" fmla="*/ 39 w 64"/>
                  <a:gd name="T9" fmla="*/ 5 h 91"/>
                  <a:gd name="T10" fmla="*/ 37 w 64"/>
                  <a:gd name="T11" fmla="*/ 1 h 91"/>
                  <a:gd name="T12" fmla="*/ 32 w 64"/>
                  <a:gd name="T13" fmla="*/ 0 h 91"/>
                  <a:gd name="T14" fmla="*/ 28 w 64"/>
                  <a:gd name="T15" fmla="*/ 1 h 91"/>
                  <a:gd name="T16" fmla="*/ 25 w 64"/>
                  <a:gd name="T17" fmla="*/ 5 h 91"/>
                  <a:gd name="T18" fmla="*/ 0 w 64"/>
                  <a:gd name="T19" fmla="*/ 83 h 91"/>
                  <a:gd name="T20" fmla="*/ 0 w 64"/>
                  <a:gd name="T21" fmla="*/ 85 h 91"/>
                  <a:gd name="T22" fmla="*/ 2 w 64"/>
                  <a:gd name="T23" fmla="*/ 89 h 91"/>
                  <a:gd name="T24" fmla="*/ 6 w 64"/>
                  <a:gd name="T25" fmla="*/ 91 h 91"/>
                  <a:gd name="T26" fmla="*/ 10 w 64"/>
                  <a:gd name="T27" fmla="*/ 90 h 91"/>
                  <a:gd name="T28" fmla="*/ 13 w 64"/>
                  <a:gd name="T29" fmla="*/ 86 h 91"/>
                  <a:gd name="T30" fmla="*/ 18 w 64"/>
                  <a:gd name="T31" fmla="*/ 69 h 91"/>
                  <a:gd name="T32" fmla="*/ 47 w 64"/>
                  <a:gd name="T33" fmla="*/ 69 h 91"/>
                  <a:gd name="T34" fmla="*/ 52 w 64"/>
                  <a:gd name="T35" fmla="*/ 86 h 91"/>
                  <a:gd name="T36" fmla="*/ 54 w 64"/>
                  <a:gd name="T37" fmla="*/ 90 h 91"/>
                  <a:gd name="T38" fmla="*/ 58 w 64"/>
                  <a:gd name="T39" fmla="*/ 91 h 91"/>
                  <a:gd name="T40" fmla="*/ 62 w 64"/>
                  <a:gd name="T41" fmla="*/ 89 h 91"/>
                  <a:gd name="T42" fmla="*/ 64 w 64"/>
                  <a:gd name="T43" fmla="*/ 85 h 91"/>
                  <a:gd name="T44" fmla="*/ 64 w 64"/>
                  <a:gd name="T45" fmla="*/ 83 h 91"/>
                  <a:gd name="T46" fmla="*/ 39 w 64"/>
                  <a:gd name="T47"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91">
                    <a:moveTo>
                      <a:pt x="22" y="57"/>
                    </a:moveTo>
                    <a:cubicBezTo>
                      <a:pt x="32" y="22"/>
                      <a:pt x="32" y="22"/>
                      <a:pt x="32" y="22"/>
                    </a:cubicBezTo>
                    <a:cubicBezTo>
                      <a:pt x="43" y="57"/>
                      <a:pt x="43" y="57"/>
                      <a:pt x="43" y="57"/>
                    </a:cubicBezTo>
                    <a:cubicBezTo>
                      <a:pt x="22" y="57"/>
                      <a:pt x="22" y="57"/>
                      <a:pt x="22" y="57"/>
                    </a:cubicBezTo>
                    <a:close/>
                    <a:moveTo>
                      <a:pt x="39" y="5"/>
                    </a:moveTo>
                    <a:cubicBezTo>
                      <a:pt x="39" y="3"/>
                      <a:pt x="38" y="2"/>
                      <a:pt x="37" y="1"/>
                    </a:cubicBezTo>
                    <a:cubicBezTo>
                      <a:pt x="35" y="0"/>
                      <a:pt x="34" y="0"/>
                      <a:pt x="32" y="0"/>
                    </a:cubicBezTo>
                    <a:cubicBezTo>
                      <a:pt x="31" y="0"/>
                      <a:pt x="29" y="0"/>
                      <a:pt x="28" y="1"/>
                    </a:cubicBezTo>
                    <a:cubicBezTo>
                      <a:pt x="26" y="2"/>
                      <a:pt x="26" y="3"/>
                      <a:pt x="25" y="5"/>
                    </a:cubicBezTo>
                    <a:cubicBezTo>
                      <a:pt x="0" y="83"/>
                      <a:pt x="0" y="83"/>
                      <a:pt x="0" y="83"/>
                    </a:cubicBezTo>
                    <a:cubicBezTo>
                      <a:pt x="0" y="84"/>
                      <a:pt x="0" y="84"/>
                      <a:pt x="0" y="85"/>
                    </a:cubicBezTo>
                    <a:cubicBezTo>
                      <a:pt x="0" y="87"/>
                      <a:pt x="1" y="88"/>
                      <a:pt x="2" y="89"/>
                    </a:cubicBezTo>
                    <a:cubicBezTo>
                      <a:pt x="3" y="90"/>
                      <a:pt x="5" y="91"/>
                      <a:pt x="6" y="91"/>
                    </a:cubicBezTo>
                    <a:cubicBezTo>
                      <a:pt x="8" y="91"/>
                      <a:pt x="9" y="90"/>
                      <a:pt x="10" y="90"/>
                    </a:cubicBezTo>
                    <a:cubicBezTo>
                      <a:pt x="11" y="89"/>
                      <a:pt x="12" y="88"/>
                      <a:pt x="13" y="86"/>
                    </a:cubicBezTo>
                    <a:cubicBezTo>
                      <a:pt x="18" y="69"/>
                      <a:pt x="18" y="69"/>
                      <a:pt x="18" y="69"/>
                    </a:cubicBezTo>
                    <a:cubicBezTo>
                      <a:pt x="47" y="69"/>
                      <a:pt x="47" y="69"/>
                      <a:pt x="47" y="69"/>
                    </a:cubicBezTo>
                    <a:cubicBezTo>
                      <a:pt x="52" y="86"/>
                      <a:pt x="52" y="86"/>
                      <a:pt x="52" y="86"/>
                    </a:cubicBezTo>
                    <a:cubicBezTo>
                      <a:pt x="52" y="88"/>
                      <a:pt x="53" y="89"/>
                      <a:pt x="54" y="90"/>
                    </a:cubicBezTo>
                    <a:cubicBezTo>
                      <a:pt x="55" y="90"/>
                      <a:pt x="57" y="91"/>
                      <a:pt x="58" y="91"/>
                    </a:cubicBezTo>
                    <a:cubicBezTo>
                      <a:pt x="60" y="91"/>
                      <a:pt x="61" y="90"/>
                      <a:pt x="62" y="89"/>
                    </a:cubicBezTo>
                    <a:cubicBezTo>
                      <a:pt x="64" y="88"/>
                      <a:pt x="64" y="87"/>
                      <a:pt x="64" y="85"/>
                    </a:cubicBezTo>
                    <a:cubicBezTo>
                      <a:pt x="64" y="84"/>
                      <a:pt x="64" y="84"/>
                      <a:pt x="64" y="83"/>
                    </a:cubicBezTo>
                    <a:cubicBezTo>
                      <a:pt x="39" y="5"/>
                      <a:pt x="39"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6" name="Freeform 453"/>
              <p:cNvSpPr>
                <a:spLocks noEditPoints="1"/>
              </p:cNvSpPr>
              <p:nvPr/>
            </p:nvSpPr>
            <p:spPr bwMode="auto">
              <a:xfrm>
                <a:off x="2593407" y="3669561"/>
                <a:ext cx="32097" cy="57507"/>
              </a:xfrm>
              <a:custGeom>
                <a:avLst/>
                <a:gdLst>
                  <a:gd name="T0" fmla="*/ 36 w 51"/>
                  <a:gd name="T1" fmla="*/ 35 h 91"/>
                  <a:gd name="T2" fmla="*/ 27 w 51"/>
                  <a:gd name="T3" fmla="*/ 38 h 91"/>
                  <a:gd name="T4" fmla="*/ 12 w 51"/>
                  <a:gd name="T5" fmla="*/ 38 h 91"/>
                  <a:gd name="T6" fmla="*/ 12 w 51"/>
                  <a:gd name="T7" fmla="*/ 13 h 91"/>
                  <a:gd name="T8" fmla="*/ 27 w 51"/>
                  <a:gd name="T9" fmla="*/ 13 h 91"/>
                  <a:gd name="T10" fmla="*/ 36 w 51"/>
                  <a:gd name="T11" fmla="*/ 16 h 91"/>
                  <a:gd name="T12" fmla="*/ 39 w 51"/>
                  <a:gd name="T13" fmla="*/ 26 h 91"/>
                  <a:gd name="T14" fmla="*/ 36 w 51"/>
                  <a:gd name="T15" fmla="*/ 35 h 91"/>
                  <a:gd name="T16" fmla="*/ 44 w 51"/>
                  <a:gd name="T17" fmla="*/ 8 h 91"/>
                  <a:gd name="T18" fmla="*/ 37 w 51"/>
                  <a:gd name="T19" fmla="*/ 2 h 91"/>
                  <a:gd name="T20" fmla="*/ 27 w 51"/>
                  <a:gd name="T21" fmla="*/ 0 h 91"/>
                  <a:gd name="T22" fmla="*/ 6 w 51"/>
                  <a:gd name="T23" fmla="*/ 0 h 91"/>
                  <a:gd name="T24" fmla="*/ 2 w 51"/>
                  <a:gd name="T25" fmla="*/ 2 h 91"/>
                  <a:gd name="T26" fmla="*/ 0 w 51"/>
                  <a:gd name="T27" fmla="*/ 7 h 91"/>
                  <a:gd name="T28" fmla="*/ 0 w 51"/>
                  <a:gd name="T29" fmla="*/ 85 h 91"/>
                  <a:gd name="T30" fmla="*/ 2 w 51"/>
                  <a:gd name="T31" fmla="*/ 89 h 91"/>
                  <a:gd name="T32" fmla="*/ 6 w 51"/>
                  <a:gd name="T33" fmla="*/ 91 h 91"/>
                  <a:gd name="T34" fmla="*/ 10 w 51"/>
                  <a:gd name="T35" fmla="*/ 89 h 91"/>
                  <a:gd name="T36" fmla="*/ 12 w 51"/>
                  <a:gd name="T37" fmla="*/ 85 h 91"/>
                  <a:gd name="T38" fmla="*/ 12 w 51"/>
                  <a:gd name="T39" fmla="*/ 51 h 91"/>
                  <a:gd name="T40" fmla="*/ 27 w 51"/>
                  <a:gd name="T41" fmla="*/ 51 h 91"/>
                  <a:gd name="T42" fmla="*/ 37 w 51"/>
                  <a:gd name="T43" fmla="*/ 49 h 91"/>
                  <a:gd name="T44" fmla="*/ 44 w 51"/>
                  <a:gd name="T45" fmla="*/ 43 h 91"/>
                  <a:gd name="T46" fmla="*/ 50 w 51"/>
                  <a:gd name="T47" fmla="*/ 35 h 91"/>
                  <a:gd name="T48" fmla="*/ 51 w 51"/>
                  <a:gd name="T49" fmla="*/ 26 h 91"/>
                  <a:gd name="T50" fmla="*/ 50 w 51"/>
                  <a:gd name="T51" fmla="*/ 16 h 91"/>
                  <a:gd name="T52" fmla="*/ 44 w 51"/>
                  <a:gd name="T53"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91">
                    <a:moveTo>
                      <a:pt x="36" y="35"/>
                    </a:moveTo>
                    <a:cubicBezTo>
                      <a:pt x="34" y="37"/>
                      <a:pt x="31" y="38"/>
                      <a:pt x="27" y="38"/>
                    </a:cubicBezTo>
                    <a:cubicBezTo>
                      <a:pt x="12" y="38"/>
                      <a:pt x="12" y="38"/>
                      <a:pt x="12" y="38"/>
                    </a:cubicBezTo>
                    <a:cubicBezTo>
                      <a:pt x="12" y="13"/>
                      <a:pt x="12" y="13"/>
                      <a:pt x="12" y="13"/>
                    </a:cubicBezTo>
                    <a:cubicBezTo>
                      <a:pt x="27" y="13"/>
                      <a:pt x="27" y="13"/>
                      <a:pt x="27" y="13"/>
                    </a:cubicBezTo>
                    <a:cubicBezTo>
                      <a:pt x="31" y="13"/>
                      <a:pt x="34" y="14"/>
                      <a:pt x="36" y="16"/>
                    </a:cubicBezTo>
                    <a:cubicBezTo>
                      <a:pt x="38" y="19"/>
                      <a:pt x="39" y="22"/>
                      <a:pt x="39" y="26"/>
                    </a:cubicBezTo>
                    <a:cubicBezTo>
                      <a:pt x="39" y="29"/>
                      <a:pt x="38" y="32"/>
                      <a:pt x="36" y="35"/>
                    </a:cubicBezTo>
                    <a:close/>
                    <a:moveTo>
                      <a:pt x="44" y="8"/>
                    </a:moveTo>
                    <a:cubicBezTo>
                      <a:pt x="42" y="5"/>
                      <a:pt x="40" y="4"/>
                      <a:pt x="37" y="2"/>
                    </a:cubicBezTo>
                    <a:cubicBezTo>
                      <a:pt x="34" y="1"/>
                      <a:pt x="30" y="0"/>
                      <a:pt x="27" y="0"/>
                    </a:cubicBezTo>
                    <a:cubicBezTo>
                      <a:pt x="6" y="0"/>
                      <a:pt x="6" y="0"/>
                      <a:pt x="6" y="0"/>
                    </a:cubicBezTo>
                    <a:cubicBezTo>
                      <a:pt x="4" y="0"/>
                      <a:pt x="3" y="1"/>
                      <a:pt x="2" y="2"/>
                    </a:cubicBezTo>
                    <a:cubicBezTo>
                      <a:pt x="0" y="4"/>
                      <a:pt x="0" y="5"/>
                      <a:pt x="0" y="7"/>
                    </a:cubicBezTo>
                    <a:cubicBezTo>
                      <a:pt x="0" y="85"/>
                      <a:pt x="0" y="85"/>
                      <a:pt x="0" y="85"/>
                    </a:cubicBezTo>
                    <a:cubicBezTo>
                      <a:pt x="0" y="87"/>
                      <a:pt x="0" y="88"/>
                      <a:pt x="2" y="89"/>
                    </a:cubicBezTo>
                    <a:cubicBezTo>
                      <a:pt x="3" y="90"/>
                      <a:pt x="4" y="91"/>
                      <a:pt x="6" y="91"/>
                    </a:cubicBezTo>
                    <a:cubicBezTo>
                      <a:pt x="8" y="91"/>
                      <a:pt x="9" y="90"/>
                      <a:pt x="10" y="89"/>
                    </a:cubicBezTo>
                    <a:cubicBezTo>
                      <a:pt x="12" y="88"/>
                      <a:pt x="12" y="87"/>
                      <a:pt x="12" y="85"/>
                    </a:cubicBezTo>
                    <a:cubicBezTo>
                      <a:pt x="12" y="51"/>
                      <a:pt x="12" y="51"/>
                      <a:pt x="12" y="51"/>
                    </a:cubicBezTo>
                    <a:cubicBezTo>
                      <a:pt x="27" y="51"/>
                      <a:pt x="27" y="51"/>
                      <a:pt x="27" y="51"/>
                    </a:cubicBezTo>
                    <a:cubicBezTo>
                      <a:pt x="30" y="51"/>
                      <a:pt x="34" y="50"/>
                      <a:pt x="37" y="49"/>
                    </a:cubicBezTo>
                    <a:cubicBezTo>
                      <a:pt x="40" y="47"/>
                      <a:pt x="42" y="46"/>
                      <a:pt x="44" y="43"/>
                    </a:cubicBezTo>
                    <a:cubicBezTo>
                      <a:pt x="47" y="41"/>
                      <a:pt x="48" y="39"/>
                      <a:pt x="50" y="35"/>
                    </a:cubicBezTo>
                    <a:cubicBezTo>
                      <a:pt x="51" y="32"/>
                      <a:pt x="51" y="29"/>
                      <a:pt x="51" y="26"/>
                    </a:cubicBezTo>
                    <a:cubicBezTo>
                      <a:pt x="51" y="22"/>
                      <a:pt x="51" y="19"/>
                      <a:pt x="50" y="16"/>
                    </a:cubicBezTo>
                    <a:cubicBezTo>
                      <a:pt x="48" y="13"/>
                      <a:pt x="47" y="10"/>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7" name="Freeform 454"/>
              <p:cNvSpPr>
                <a:spLocks noEditPoints="1"/>
              </p:cNvSpPr>
              <p:nvPr/>
            </p:nvSpPr>
            <p:spPr bwMode="auto">
              <a:xfrm>
                <a:off x="2631924" y="3669561"/>
                <a:ext cx="32899" cy="57507"/>
              </a:xfrm>
              <a:custGeom>
                <a:avLst/>
                <a:gdLst>
                  <a:gd name="T0" fmla="*/ 36 w 52"/>
                  <a:gd name="T1" fmla="*/ 35 h 91"/>
                  <a:gd name="T2" fmla="*/ 28 w 52"/>
                  <a:gd name="T3" fmla="*/ 38 h 91"/>
                  <a:gd name="T4" fmla="*/ 13 w 52"/>
                  <a:gd name="T5" fmla="*/ 38 h 91"/>
                  <a:gd name="T6" fmla="*/ 13 w 52"/>
                  <a:gd name="T7" fmla="*/ 13 h 91"/>
                  <a:gd name="T8" fmla="*/ 28 w 52"/>
                  <a:gd name="T9" fmla="*/ 13 h 91"/>
                  <a:gd name="T10" fmla="*/ 36 w 52"/>
                  <a:gd name="T11" fmla="*/ 16 h 91"/>
                  <a:gd name="T12" fmla="*/ 39 w 52"/>
                  <a:gd name="T13" fmla="*/ 26 h 91"/>
                  <a:gd name="T14" fmla="*/ 36 w 52"/>
                  <a:gd name="T15" fmla="*/ 35 h 91"/>
                  <a:gd name="T16" fmla="*/ 45 w 52"/>
                  <a:gd name="T17" fmla="*/ 8 h 91"/>
                  <a:gd name="T18" fmla="*/ 37 w 52"/>
                  <a:gd name="T19" fmla="*/ 2 h 91"/>
                  <a:gd name="T20" fmla="*/ 28 w 52"/>
                  <a:gd name="T21" fmla="*/ 0 h 91"/>
                  <a:gd name="T22" fmla="*/ 7 w 52"/>
                  <a:gd name="T23" fmla="*/ 0 h 91"/>
                  <a:gd name="T24" fmla="*/ 2 w 52"/>
                  <a:gd name="T25" fmla="*/ 2 h 91"/>
                  <a:gd name="T26" fmla="*/ 0 w 52"/>
                  <a:gd name="T27" fmla="*/ 7 h 91"/>
                  <a:gd name="T28" fmla="*/ 0 w 52"/>
                  <a:gd name="T29" fmla="*/ 85 h 91"/>
                  <a:gd name="T30" fmla="*/ 2 w 52"/>
                  <a:gd name="T31" fmla="*/ 89 h 91"/>
                  <a:gd name="T32" fmla="*/ 7 w 52"/>
                  <a:gd name="T33" fmla="*/ 91 h 91"/>
                  <a:gd name="T34" fmla="*/ 11 w 52"/>
                  <a:gd name="T35" fmla="*/ 89 h 91"/>
                  <a:gd name="T36" fmla="*/ 13 w 52"/>
                  <a:gd name="T37" fmla="*/ 85 h 91"/>
                  <a:gd name="T38" fmla="*/ 13 w 52"/>
                  <a:gd name="T39" fmla="*/ 51 h 91"/>
                  <a:gd name="T40" fmla="*/ 28 w 52"/>
                  <a:gd name="T41" fmla="*/ 51 h 91"/>
                  <a:gd name="T42" fmla="*/ 37 w 52"/>
                  <a:gd name="T43" fmla="*/ 49 h 91"/>
                  <a:gd name="T44" fmla="*/ 45 w 52"/>
                  <a:gd name="T45" fmla="*/ 43 h 91"/>
                  <a:gd name="T46" fmla="*/ 50 w 52"/>
                  <a:gd name="T47" fmla="*/ 35 h 91"/>
                  <a:gd name="T48" fmla="*/ 52 w 52"/>
                  <a:gd name="T49" fmla="*/ 26 h 91"/>
                  <a:gd name="T50" fmla="*/ 50 w 52"/>
                  <a:gd name="T51" fmla="*/ 16 h 91"/>
                  <a:gd name="T52" fmla="*/ 45 w 52"/>
                  <a:gd name="T53"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91">
                    <a:moveTo>
                      <a:pt x="36" y="35"/>
                    </a:moveTo>
                    <a:cubicBezTo>
                      <a:pt x="34" y="37"/>
                      <a:pt x="31" y="38"/>
                      <a:pt x="28" y="38"/>
                    </a:cubicBezTo>
                    <a:cubicBezTo>
                      <a:pt x="13" y="38"/>
                      <a:pt x="13" y="38"/>
                      <a:pt x="13" y="38"/>
                    </a:cubicBezTo>
                    <a:cubicBezTo>
                      <a:pt x="13" y="13"/>
                      <a:pt x="13" y="13"/>
                      <a:pt x="13" y="13"/>
                    </a:cubicBezTo>
                    <a:cubicBezTo>
                      <a:pt x="28" y="13"/>
                      <a:pt x="28" y="13"/>
                      <a:pt x="28" y="13"/>
                    </a:cubicBezTo>
                    <a:cubicBezTo>
                      <a:pt x="31" y="13"/>
                      <a:pt x="34" y="14"/>
                      <a:pt x="36" y="16"/>
                    </a:cubicBezTo>
                    <a:cubicBezTo>
                      <a:pt x="38" y="19"/>
                      <a:pt x="39" y="22"/>
                      <a:pt x="39" y="26"/>
                    </a:cubicBezTo>
                    <a:cubicBezTo>
                      <a:pt x="39" y="29"/>
                      <a:pt x="38" y="32"/>
                      <a:pt x="36" y="35"/>
                    </a:cubicBezTo>
                    <a:close/>
                    <a:moveTo>
                      <a:pt x="45" y="8"/>
                    </a:moveTo>
                    <a:cubicBezTo>
                      <a:pt x="43" y="5"/>
                      <a:pt x="40" y="4"/>
                      <a:pt x="37" y="2"/>
                    </a:cubicBezTo>
                    <a:cubicBezTo>
                      <a:pt x="34" y="1"/>
                      <a:pt x="31" y="0"/>
                      <a:pt x="28" y="0"/>
                    </a:cubicBezTo>
                    <a:cubicBezTo>
                      <a:pt x="7" y="0"/>
                      <a:pt x="7" y="0"/>
                      <a:pt x="7" y="0"/>
                    </a:cubicBezTo>
                    <a:cubicBezTo>
                      <a:pt x="5" y="0"/>
                      <a:pt x="3" y="1"/>
                      <a:pt x="2" y="2"/>
                    </a:cubicBezTo>
                    <a:cubicBezTo>
                      <a:pt x="1" y="4"/>
                      <a:pt x="0" y="5"/>
                      <a:pt x="0" y="7"/>
                    </a:cubicBezTo>
                    <a:cubicBezTo>
                      <a:pt x="0" y="85"/>
                      <a:pt x="0" y="85"/>
                      <a:pt x="0" y="85"/>
                    </a:cubicBezTo>
                    <a:cubicBezTo>
                      <a:pt x="0" y="87"/>
                      <a:pt x="1" y="88"/>
                      <a:pt x="2" y="89"/>
                    </a:cubicBezTo>
                    <a:cubicBezTo>
                      <a:pt x="4" y="90"/>
                      <a:pt x="5" y="91"/>
                      <a:pt x="7" y="91"/>
                    </a:cubicBezTo>
                    <a:cubicBezTo>
                      <a:pt x="8" y="91"/>
                      <a:pt x="10" y="90"/>
                      <a:pt x="11" y="89"/>
                    </a:cubicBezTo>
                    <a:cubicBezTo>
                      <a:pt x="12" y="88"/>
                      <a:pt x="13" y="87"/>
                      <a:pt x="13" y="85"/>
                    </a:cubicBezTo>
                    <a:cubicBezTo>
                      <a:pt x="13" y="51"/>
                      <a:pt x="13" y="51"/>
                      <a:pt x="13" y="51"/>
                    </a:cubicBezTo>
                    <a:cubicBezTo>
                      <a:pt x="28" y="51"/>
                      <a:pt x="28" y="51"/>
                      <a:pt x="28" y="51"/>
                    </a:cubicBezTo>
                    <a:cubicBezTo>
                      <a:pt x="31" y="51"/>
                      <a:pt x="34" y="50"/>
                      <a:pt x="37" y="49"/>
                    </a:cubicBezTo>
                    <a:cubicBezTo>
                      <a:pt x="40" y="47"/>
                      <a:pt x="43" y="46"/>
                      <a:pt x="45" y="43"/>
                    </a:cubicBezTo>
                    <a:cubicBezTo>
                      <a:pt x="47" y="41"/>
                      <a:pt x="49" y="39"/>
                      <a:pt x="50" y="35"/>
                    </a:cubicBezTo>
                    <a:cubicBezTo>
                      <a:pt x="51" y="32"/>
                      <a:pt x="52" y="29"/>
                      <a:pt x="52" y="26"/>
                    </a:cubicBezTo>
                    <a:cubicBezTo>
                      <a:pt x="52" y="22"/>
                      <a:pt x="51" y="19"/>
                      <a:pt x="50" y="16"/>
                    </a:cubicBezTo>
                    <a:cubicBezTo>
                      <a:pt x="49" y="13"/>
                      <a:pt x="47" y="10"/>
                      <a:pt x="4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8" name="Freeform 455"/>
              <p:cNvSpPr>
                <a:spLocks/>
              </p:cNvSpPr>
              <p:nvPr/>
            </p:nvSpPr>
            <p:spPr bwMode="auto">
              <a:xfrm>
                <a:off x="2668033" y="3669561"/>
                <a:ext cx="33433" cy="57507"/>
              </a:xfrm>
              <a:custGeom>
                <a:avLst/>
                <a:gdLst>
                  <a:gd name="T0" fmla="*/ 9 w 53"/>
                  <a:gd name="T1" fmla="*/ 6 h 91"/>
                  <a:gd name="T2" fmla="*/ 3 w 53"/>
                  <a:gd name="T3" fmla="*/ 13 h 91"/>
                  <a:gd name="T4" fmla="*/ 1 w 53"/>
                  <a:gd name="T5" fmla="*/ 23 h 91"/>
                  <a:gd name="T6" fmla="*/ 1 w 53"/>
                  <a:gd name="T7" fmla="*/ 25 h 91"/>
                  <a:gd name="T8" fmla="*/ 4 w 53"/>
                  <a:gd name="T9" fmla="*/ 35 h 91"/>
                  <a:gd name="T10" fmla="*/ 11 w 53"/>
                  <a:gd name="T11" fmla="*/ 42 h 91"/>
                  <a:gd name="T12" fmla="*/ 21 w 53"/>
                  <a:gd name="T13" fmla="*/ 48 h 91"/>
                  <a:gd name="T14" fmla="*/ 30 w 53"/>
                  <a:gd name="T15" fmla="*/ 53 h 91"/>
                  <a:gd name="T16" fmla="*/ 37 w 53"/>
                  <a:gd name="T17" fmla="*/ 59 h 91"/>
                  <a:gd name="T18" fmla="*/ 40 w 53"/>
                  <a:gd name="T19" fmla="*/ 67 h 91"/>
                  <a:gd name="T20" fmla="*/ 37 w 53"/>
                  <a:gd name="T21" fmla="*/ 75 h 91"/>
                  <a:gd name="T22" fmla="*/ 27 w 53"/>
                  <a:gd name="T23" fmla="*/ 78 h 91"/>
                  <a:gd name="T24" fmla="*/ 26 w 53"/>
                  <a:gd name="T25" fmla="*/ 78 h 91"/>
                  <a:gd name="T26" fmla="*/ 17 w 53"/>
                  <a:gd name="T27" fmla="*/ 75 h 91"/>
                  <a:gd name="T28" fmla="*/ 13 w 53"/>
                  <a:gd name="T29" fmla="*/ 65 h 91"/>
                  <a:gd name="T30" fmla="*/ 11 w 53"/>
                  <a:gd name="T31" fmla="*/ 61 h 91"/>
                  <a:gd name="T32" fmla="*/ 7 w 53"/>
                  <a:gd name="T33" fmla="*/ 59 h 91"/>
                  <a:gd name="T34" fmla="*/ 2 w 53"/>
                  <a:gd name="T35" fmla="*/ 61 h 91"/>
                  <a:gd name="T36" fmla="*/ 0 w 53"/>
                  <a:gd name="T37" fmla="*/ 65 h 91"/>
                  <a:gd name="T38" fmla="*/ 2 w 53"/>
                  <a:gd name="T39" fmla="*/ 76 h 91"/>
                  <a:gd name="T40" fmla="*/ 8 w 53"/>
                  <a:gd name="T41" fmla="*/ 84 h 91"/>
                  <a:gd name="T42" fmla="*/ 16 w 53"/>
                  <a:gd name="T43" fmla="*/ 89 h 91"/>
                  <a:gd name="T44" fmla="*/ 26 w 53"/>
                  <a:gd name="T45" fmla="*/ 91 h 91"/>
                  <a:gd name="T46" fmla="*/ 27 w 53"/>
                  <a:gd name="T47" fmla="*/ 91 h 91"/>
                  <a:gd name="T48" fmla="*/ 37 w 53"/>
                  <a:gd name="T49" fmla="*/ 89 h 91"/>
                  <a:gd name="T50" fmla="*/ 45 w 53"/>
                  <a:gd name="T51" fmla="*/ 84 h 91"/>
                  <a:gd name="T52" fmla="*/ 51 w 53"/>
                  <a:gd name="T53" fmla="*/ 77 h 91"/>
                  <a:gd name="T54" fmla="*/ 53 w 53"/>
                  <a:gd name="T55" fmla="*/ 67 h 91"/>
                  <a:gd name="T56" fmla="*/ 50 w 53"/>
                  <a:gd name="T57" fmla="*/ 55 h 91"/>
                  <a:gd name="T58" fmla="*/ 43 w 53"/>
                  <a:gd name="T59" fmla="*/ 47 h 91"/>
                  <a:gd name="T60" fmla="*/ 33 w 53"/>
                  <a:gd name="T61" fmla="*/ 40 h 91"/>
                  <a:gd name="T62" fmla="*/ 24 w 53"/>
                  <a:gd name="T63" fmla="*/ 35 h 91"/>
                  <a:gd name="T64" fmla="*/ 17 w 53"/>
                  <a:gd name="T65" fmla="*/ 30 h 91"/>
                  <a:gd name="T66" fmla="*/ 14 w 53"/>
                  <a:gd name="T67" fmla="*/ 25 h 91"/>
                  <a:gd name="T68" fmla="*/ 14 w 53"/>
                  <a:gd name="T69" fmla="*/ 22 h 91"/>
                  <a:gd name="T70" fmla="*/ 15 w 53"/>
                  <a:gd name="T71" fmla="*/ 18 h 91"/>
                  <a:gd name="T72" fmla="*/ 18 w 53"/>
                  <a:gd name="T73" fmla="*/ 15 h 91"/>
                  <a:gd name="T74" fmla="*/ 22 w 53"/>
                  <a:gd name="T75" fmla="*/ 13 h 91"/>
                  <a:gd name="T76" fmla="*/ 26 w 53"/>
                  <a:gd name="T77" fmla="*/ 12 h 91"/>
                  <a:gd name="T78" fmla="*/ 27 w 53"/>
                  <a:gd name="T79" fmla="*/ 12 h 91"/>
                  <a:gd name="T80" fmla="*/ 35 w 53"/>
                  <a:gd name="T81" fmla="*/ 14 h 91"/>
                  <a:gd name="T82" fmla="*/ 39 w 53"/>
                  <a:gd name="T83" fmla="*/ 20 h 91"/>
                  <a:gd name="T84" fmla="*/ 41 w 53"/>
                  <a:gd name="T85" fmla="*/ 25 h 91"/>
                  <a:gd name="T86" fmla="*/ 46 w 53"/>
                  <a:gd name="T87" fmla="*/ 26 h 91"/>
                  <a:gd name="T88" fmla="*/ 50 w 53"/>
                  <a:gd name="T89" fmla="*/ 24 h 91"/>
                  <a:gd name="T90" fmla="*/ 52 w 53"/>
                  <a:gd name="T91" fmla="*/ 20 h 91"/>
                  <a:gd name="T92" fmla="*/ 52 w 53"/>
                  <a:gd name="T93" fmla="*/ 19 h 91"/>
                  <a:gd name="T94" fmla="*/ 49 w 53"/>
                  <a:gd name="T95" fmla="*/ 11 h 91"/>
                  <a:gd name="T96" fmla="*/ 44 w 53"/>
                  <a:gd name="T97" fmla="*/ 5 h 91"/>
                  <a:gd name="T98" fmla="*/ 36 w 53"/>
                  <a:gd name="T99" fmla="*/ 1 h 91"/>
                  <a:gd name="T100" fmla="*/ 27 w 53"/>
                  <a:gd name="T101" fmla="*/ 0 h 91"/>
                  <a:gd name="T102" fmla="*/ 26 w 53"/>
                  <a:gd name="T103" fmla="*/ 0 h 91"/>
                  <a:gd name="T104" fmla="*/ 17 w 53"/>
                  <a:gd name="T105" fmla="*/ 1 h 91"/>
                  <a:gd name="T106" fmla="*/ 9 w 53"/>
                  <a:gd name="T107"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91">
                    <a:moveTo>
                      <a:pt x="9" y="6"/>
                    </a:moveTo>
                    <a:cubicBezTo>
                      <a:pt x="7" y="8"/>
                      <a:pt x="5" y="10"/>
                      <a:pt x="3" y="13"/>
                    </a:cubicBezTo>
                    <a:cubicBezTo>
                      <a:pt x="2" y="16"/>
                      <a:pt x="1" y="19"/>
                      <a:pt x="1" y="23"/>
                    </a:cubicBezTo>
                    <a:cubicBezTo>
                      <a:pt x="1" y="25"/>
                      <a:pt x="1" y="25"/>
                      <a:pt x="1" y="25"/>
                    </a:cubicBezTo>
                    <a:cubicBezTo>
                      <a:pt x="1" y="29"/>
                      <a:pt x="2" y="32"/>
                      <a:pt x="4" y="35"/>
                    </a:cubicBezTo>
                    <a:cubicBezTo>
                      <a:pt x="6" y="38"/>
                      <a:pt x="9" y="40"/>
                      <a:pt x="11" y="42"/>
                    </a:cubicBezTo>
                    <a:cubicBezTo>
                      <a:pt x="14" y="44"/>
                      <a:pt x="17" y="46"/>
                      <a:pt x="21" y="48"/>
                    </a:cubicBezTo>
                    <a:cubicBezTo>
                      <a:pt x="24" y="49"/>
                      <a:pt x="27" y="51"/>
                      <a:pt x="30" y="53"/>
                    </a:cubicBezTo>
                    <a:cubicBezTo>
                      <a:pt x="33" y="55"/>
                      <a:pt x="36" y="57"/>
                      <a:pt x="37" y="59"/>
                    </a:cubicBezTo>
                    <a:cubicBezTo>
                      <a:pt x="39" y="61"/>
                      <a:pt x="40" y="64"/>
                      <a:pt x="40" y="67"/>
                    </a:cubicBezTo>
                    <a:cubicBezTo>
                      <a:pt x="40" y="70"/>
                      <a:pt x="39" y="73"/>
                      <a:pt x="37" y="75"/>
                    </a:cubicBezTo>
                    <a:cubicBezTo>
                      <a:pt x="34" y="77"/>
                      <a:pt x="31" y="78"/>
                      <a:pt x="27" y="78"/>
                    </a:cubicBezTo>
                    <a:cubicBezTo>
                      <a:pt x="26" y="78"/>
                      <a:pt x="26" y="78"/>
                      <a:pt x="26" y="78"/>
                    </a:cubicBezTo>
                    <a:cubicBezTo>
                      <a:pt x="22" y="78"/>
                      <a:pt x="19" y="77"/>
                      <a:pt x="17" y="75"/>
                    </a:cubicBezTo>
                    <a:cubicBezTo>
                      <a:pt x="14" y="73"/>
                      <a:pt x="13" y="70"/>
                      <a:pt x="13" y="65"/>
                    </a:cubicBezTo>
                    <a:cubicBezTo>
                      <a:pt x="13" y="63"/>
                      <a:pt x="12" y="62"/>
                      <a:pt x="11" y="61"/>
                    </a:cubicBezTo>
                    <a:cubicBezTo>
                      <a:pt x="10" y="60"/>
                      <a:pt x="8" y="59"/>
                      <a:pt x="7" y="59"/>
                    </a:cubicBezTo>
                    <a:cubicBezTo>
                      <a:pt x="5" y="59"/>
                      <a:pt x="4" y="60"/>
                      <a:pt x="2" y="61"/>
                    </a:cubicBezTo>
                    <a:cubicBezTo>
                      <a:pt x="1" y="62"/>
                      <a:pt x="0" y="63"/>
                      <a:pt x="0" y="65"/>
                    </a:cubicBezTo>
                    <a:cubicBezTo>
                      <a:pt x="0" y="69"/>
                      <a:pt x="1" y="73"/>
                      <a:pt x="2" y="76"/>
                    </a:cubicBezTo>
                    <a:cubicBezTo>
                      <a:pt x="4" y="79"/>
                      <a:pt x="6" y="82"/>
                      <a:pt x="8" y="84"/>
                    </a:cubicBezTo>
                    <a:cubicBezTo>
                      <a:pt x="10" y="86"/>
                      <a:pt x="13" y="88"/>
                      <a:pt x="16" y="89"/>
                    </a:cubicBezTo>
                    <a:cubicBezTo>
                      <a:pt x="19" y="90"/>
                      <a:pt x="22" y="91"/>
                      <a:pt x="26" y="91"/>
                    </a:cubicBezTo>
                    <a:cubicBezTo>
                      <a:pt x="27" y="91"/>
                      <a:pt x="27" y="91"/>
                      <a:pt x="27" y="91"/>
                    </a:cubicBezTo>
                    <a:cubicBezTo>
                      <a:pt x="31" y="91"/>
                      <a:pt x="34" y="90"/>
                      <a:pt x="37" y="89"/>
                    </a:cubicBezTo>
                    <a:cubicBezTo>
                      <a:pt x="40" y="88"/>
                      <a:pt x="43" y="86"/>
                      <a:pt x="45" y="84"/>
                    </a:cubicBezTo>
                    <a:cubicBezTo>
                      <a:pt x="48" y="82"/>
                      <a:pt x="49" y="80"/>
                      <a:pt x="51" y="77"/>
                    </a:cubicBezTo>
                    <a:cubicBezTo>
                      <a:pt x="52" y="74"/>
                      <a:pt x="53" y="70"/>
                      <a:pt x="53" y="67"/>
                    </a:cubicBezTo>
                    <a:cubicBezTo>
                      <a:pt x="53" y="62"/>
                      <a:pt x="52" y="58"/>
                      <a:pt x="50" y="55"/>
                    </a:cubicBezTo>
                    <a:cubicBezTo>
                      <a:pt x="48" y="52"/>
                      <a:pt x="46" y="49"/>
                      <a:pt x="43" y="47"/>
                    </a:cubicBezTo>
                    <a:cubicBezTo>
                      <a:pt x="40" y="44"/>
                      <a:pt x="37" y="42"/>
                      <a:pt x="33" y="40"/>
                    </a:cubicBezTo>
                    <a:cubicBezTo>
                      <a:pt x="30" y="38"/>
                      <a:pt x="27" y="37"/>
                      <a:pt x="24" y="35"/>
                    </a:cubicBezTo>
                    <a:cubicBezTo>
                      <a:pt x="21" y="33"/>
                      <a:pt x="19" y="32"/>
                      <a:pt x="17" y="30"/>
                    </a:cubicBezTo>
                    <a:cubicBezTo>
                      <a:pt x="15" y="28"/>
                      <a:pt x="14" y="27"/>
                      <a:pt x="14" y="25"/>
                    </a:cubicBezTo>
                    <a:cubicBezTo>
                      <a:pt x="14" y="22"/>
                      <a:pt x="14" y="22"/>
                      <a:pt x="14" y="22"/>
                    </a:cubicBezTo>
                    <a:cubicBezTo>
                      <a:pt x="14" y="20"/>
                      <a:pt x="14" y="19"/>
                      <a:pt x="15" y="18"/>
                    </a:cubicBezTo>
                    <a:cubicBezTo>
                      <a:pt x="16" y="16"/>
                      <a:pt x="16" y="15"/>
                      <a:pt x="18" y="15"/>
                    </a:cubicBezTo>
                    <a:cubicBezTo>
                      <a:pt x="19" y="14"/>
                      <a:pt x="20" y="13"/>
                      <a:pt x="22" y="13"/>
                    </a:cubicBezTo>
                    <a:cubicBezTo>
                      <a:pt x="23" y="12"/>
                      <a:pt x="24" y="12"/>
                      <a:pt x="26" y="12"/>
                    </a:cubicBezTo>
                    <a:cubicBezTo>
                      <a:pt x="27" y="12"/>
                      <a:pt x="27" y="12"/>
                      <a:pt x="27" y="12"/>
                    </a:cubicBezTo>
                    <a:cubicBezTo>
                      <a:pt x="30" y="12"/>
                      <a:pt x="33" y="13"/>
                      <a:pt x="35" y="14"/>
                    </a:cubicBezTo>
                    <a:cubicBezTo>
                      <a:pt x="37" y="15"/>
                      <a:pt x="38" y="17"/>
                      <a:pt x="39" y="20"/>
                    </a:cubicBezTo>
                    <a:cubicBezTo>
                      <a:pt x="40" y="22"/>
                      <a:pt x="40" y="24"/>
                      <a:pt x="41" y="25"/>
                    </a:cubicBezTo>
                    <a:cubicBezTo>
                      <a:pt x="42" y="26"/>
                      <a:pt x="44" y="26"/>
                      <a:pt x="46" y="26"/>
                    </a:cubicBezTo>
                    <a:cubicBezTo>
                      <a:pt x="47" y="26"/>
                      <a:pt x="49" y="26"/>
                      <a:pt x="50" y="24"/>
                    </a:cubicBezTo>
                    <a:cubicBezTo>
                      <a:pt x="51" y="23"/>
                      <a:pt x="52" y="22"/>
                      <a:pt x="52" y="20"/>
                    </a:cubicBezTo>
                    <a:cubicBezTo>
                      <a:pt x="52" y="19"/>
                      <a:pt x="52" y="19"/>
                      <a:pt x="52" y="19"/>
                    </a:cubicBezTo>
                    <a:cubicBezTo>
                      <a:pt x="51" y="16"/>
                      <a:pt x="50" y="13"/>
                      <a:pt x="49" y="11"/>
                    </a:cubicBezTo>
                    <a:cubicBezTo>
                      <a:pt x="48" y="8"/>
                      <a:pt x="46" y="6"/>
                      <a:pt x="44" y="5"/>
                    </a:cubicBezTo>
                    <a:cubicBezTo>
                      <a:pt x="41" y="3"/>
                      <a:pt x="39" y="2"/>
                      <a:pt x="36" y="1"/>
                    </a:cubicBezTo>
                    <a:cubicBezTo>
                      <a:pt x="33" y="0"/>
                      <a:pt x="30" y="0"/>
                      <a:pt x="27" y="0"/>
                    </a:cubicBezTo>
                    <a:cubicBezTo>
                      <a:pt x="26" y="0"/>
                      <a:pt x="26" y="0"/>
                      <a:pt x="26" y="0"/>
                    </a:cubicBezTo>
                    <a:cubicBezTo>
                      <a:pt x="23" y="0"/>
                      <a:pt x="20" y="0"/>
                      <a:pt x="17" y="1"/>
                    </a:cubicBezTo>
                    <a:cubicBezTo>
                      <a:pt x="14" y="2"/>
                      <a:pt x="11" y="4"/>
                      <a:pt x="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327" name="Group 326"/>
            <p:cNvGrpSpPr>
              <a:grpSpLocks noChangeAspect="1"/>
            </p:cNvGrpSpPr>
            <p:nvPr/>
          </p:nvGrpSpPr>
          <p:grpSpPr>
            <a:xfrm>
              <a:off x="5866441" y="2614086"/>
              <a:ext cx="273600" cy="273600"/>
              <a:chOff x="5076383" y="3437659"/>
              <a:chExt cx="481724" cy="481724"/>
            </a:xfrm>
            <a:solidFill>
              <a:schemeClr val="tx2"/>
            </a:solidFill>
          </p:grpSpPr>
          <p:sp>
            <p:nvSpPr>
              <p:cNvPr id="328" name="Freeform 446"/>
              <p:cNvSpPr>
                <a:spLocks noEditPoints="1"/>
              </p:cNvSpPr>
              <p:nvPr/>
            </p:nvSpPr>
            <p:spPr bwMode="auto">
              <a:xfrm>
                <a:off x="5076383" y="3437659"/>
                <a:ext cx="481724" cy="481724"/>
              </a:xfrm>
              <a:custGeom>
                <a:avLst/>
                <a:gdLst>
                  <a:gd name="T0" fmla="*/ 381 w 762"/>
                  <a:gd name="T1" fmla="*/ 728 h 762"/>
                  <a:gd name="T2" fmla="*/ 34 w 762"/>
                  <a:gd name="T3" fmla="*/ 381 h 762"/>
                  <a:gd name="T4" fmla="*/ 381 w 762"/>
                  <a:gd name="T5" fmla="*/ 34 h 762"/>
                  <a:gd name="T6" fmla="*/ 728 w 762"/>
                  <a:gd name="T7" fmla="*/ 381 h 762"/>
                  <a:gd name="T8" fmla="*/ 381 w 762"/>
                  <a:gd name="T9" fmla="*/ 728 h 762"/>
                  <a:gd name="T10" fmla="*/ 650 w 762"/>
                  <a:gd name="T11" fmla="*/ 112 h 762"/>
                  <a:gd name="T12" fmla="*/ 381 w 762"/>
                  <a:gd name="T13" fmla="*/ 0 h 762"/>
                  <a:gd name="T14" fmla="*/ 112 w 762"/>
                  <a:gd name="T15" fmla="*/ 112 h 762"/>
                  <a:gd name="T16" fmla="*/ 0 w 762"/>
                  <a:gd name="T17" fmla="*/ 381 h 762"/>
                  <a:gd name="T18" fmla="*/ 112 w 762"/>
                  <a:gd name="T19" fmla="*/ 650 h 762"/>
                  <a:gd name="T20" fmla="*/ 381 w 762"/>
                  <a:gd name="T21" fmla="*/ 762 h 762"/>
                  <a:gd name="T22" fmla="*/ 650 w 762"/>
                  <a:gd name="T23" fmla="*/ 650 h 762"/>
                  <a:gd name="T24" fmla="*/ 762 w 762"/>
                  <a:gd name="T25" fmla="*/ 381 h 762"/>
                  <a:gd name="T26" fmla="*/ 650 w 762"/>
                  <a:gd name="T27" fmla="*/ 11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2" h="762">
                    <a:moveTo>
                      <a:pt x="381" y="728"/>
                    </a:moveTo>
                    <a:cubicBezTo>
                      <a:pt x="190" y="728"/>
                      <a:pt x="34" y="573"/>
                      <a:pt x="34" y="381"/>
                    </a:cubicBezTo>
                    <a:cubicBezTo>
                      <a:pt x="34" y="190"/>
                      <a:pt x="190" y="34"/>
                      <a:pt x="381" y="34"/>
                    </a:cubicBezTo>
                    <a:cubicBezTo>
                      <a:pt x="572" y="34"/>
                      <a:pt x="728" y="190"/>
                      <a:pt x="728" y="381"/>
                    </a:cubicBezTo>
                    <a:cubicBezTo>
                      <a:pt x="728" y="573"/>
                      <a:pt x="572" y="728"/>
                      <a:pt x="381" y="728"/>
                    </a:cubicBezTo>
                    <a:close/>
                    <a:moveTo>
                      <a:pt x="650" y="112"/>
                    </a:moveTo>
                    <a:cubicBezTo>
                      <a:pt x="578" y="40"/>
                      <a:pt x="483" y="0"/>
                      <a:pt x="381" y="0"/>
                    </a:cubicBezTo>
                    <a:cubicBezTo>
                      <a:pt x="279" y="0"/>
                      <a:pt x="184" y="40"/>
                      <a:pt x="112" y="112"/>
                    </a:cubicBezTo>
                    <a:cubicBezTo>
                      <a:pt x="40" y="184"/>
                      <a:pt x="0" y="279"/>
                      <a:pt x="0" y="381"/>
                    </a:cubicBezTo>
                    <a:cubicBezTo>
                      <a:pt x="0" y="483"/>
                      <a:pt x="40" y="578"/>
                      <a:pt x="112" y="650"/>
                    </a:cubicBezTo>
                    <a:cubicBezTo>
                      <a:pt x="184" y="722"/>
                      <a:pt x="279" y="762"/>
                      <a:pt x="381" y="762"/>
                    </a:cubicBezTo>
                    <a:cubicBezTo>
                      <a:pt x="483" y="762"/>
                      <a:pt x="578" y="722"/>
                      <a:pt x="650" y="650"/>
                    </a:cubicBezTo>
                    <a:cubicBezTo>
                      <a:pt x="722" y="578"/>
                      <a:pt x="762" y="483"/>
                      <a:pt x="762" y="381"/>
                    </a:cubicBezTo>
                    <a:cubicBezTo>
                      <a:pt x="762" y="279"/>
                      <a:pt x="722" y="184"/>
                      <a:pt x="65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9" name="Freeform 447"/>
              <p:cNvSpPr>
                <a:spLocks noEditPoints="1"/>
              </p:cNvSpPr>
              <p:nvPr/>
            </p:nvSpPr>
            <p:spPr bwMode="auto">
              <a:xfrm>
                <a:off x="5155556" y="3546255"/>
                <a:ext cx="323378" cy="263731"/>
              </a:xfrm>
              <a:custGeom>
                <a:avLst/>
                <a:gdLst>
                  <a:gd name="T0" fmla="*/ 362 w 512"/>
                  <a:gd name="T1" fmla="*/ 146 h 417"/>
                  <a:gd name="T2" fmla="*/ 35 w 512"/>
                  <a:gd name="T3" fmla="*/ 325 h 417"/>
                  <a:gd name="T4" fmla="*/ 171 w 512"/>
                  <a:gd name="T5" fmla="*/ 283 h 417"/>
                  <a:gd name="T6" fmla="*/ 173 w 512"/>
                  <a:gd name="T7" fmla="*/ 285 h 417"/>
                  <a:gd name="T8" fmla="*/ 176 w 512"/>
                  <a:gd name="T9" fmla="*/ 286 h 417"/>
                  <a:gd name="T10" fmla="*/ 178 w 512"/>
                  <a:gd name="T11" fmla="*/ 287 h 417"/>
                  <a:gd name="T12" fmla="*/ 182 w 512"/>
                  <a:gd name="T13" fmla="*/ 287 h 417"/>
                  <a:gd name="T14" fmla="*/ 183 w 512"/>
                  <a:gd name="T15" fmla="*/ 287 h 417"/>
                  <a:gd name="T16" fmla="*/ 185 w 512"/>
                  <a:gd name="T17" fmla="*/ 287 h 417"/>
                  <a:gd name="T18" fmla="*/ 189 w 512"/>
                  <a:gd name="T19" fmla="*/ 285 h 417"/>
                  <a:gd name="T20" fmla="*/ 191 w 512"/>
                  <a:gd name="T21" fmla="*/ 284 h 417"/>
                  <a:gd name="T22" fmla="*/ 192 w 512"/>
                  <a:gd name="T23" fmla="*/ 283 h 417"/>
                  <a:gd name="T24" fmla="*/ 35 w 512"/>
                  <a:gd name="T25" fmla="*/ 325 h 417"/>
                  <a:gd name="T26" fmla="*/ 138 w 512"/>
                  <a:gd name="T27" fmla="*/ 122 h 417"/>
                  <a:gd name="T28" fmla="*/ 65 w 512"/>
                  <a:gd name="T29" fmla="*/ 155 h 417"/>
                  <a:gd name="T30" fmla="*/ 401 w 512"/>
                  <a:gd name="T31" fmla="*/ 72 h 417"/>
                  <a:gd name="T32" fmla="*/ 168 w 512"/>
                  <a:gd name="T33" fmla="*/ 72 h 417"/>
                  <a:gd name="T34" fmla="*/ 483 w 512"/>
                  <a:gd name="T35" fmla="*/ 6 h 417"/>
                  <a:gd name="T36" fmla="*/ 121 w 512"/>
                  <a:gd name="T37" fmla="*/ 39 h 417"/>
                  <a:gd name="T38" fmla="*/ 119 w 512"/>
                  <a:gd name="T39" fmla="*/ 39 h 417"/>
                  <a:gd name="T40" fmla="*/ 114 w 512"/>
                  <a:gd name="T41" fmla="*/ 40 h 417"/>
                  <a:gd name="T42" fmla="*/ 112 w 512"/>
                  <a:gd name="T43" fmla="*/ 41 h 417"/>
                  <a:gd name="T44" fmla="*/ 109 w 512"/>
                  <a:gd name="T45" fmla="*/ 43 h 417"/>
                  <a:gd name="T46" fmla="*/ 108 w 512"/>
                  <a:gd name="T47" fmla="*/ 45 h 417"/>
                  <a:gd name="T48" fmla="*/ 107 w 512"/>
                  <a:gd name="T49" fmla="*/ 47 h 417"/>
                  <a:gd name="T50" fmla="*/ 106 w 512"/>
                  <a:gd name="T51" fmla="*/ 49 h 417"/>
                  <a:gd name="T52" fmla="*/ 105 w 512"/>
                  <a:gd name="T53" fmla="*/ 51 h 417"/>
                  <a:gd name="T54" fmla="*/ 104 w 512"/>
                  <a:gd name="T55" fmla="*/ 54 h 417"/>
                  <a:gd name="T56" fmla="*/ 104 w 512"/>
                  <a:gd name="T57" fmla="*/ 122 h 417"/>
                  <a:gd name="T58" fmla="*/ 17 w 512"/>
                  <a:gd name="T59" fmla="*/ 122 h 417"/>
                  <a:gd name="T60" fmla="*/ 12 w 512"/>
                  <a:gd name="T61" fmla="*/ 123 h 417"/>
                  <a:gd name="T62" fmla="*/ 10 w 512"/>
                  <a:gd name="T63" fmla="*/ 124 h 417"/>
                  <a:gd name="T64" fmla="*/ 6 w 512"/>
                  <a:gd name="T65" fmla="*/ 127 h 417"/>
                  <a:gd name="T66" fmla="*/ 5 w 512"/>
                  <a:gd name="T67" fmla="*/ 128 h 417"/>
                  <a:gd name="T68" fmla="*/ 4 w 512"/>
                  <a:gd name="T69" fmla="*/ 130 h 417"/>
                  <a:gd name="T70" fmla="*/ 2 w 512"/>
                  <a:gd name="T71" fmla="*/ 132 h 417"/>
                  <a:gd name="T72" fmla="*/ 2 w 512"/>
                  <a:gd name="T73" fmla="*/ 134 h 417"/>
                  <a:gd name="T74" fmla="*/ 1 w 512"/>
                  <a:gd name="T75" fmla="*/ 137 h 417"/>
                  <a:gd name="T76" fmla="*/ 1 w 512"/>
                  <a:gd name="T77" fmla="*/ 342 h 417"/>
                  <a:gd name="T78" fmla="*/ 9 w 512"/>
                  <a:gd name="T79" fmla="*/ 388 h 417"/>
                  <a:gd name="T80" fmla="*/ 29 w 512"/>
                  <a:gd name="T81" fmla="*/ 414 h 417"/>
                  <a:gd name="T82" fmla="*/ 362 w 512"/>
                  <a:gd name="T83" fmla="*/ 342 h 417"/>
                  <a:gd name="T84" fmla="*/ 465 w 512"/>
                  <a:gd name="T85" fmla="*/ 259 h 417"/>
                  <a:gd name="T86" fmla="*/ 506 w 512"/>
                  <a:gd name="T87" fmla="*/ 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417">
                    <a:moveTo>
                      <a:pt x="432" y="242"/>
                    </a:moveTo>
                    <a:cubicBezTo>
                      <a:pt x="362" y="242"/>
                      <a:pt x="362" y="242"/>
                      <a:pt x="362" y="242"/>
                    </a:cubicBezTo>
                    <a:cubicBezTo>
                      <a:pt x="362" y="146"/>
                      <a:pt x="362" y="146"/>
                      <a:pt x="362" y="146"/>
                    </a:cubicBezTo>
                    <a:cubicBezTo>
                      <a:pt x="432" y="90"/>
                      <a:pt x="432" y="90"/>
                      <a:pt x="432" y="90"/>
                    </a:cubicBezTo>
                    <a:cubicBezTo>
                      <a:pt x="432" y="242"/>
                      <a:pt x="432" y="242"/>
                      <a:pt x="432" y="242"/>
                    </a:cubicBezTo>
                    <a:close/>
                    <a:moveTo>
                      <a:pt x="35" y="325"/>
                    </a:moveTo>
                    <a:cubicBezTo>
                      <a:pt x="35" y="173"/>
                      <a:pt x="35" y="173"/>
                      <a:pt x="35" y="173"/>
                    </a:cubicBezTo>
                    <a:cubicBezTo>
                      <a:pt x="171" y="283"/>
                      <a:pt x="171" y="283"/>
                      <a:pt x="171" y="283"/>
                    </a:cubicBezTo>
                    <a:cubicBezTo>
                      <a:pt x="171" y="283"/>
                      <a:pt x="171" y="283"/>
                      <a:pt x="171" y="283"/>
                    </a:cubicBezTo>
                    <a:cubicBezTo>
                      <a:pt x="171" y="283"/>
                      <a:pt x="171" y="284"/>
                      <a:pt x="172" y="284"/>
                    </a:cubicBezTo>
                    <a:cubicBezTo>
                      <a:pt x="172" y="284"/>
                      <a:pt x="172" y="284"/>
                      <a:pt x="173" y="284"/>
                    </a:cubicBezTo>
                    <a:cubicBezTo>
                      <a:pt x="173" y="284"/>
                      <a:pt x="173" y="285"/>
                      <a:pt x="173" y="285"/>
                    </a:cubicBezTo>
                    <a:cubicBezTo>
                      <a:pt x="173" y="285"/>
                      <a:pt x="174" y="285"/>
                      <a:pt x="174" y="285"/>
                    </a:cubicBezTo>
                    <a:cubicBezTo>
                      <a:pt x="174" y="285"/>
                      <a:pt x="174" y="285"/>
                      <a:pt x="175" y="285"/>
                    </a:cubicBezTo>
                    <a:cubicBezTo>
                      <a:pt x="175" y="286"/>
                      <a:pt x="176" y="286"/>
                      <a:pt x="176" y="286"/>
                    </a:cubicBezTo>
                    <a:cubicBezTo>
                      <a:pt x="176" y="286"/>
                      <a:pt x="176" y="286"/>
                      <a:pt x="176" y="286"/>
                    </a:cubicBezTo>
                    <a:cubicBezTo>
                      <a:pt x="177" y="286"/>
                      <a:pt x="177" y="286"/>
                      <a:pt x="178" y="287"/>
                    </a:cubicBezTo>
                    <a:cubicBezTo>
                      <a:pt x="178" y="287"/>
                      <a:pt x="178" y="287"/>
                      <a:pt x="178" y="287"/>
                    </a:cubicBezTo>
                    <a:cubicBezTo>
                      <a:pt x="179" y="287"/>
                      <a:pt x="179" y="287"/>
                      <a:pt x="179" y="287"/>
                    </a:cubicBezTo>
                    <a:cubicBezTo>
                      <a:pt x="180" y="287"/>
                      <a:pt x="180" y="287"/>
                      <a:pt x="180" y="287"/>
                    </a:cubicBezTo>
                    <a:cubicBezTo>
                      <a:pt x="180" y="287"/>
                      <a:pt x="181" y="287"/>
                      <a:pt x="182" y="287"/>
                    </a:cubicBezTo>
                    <a:cubicBezTo>
                      <a:pt x="182" y="287"/>
                      <a:pt x="182" y="287"/>
                      <a:pt x="182" y="287"/>
                    </a:cubicBezTo>
                    <a:cubicBezTo>
                      <a:pt x="182" y="287"/>
                      <a:pt x="182" y="287"/>
                      <a:pt x="182" y="287"/>
                    </a:cubicBezTo>
                    <a:cubicBezTo>
                      <a:pt x="182" y="287"/>
                      <a:pt x="183" y="287"/>
                      <a:pt x="183" y="287"/>
                    </a:cubicBezTo>
                    <a:cubicBezTo>
                      <a:pt x="183" y="287"/>
                      <a:pt x="183" y="287"/>
                      <a:pt x="184" y="287"/>
                    </a:cubicBezTo>
                    <a:cubicBezTo>
                      <a:pt x="184" y="287"/>
                      <a:pt x="184" y="287"/>
                      <a:pt x="185" y="287"/>
                    </a:cubicBezTo>
                    <a:cubicBezTo>
                      <a:pt x="185" y="287"/>
                      <a:pt x="185" y="287"/>
                      <a:pt x="185" y="287"/>
                    </a:cubicBezTo>
                    <a:cubicBezTo>
                      <a:pt x="186" y="286"/>
                      <a:pt x="186" y="286"/>
                      <a:pt x="187" y="286"/>
                    </a:cubicBezTo>
                    <a:cubicBezTo>
                      <a:pt x="187" y="286"/>
                      <a:pt x="187" y="286"/>
                      <a:pt x="187" y="286"/>
                    </a:cubicBezTo>
                    <a:cubicBezTo>
                      <a:pt x="187" y="286"/>
                      <a:pt x="188" y="286"/>
                      <a:pt x="189" y="285"/>
                    </a:cubicBezTo>
                    <a:cubicBezTo>
                      <a:pt x="189" y="285"/>
                      <a:pt x="189" y="285"/>
                      <a:pt x="189" y="285"/>
                    </a:cubicBezTo>
                    <a:cubicBezTo>
                      <a:pt x="189" y="285"/>
                      <a:pt x="190" y="285"/>
                      <a:pt x="190" y="285"/>
                    </a:cubicBezTo>
                    <a:cubicBezTo>
                      <a:pt x="190" y="285"/>
                      <a:pt x="190" y="284"/>
                      <a:pt x="191" y="284"/>
                    </a:cubicBezTo>
                    <a:cubicBezTo>
                      <a:pt x="191" y="284"/>
                      <a:pt x="191" y="284"/>
                      <a:pt x="191" y="284"/>
                    </a:cubicBezTo>
                    <a:cubicBezTo>
                      <a:pt x="192" y="284"/>
                      <a:pt x="192" y="283"/>
                      <a:pt x="192" y="283"/>
                    </a:cubicBezTo>
                    <a:cubicBezTo>
                      <a:pt x="192" y="283"/>
                      <a:pt x="192" y="283"/>
                      <a:pt x="192" y="283"/>
                    </a:cubicBezTo>
                    <a:cubicBezTo>
                      <a:pt x="328" y="173"/>
                      <a:pt x="328" y="173"/>
                      <a:pt x="328" y="173"/>
                    </a:cubicBezTo>
                    <a:cubicBezTo>
                      <a:pt x="328" y="325"/>
                      <a:pt x="328" y="325"/>
                      <a:pt x="328" y="325"/>
                    </a:cubicBezTo>
                    <a:cubicBezTo>
                      <a:pt x="35" y="325"/>
                      <a:pt x="35" y="325"/>
                      <a:pt x="35" y="325"/>
                    </a:cubicBezTo>
                    <a:close/>
                    <a:moveTo>
                      <a:pt x="138" y="90"/>
                    </a:moveTo>
                    <a:cubicBezTo>
                      <a:pt x="177" y="122"/>
                      <a:pt x="177" y="122"/>
                      <a:pt x="177" y="122"/>
                    </a:cubicBezTo>
                    <a:cubicBezTo>
                      <a:pt x="138" y="122"/>
                      <a:pt x="138" y="122"/>
                      <a:pt x="138" y="122"/>
                    </a:cubicBezTo>
                    <a:cubicBezTo>
                      <a:pt x="138" y="90"/>
                      <a:pt x="138" y="90"/>
                      <a:pt x="138" y="90"/>
                    </a:cubicBezTo>
                    <a:close/>
                    <a:moveTo>
                      <a:pt x="182" y="249"/>
                    </a:moveTo>
                    <a:cubicBezTo>
                      <a:pt x="65" y="155"/>
                      <a:pt x="65" y="155"/>
                      <a:pt x="65" y="155"/>
                    </a:cubicBezTo>
                    <a:cubicBezTo>
                      <a:pt x="298" y="155"/>
                      <a:pt x="298" y="155"/>
                      <a:pt x="298" y="155"/>
                    </a:cubicBezTo>
                    <a:cubicBezTo>
                      <a:pt x="182" y="249"/>
                      <a:pt x="182" y="249"/>
                      <a:pt x="182" y="249"/>
                    </a:cubicBezTo>
                    <a:close/>
                    <a:moveTo>
                      <a:pt x="401" y="72"/>
                    </a:moveTo>
                    <a:cubicBezTo>
                      <a:pt x="339" y="122"/>
                      <a:pt x="339" y="122"/>
                      <a:pt x="339" y="122"/>
                    </a:cubicBezTo>
                    <a:cubicBezTo>
                      <a:pt x="230" y="122"/>
                      <a:pt x="230" y="122"/>
                      <a:pt x="230" y="122"/>
                    </a:cubicBezTo>
                    <a:cubicBezTo>
                      <a:pt x="168" y="72"/>
                      <a:pt x="168" y="72"/>
                      <a:pt x="168" y="72"/>
                    </a:cubicBezTo>
                    <a:cubicBezTo>
                      <a:pt x="401" y="72"/>
                      <a:pt x="401" y="72"/>
                      <a:pt x="401" y="72"/>
                    </a:cubicBezTo>
                    <a:close/>
                    <a:moveTo>
                      <a:pt x="506" y="8"/>
                    </a:moveTo>
                    <a:cubicBezTo>
                      <a:pt x="501" y="1"/>
                      <a:pt x="490" y="0"/>
                      <a:pt x="483" y="6"/>
                    </a:cubicBezTo>
                    <a:cubicBezTo>
                      <a:pt x="442" y="39"/>
                      <a:pt x="442" y="39"/>
                      <a:pt x="442" y="39"/>
                    </a:cubicBezTo>
                    <a:cubicBezTo>
                      <a:pt x="121" y="39"/>
                      <a:pt x="121" y="39"/>
                      <a:pt x="121" y="39"/>
                    </a:cubicBezTo>
                    <a:cubicBezTo>
                      <a:pt x="121" y="39"/>
                      <a:pt x="121" y="39"/>
                      <a:pt x="121" y="39"/>
                    </a:cubicBezTo>
                    <a:cubicBezTo>
                      <a:pt x="121" y="39"/>
                      <a:pt x="120" y="39"/>
                      <a:pt x="120" y="39"/>
                    </a:cubicBezTo>
                    <a:cubicBezTo>
                      <a:pt x="120" y="39"/>
                      <a:pt x="120" y="39"/>
                      <a:pt x="119" y="39"/>
                    </a:cubicBezTo>
                    <a:cubicBezTo>
                      <a:pt x="119" y="39"/>
                      <a:pt x="119" y="39"/>
                      <a:pt x="119" y="39"/>
                    </a:cubicBezTo>
                    <a:cubicBezTo>
                      <a:pt x="117" y="39"/>
                      <a:pt x="116" y="39"/>
                      <a:pt x="115" y="40"/>
                    </a:cubicBezTo>
                    <a:cubicBezTo>
                      <a:pt x="115" y="40"/>
                      <a:pt x="115" y="40"/>
                      <a:pt x="115" y="40"/>
                    </a:cubicBezTo>
                    <a:cubicBezTo>
                      <a:pt x="114" y="40"/>
                      <a:pt x="114" y="40"/>
                      <a:pt x="114" y="40"/>
                    </a:cubicBezTo>
                    <a:cubicBezTo>
                      <a:pt x="113" y="40"/>
                      <a:pt x="113" y="40"/>
                      <a:pt x="113" y="41"/>
                    </a:cubicBezTo>
                    <a:cubicBezTo>
                      <a:pt x="113" y="41"/>
                      <a:pt x="113" y="41"/>
                      <a:pt x="112" y="41"/>
                    </a:cubicBezTo>
                    <a:cubicBezTo>
                      <a:pt x="112" y="41"/>
                      <a:pt x="112" y="41"/>
                      <a:pt x="112" y="41"/>
                    </a:cubicBezTo>
                    <a:cubicBezTo>
                      <a:pt x="112" y="41"/>
                      <a:pt x="112" y="41"/>
                      <a:pt x="112" y="41"/>
                    </a:cubicBezTo>
                    <a:cubicBezTo>
                      <a:pt x="111" y="42"/>
                      <a:pt x="110" y="42"/>
                      <a:pt x="110" y="43"/>
                    </a:cubicBezTo>
                    <a:cubicBezTo>
                      <a:pt x="110" y="43"/>
                      <a:pt x="109" y="43"/>
                      <a:pt x="109" y="43"/>
                    </a:cubicBezTo>
                    <a:cubicBezTo>
                      <a:pt x="109" y="44"/>
                      <a:pt x="109" y="44"/>
                      <a:pt x="109" y="44"/>
                    </a:cubicBezTo>
                    <a:cubicBezTo>
                      <a:pt x="109" y="44"/>
                      <a:pt x="108" y="44"/>
                      <a:pt x="108" y="45"/>
                    </a:cubicBezTo>
                    <a:cubicBezTo>
                      <a:pt x="108" y="45"/>
                      <a:pt x="108" y="45"/>
                      <a:pt x="108" y="45"/>
                    </a:cubicBezTo>
                    <a:cubicBezTo>
                      <a:pt x="108" y="45"/>
                      <a:pt x="108" y="45"/>
                      <a:pt x="108" y="45"/>
                    </a:cubicBezTo>
                    <a:cubicBezTo>
                      <a:pt x="107" y="45"/>
                      <a:pt x="107" y="46"/>
                      <a:pt x="107" y="46"/>
                    </a:cubicBezTo>
                    <a:cubicBezTo>
                      <a:pt x="107" y="46"/>
                      <a:pt x="107" y="46"/>
                      <a:pt x="107" y="47"/>
                    </a:cubicBezTo>
                    <a:cubicBezTo>
                      <a:pt x="107" y="47"/>
                      <a:pt x="106" y="47"/>
                      <a:pt x="106" y="47"/>
                    </a:cubicBezTo>
                    <a:cubicBezTo>
                      <a:pt x="106" y="48"/>
                      <a:pt x="106" y="48"/>
                      <a:pt x="106" y="48"/>
                    </a:cubicBezTo>
                    <a:cubicBezTo>
                      <a:pt x="106" y="48"/>
                      <a:pt x="106" y="49"/>
                      <a:pt x="106" y="49"/>
                    </a:cubicBezTo>
                    <a:cubicBezTo>
                      <a:pt x="105" y="49"/>
                      <a:pt x="105" y="49"/>
                      <a:pt x="105" y="50"/>
                    </a:cubicBezTo>
                    <a:cubicBezTo>
                      <a:pt x="105" y="50"/>
                      <a:pt x="105" y="50"/>
                      <a:pt x="105" y="50"/>
                    </a:cubicBezTo>
                    <a:cubicBezTo>
                      <a:pt x="105" y="51"/>
                      <a:pt x="105" y="51"/>
                      <a:pt x="105" y="51"/>
                    </a:cubicBezTo>
                    <a:cubicBezTo>
                      <a:pt x="105" y="52"/>
                      <a:pt x="105" y="52"/>
                      <a:pt x="105" y="52"/>
                    </a:cubicBezTo>
                    <a:cubicBezTo>
                      <a:pt x="105" y="52"/>
                      <a:pt x="105" y="53"/>
                      <a:pt x="104" y="53"/>
                    </a:cubicBezTo>
                    <a:cubicBezTo>
                      <a:pt x="104" y="53"/>
                      <a:pt x="104" y="53"/>
                      <a:pt x="104" y="54"/>
                    </a:cubicBezTo>
                    <a:cubicBezTo>
                      <a:pt x="104" y="54"/>
                      <a:pt x="104" y="54"/>
                      <a:pt x="104" y="55"/>
                    </a:cubicBezTo>
                    <a:cubicBezTo>
                      <a:pt x="104" y="55"/>
                      <a:pt x="104" y="55"/>
                      <a:pt x="104" y="55"/>
                    </a:cubicBezTo>
                    <a:cubicBezTo>
                      <a:pt x="104" y="122"/>
                      <a:pt x="104" y="122"/>
                      <a:pt x="104" y="122"/>
                    </a:cubicBezTo>
                    <a:cubicBezTo>
                      <a:pt x="18" y="122"/>
                      <a:pt x="18" y="122"/>
                      <a:pt x="18" y="122"/>
                    </a:cubicBezTo>
                    <a:cubicBezTo>
                      <a:pt x="18" y="122"/>
                      <a:pt x="18" y="122"/>
                      <a:pt x="18" y="122"/>
                    </a:cubicBezTo>
                    <a:cubicBezTo>
                      <a:pt x="17" y="122"/>
                      <a:pt x="17" y="122"/>
                      <a:pt x="17" y="122"/>
                    </a:cubicBezTo>
                    <a:cubicBezTo>
                      <a:pt x="17" y="122"/>
                      <a:pt x="16" y="122"/>
                      <a:pt x="16" y="122"/>
                    </a:cubicBezTo>
                    <a:cubicBezTo>
                      <a:pt x="16" y="122"/>
                      <a:pt x="16" y="122"/>
                      <a:pt x="16" y="122"/>
                    </a:cubicBezTo>
                    <a:cubicBezTo>
                      <a:pt x="14" y="122"/>
                      <a:pt x="13" y="122"/>
                      <a:pt x="12" y="123"/>
                    </a:cubicBezTo>
                    <a:cubicBezTo>
                      <a:pt x="12" y="123"/>
                      <a:pt x="12" y="123"/>
                      <a:pt x="11" y="123"/>
                    </a:cubicBezTo>
                    <a:cubicBezTo>
                      <a:pt x="11" y="123"/>
                      <a:pt x="11" y="123"/>
                      <a:pt x="11" y="123"/>
                    </a:cubicBezTo>
                    <a:cubicBezTo>
                      <a:pt x="10" y="123"/>
                      <a:pt x="10" y="124"/>
                      <a:pt x="10" y="124"/>
                    </a:cubicBezTo>
                    <a:cubicBezTo>
                      <a:pt x="10" y="124"/>
                      <a:pt x="10" y="124"/>
                      <a:pt x="10" y="124"/>
                    </a:cubicBezTo>
                    <a:cubicBezTo>
                      <a:pt x="8" y="125"/>
                      <a:pt x="7" y="125"/>
                      <a:pt x="7" y="126"/>
                    </a:cubicBezTo>
                    <a:cubicBezTo>
                      <a:pt x="6" y="126"/>
                      <a:pt x="6" y="126"/>
                      <a:pt x="6" y="127"/>
                    </a:cubicBezTo>
                    <a:cubicBezTo>
                      <a:pt x="6" y="127"/>
                      <a:pt x="6" y="127"/>
                      <a:pt x="6" y="127"/>
                    </a:cubicBezTo>
                    <a:cubicBezTo>
                      <a:pt x="5" y="127"/>
                      <a:pt x="5" y="128"/>
                      <a:pt x="5" y="128"/>
                    </a:cubicBezTo>
                    <a:cubicBezTo>
                      <a:pt x="5" y="128"/>
                      <a:pt x="5" y="128"/>
                      <a:pt x="5" y="128"/>
                    </a:cubicBezTo>
                    <a:cubicBezTo>
                      <a:pt x="5" y="128"/>
                      <a:pt x="5" y="128"/>
                      <a:pt x="5" y="128"/>
                    </a:cubicBezTo>
                    <a:cubicBezTo>
                      <a:pt x="4" y="129"/>
                      <a:pt x="4" y="129"/>
                      <a:pt x="4" y="129"/>
                    </a:cubicBezTo>
                    <a:cubicBezTo>
                      <a:pt x="4" y="129"/>
                      <a:pt x="4" y="130"/>
                      <a:pt x="4" y="130"/>
                    </a:cubicBezTo>
                    <a:cubicBezTo>
                      <a:pt x="3" y="130"/>
                      <a:pt x="3" y="130"/>
                      <a:pt x="3" y="131"/>
                    </a:cubicBezTo>
                    <a:cubicBezTo>
                      <a:pt x="3" y="131"/>
                      <a:pt x="3" y="131"/>
                      <a:pt x="3" y="131"/>
                    </a:cubicBezTo>
                    <a:cubicBezTo>
                      <a:pt x="3" y="132"/>
                      <a:pt x="3" y="132"/>
                      <a:pt x="2" y="132"/>
                    </a:cubicBezTo>
                    <a:cubicBezTo>
                      <a:pt x="2" y="132"/>
                      <a:pt x="2" y="133"/>
                      <a:pt x="2" y="133"/>
                    </a:cubicBezTo>
                    <a:cubicBezTo>
                      <a:pt x="2" y="133"/>
                      <a:pt x="2" y="133"/>
                      <a:pt x="2" y="134"/>
                    </a:cubicBezTo>
                    <a:cubicBezTo>
                      <a:pt x="2" y="134"/>
                      <a:pt x="2" y="134"/>
                      <a:pt x="2" y="134"/>
                    </a:cubicBezTo>
                    <a:cubicBezTo>
                      <a:pt x="2" y="135"/>
                      <a:pt x="2" y="135"/>
                      <a:pt x="1" y="135"/>
                    </a:cubicBezTo>
                    <a:cubicBezTo>
                      <a:pt x="1" y="135"/>
                      <a:pt x="1" y="136"/>
                      <a:pt x="1" y="136"/>
                    </a:cubicBezTo>
                    <a:cubicBezTo>
                      <a:pt x="1" y="136"/>
                      <a:pt x="1" y="137"/>
                      <a:pt x="1" y="137"/>
                    </a:cubicBezTo>
                    <a:cubicBezTo>
                      <a:pt x="1" y="137"/>
                      <a:pt x="1" y="138"/>
                      <a:pt x="1" y="138"/>
                    </a:cubicBezTo>
                    <a:cubicBezTo>
                      <a:pt x="1" y="138"/>
                      <a:pt x="1" y="138"/>
                      <a:pt x="1" y="138"/>
                    </a:cubicBezTo>
                    <a:cubicBezTo>
                      <a:pt x="1" y="342"/>
                      <a:pt x="1" y="342"/>
                      <a:pt x="1" y="342"/>
                    </a:cubicBezTo>
                    <a:cubicBezTo>
                      <a:pt x="1" y="351"/>
                      <a:pt x="9" y="359"/>
                      <a:pt x="18" y="359"/>
                    </a:cubicBezTo>
                    <a:cubicBezTo>
                      <a:pt x="45" y="359"/>
                      <a:pt x="45" y="359"/>
                      <a:pt x="45" y="359"/>
                    </a:cubicBezTo>
                    <a:cubicBezTo>
                      <a:pt x="9" y="388"/>
                      <a:pt x="9" y="388"/>
                      <a:pt x="9" y="388"/>
                    </a:cubicBezTo>
                    <a:cubicBezTo>
                      <a:pt x="1" y="393"/>
                      <a:pt x="0" y="404"/>
                      <a:pt x="6" y="411"/>
                    </a:cubicBezTo>
                    <a:cubicBezTo>
                      <a:pt x="9" y="415"/>
                      <a:pt x="14" y="417"/>
                      <a:pt x="19" y="417"/>
                    </a:cubicBezTo>
                    <a:cubicBezTo>
                      <a:pt x="23" y="417"/>
                      <a:pt x="26" y="416"/>
                      <a:pt x="29" y="414"/>
                    </a:cubicBezTo>
                    <a:cubicBezTo>
                      <a:pt x="98" y="359"/>
                      <a:pt x="98" y="359"/>
                      <a:pt x="98" y="359"/>
                    </a:cubicBezTo>
                    <a:cubicBezTo>
                      <a:pt x="345" y="359"/>
                      <a:pt x="345" y="359"/>
                      <a:pt x="345" y="359"/>
                    </a:cubicBezTo>
                    <a:cubicBezTo>
                      <a:pt x="354" y="359"/>
                      <a:pt x="362" y="351"/>
                      <a:pt x="362" y="342"/>
                    </a:cubicBezTo>
                    <a:cubicBezTo>
                      <a:pt x="362" y="276"/>
                      <a:pt x="362" y="276"/>
                      <a:pt x="362" y="276"/>
                    </a:cubicBezTo>
                    <a:cubicBezTo>
                      <a:pt x="448" y="276"/>
                      <a:pt x="448" y="276"/>
                      <a:pt x="448" y="276"/>
                    </a:cubicBezTo>
                    <a:cubicBezTo>
                      <a:pt x="458" y="276"/>
                      <a:pt x="465" y="268"/>
                      <a:pt x="465" y="259"/>
                    </a:cubicBezTo>
                    <a:cubicBezTo>
                      <a:pt x="465" y="63"/>
                      <a:pt x="465" y="63"/>
                      <a:pt x="465" y="63"/>
                    </a:cubicBezTo>
                    <a:cubicBezTo>
                      <a:pt x="504" y="32"/>
                      <a:pt x="504" y="32"/>
                      <a:pt x="504" y="32"/>
                    </a:cubicBezTo>
                    <a:cubicBezTo>
                      <a:pt x="511" y="26"/>
                      <a:pt x="512" y="16"/>
                      <a:pt x="50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215" name="Group 214"/>
          <p:cNvGrpSpPr/>
          <p:nvPr/>
        </p:nvGrpSpPr>
        <p:grpSpPr>
          <a:xfrm>
            <a:off x="4905246" y="1492046"/>
            <a:ext cx="1288120" cy="1962150"/>
            <a:chOff x="5142334" y="1359329"/>
            <a:chExt cx="1288120" cy="1962150"/>
          </a:xfrm>
        </p:grpSpPr>
        <p:sp>
          <p:nvSpPr>
            <p:cNvPr id="216" name="Rounded Rectangle 215"/>
            <p:cNvSpPr/>
            <p:nvPr/>
          </p:nvSpPr>
          <p:spPr bwMode="auto">
            <a:xfrm>
              <a:off x="5142334" y="1359329"/>
              <a:ext cx="1288120" cy="19621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US" dirty="0"/>
            </a:p>
          </p:txBody>
        </p:sp>
        <p:sp>
          <p:nvSpPr>
            <p:cNvPr id="217" name="Rounded Rectangle 216"/>
            <p:cNvSpPr/>
            <p:nvPr/>
          </p:nvSpPr>
          <p:spPr>
            <a:xfrm>
              <a:off x="5254948" y="1876854"/>
              <a:ext cx="1062893" cy="1344698"/>
            </a:xfrm>
            <a:prstGeom prst="roundRect">
              <a:avLst>
                <a:gd name="adj" fmla="val 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AU" dirty="0"/>
            </a:p>
          </p:txBody>
        </p:sp>
        <p:sp>
          <p:nvSpPr>
            <p:cNvPr id="218" name="TextBox 217"/>
            <p:cNvSpPr txBox="1"/>
            <p:nvPr/>
          </p:nvSpPr>
          <p:spPr>
            <a:xfrm>
              <a:off x="5304283" y="1449256"/>
              <a:ext cx="964223" cy="254180"/>
            </a:xfrm>
            <a:prstGeom prst="rect">
              <a:avLst/>
            </a:prstGeom>
            <a:noFill/>
          </p:spPr>
          <p:txBody>
            <a:bodyPr wrap="none" lIns="0" tIns="0" rIns="0" bIns="0" rtlCol="0">
              <a:noAutofit/>
            </a:bodyPr>
            <a:lstStyle/>
            <a:p>
              <a:pPr algn="ctr">
                <a:lnSpc>
                  <a:spcPct val="85000"/>
                </a:lnSpc>
              </a:pPr>
              <a:r>
                <a:rPr lang="en-AU" sz="1400" b="1" dirty="0" smtClean="0">
                  <a:solidFill>
                    <a:schemeClr val="bg1"/>
                  </a:solidFill>
                </a:rPr>
                <a:t>Application </a:t>
              </a:r>
              <a:br>
                <a:rPr lang="en-AU" sz="1400" b="1" dirty="0" smtClean="0">
                  <a:solidFill>
                    <a:schemeClr val="bg1"/>
                  </a:solidFill>
                </a:rPr>
              </a:br>
              <a:r>
                <a:rPr lang="en-AU" sz="1400" b="1" dirty="0" smtClean="0">
                  <a:solidFill>
                    <a:schemeClr val="bg1"/>
                  </a:solidFill>
                </a:rPr>
                <a:t>Cloud</a:t>
              </a:r>
              <a:endParaRPr lang="en-AU" sz="1400" b="1" dirty="0">
                <a:solidFill>
                  <a:schemeClr val="bg1"/>
                </a:solidFill>
              </a:endParaRPr>
            </a:p>
          </p:txBody>
        </p:sp>
        <p:sp>
          <p:nvSpPr>
            <p:cNvPr id="219" name="TextBox 218"/>
            <p:cNvSpPr txBox="1"/>
            <p:nvPr/>
          </p:nvSpPr>
          <p:spPr>
            <a:xfrm>
              <a:off x="5266671" y="1947145"/>
              <a:ext cx="1039446" cy="462122"/>
            </a:xfrm>
            <a:prstGeom prst="rect">
              <a:avLst/>
            </a:prstGeom>
            <a:noFill/>
          </p:spPr>
          <p:txBody>
            <a:bodyPr wrap="square" lIns="0" tIns="0" rIns="0" bIns="0" rtlCol="0">
              <a:noAutofit/>
            </a:bodyPr>
            <a:lstStyle/>
            <a:p>
              <a:pPr algn="ctr">
                <a:lnSpc>
                  <a:spcPct val="85000"/>
                </a:lnSpc>
              </a:pPr>
              <a:r>
                <a:rPr lang="en-AU" sz="1000" dirty="0">
                  <a:solidFill>
                    <a:schemeClr val="accent3"/>
                  </a:solidFill>
                </a:rPr>
                <a:t>Telco, 3rd party and customer applications</a:t>
              </a:r>
            </a:p>
          </p:txBody>
        </p:sp>
        <p:grpSp>
          <p:nvGrpSpPr>
            <p:cNvPr id="220" name="Group 219"/>
            <p:cNvGrpSpPr>
              <a:grpSpLocks noChangeAspect="1"/>
            </p:cNvGrpSpPr>
            <p:nvPr/>
          </p:nvGrpSpPr>
          <p:grpSpPr>
            <a:xfrm>
              <a:off x="5446602" y="2916284"/>
              <a:ext cx="273600" cy="273600"/>
              <a:chOff x="3702931" y="1781230"/>
              <a:chExt cx="477232" cy="477232"/>
            </a:xfrm>
            <a:solidFill>
              <a:schemeClr val="tx2"/>
            </a:solidFill>
          </p:grpSpPr>
          <p:sp>
            <p:nvSpPr>
              <p:cNvPr id="254" name="Freeform 20"/>
              <p:cNvSpPr>
                <a:spLocks noEditPoints="1"/>
              </p:cNvSpPr>
              <p:nvPr/>
            </p:nvSpPr>
            <p:spPr bwMode="auto">
              <a:xfrm>
                <a:off x="3782558" y="1903590"/>
                <a:ext cx="316916" cy="231449"/>
              </a:xfrm>
              <a:custGeom>
                <a:avLst/>
                <a:gdLst>
                  <a:gd name="T0" fmla="*/ 219 w 505"/>
                  <a:gd name="T1" fmla="*/ 252 h 369"/>
                  <a:gd name="T2" fmla="*/ 219 w 505"/>
                  <a:gd name="T3" fmla="*/ 176 h 369"/>
                  <a:gd name="T4" fmla="*/ 243 w 505"/>
                  <a:gd name="T5" fmla="*/ 185 h 369"/>
                  <a:gd name="T6" fmla="*/ 246 w 505"/>
                  <a:gd name="T7" fmla="*/ 187 h 369"/>
                  <a:gd name="T8" fmla="*/ 249 w 505"/>
                  <a:gd name="T9" fmla="*/ 188 h 369"/>
                  <a:gd name="T10" fmla="*/ 251 w 505"/>
                  <a:gd name="T11" fmla="*/ 188 h 369"/>
                  <a:gd name="T12" fmla="*/ 252 w 505"/>
                  <a:gd name="T13" fmla="*/ 188 h 369"/>
                  <a:gd name="T14" fmla="*/ 255 w 505"/>
                  <a:gd name="T15" fmla="*/ 188 h 369"/>
                  <a:gd name="T16" fmla="*/ 258 w 505"/>
                  <a:gd name="T17" fmla="*/ 187 h 369"/>
                  <a:gd name="T18" fmla="*/ 261 w 505"/>
                  <a:gd name="T19" fmla="*/ 186 h 369"/>
                  <a:gd name="T20" fmla="*/ 263 w 505"/>
                  <a:gd name="T21" fmla="*/ 184 h 369"/>
                  <a:gd name="T22" fmla="*/ 265 w 505"/>
                  <a:gd name="T23" fmla="*/ 182 h 369"/>
                  <a:gd name="T24" fmla="*/ 267 w 505"/>
                  <a:gd name="T25" fmla="*/ 179 h 369"/>
                  <a:gd name="T26" fmla="*/ 268 w 505"/>
                  <a:gd name="T27" fmla="*/ 177 h 369"/>
                  <a:gd name="T28" fmla="*/ 269 w 505"/>
                  <a:gd name="T29" fmla="*/ 174 h 369"/>
                  <a:gd name="T30" fmla="*/ 385 w 505"/>
                  <a:gd name="T31" fmla="*/ 142 h 369"/>
                  <a:gd name="T32" fmla="*/ 388 w 505"/>
                  <a:gd name="T33" fmla="*/ 144 h 369"/>
                  <a:gd name="T34" fmla="*/ 390 w 505"/>
                  <a:gd name="T35" fmla="*/ 146 h 369"/>
                  <a:gd name="T36" fmla="*/ 393 w 505"/>
                  <a:gd name="T37" fmla="*/ 147 h 369"/>
                  <a:gd name="T38" fmla="*/ 396 w 505"/>
                  <a:gd name="T39" fmla="*/ 147 h 369"/>
                  <a:gd name="T40" fmla="*/ 400 w 505"/>
                  <a:gd name="T41" fmla="*/ 147 h 369"/>
                  <a:gd name="T42" fmla="*/ 403 w 505"/>
                  <a:gd name="T43" fmla="*/ 147 h 369"/>
                  <a:gd name="T44" fmla="*/ 472 w 505"/>
                  <a:gd name="T45" fmla="*/ 198 h 369"/>
                  <a:gd name="T46" fmla="*/ 326 w 505"/>
                  <a:gd name="T47" fmla="*/ 336 h 369"/>
                  <a:gd name="T48" fmla="*/ 94 w 505"/>
                  <a:gd name="T49" fmla="*/ 136 h 369"/>
                  <a:gd name="T50" fmla="*/ 210 w 505"/>
                  <a:gd name="T51" fmla="*/ 33 h 369"/>
                  <a:gd name="T52" fmla="*/ 284 w 505"/>
                  <a:gd name="T53" fmla="*/ 98 h 369"/>
                  <a:gd name="T54" fmla="*/ 219 w 505"/>
                  <a:gd name="T55" fmla="*/ 143 h 369"/>
                  <a:gd name="T56" fmla="*/ 219 w 505"/>
                  <a:gd name="T57" fmla="*/ 285 h 369"/>
                  <a:gd name="T58" fmla="*/ 326 w 505"/>
                  <a:gd name="T59" fmla="*/ 336 h 369"/>
                  <a:gd name="T60" fmla="*/ 403 w 505"/>
                  <a:gd name="T61" fmla="*/ 112 h 369"/>
                  <a:gd name="T62" fmla="*/ 321 w 505"/>
                  <a:gd name="T63" fmla="*/ 86 h 369"/>
                  <a:gd name="T64" fmla="*/ 210 w 505"/>
                  <a:gd name="T65" fmla="*/ 0 h 369"/>
                  <a:gd name="T66" fmla="*/ 181 w 505"/>
                  <a:gd name="T67" fmla="*/ 11 h 369"/>
                  <a:gd name="T68" fmla="*/ 6 w 505"/>
                  <a:gd name="T69" fmla="*/ 194 h 369"/>
                  <a:gd name="T70" fmla="*/ 30 w 505"/>
                  <a:gd name="T71" fmla="*/ 195 h 369"/>
                  <a:gd name="T72" fmla="*/ 60 w 505"/>
                  <a:gd name="T73" fmla="*/ 353 h 369"/>
                  <a:gd name="T74" fmla="*/ 343 w 505"/>
                  <a:gd name="T75" fmla="*/ 369 h 369"/>
                  <a:gd name="T76" fmla="*/ 360 w 505"/>
                  <a:gd name="T77" fmla="*/ 285 h 369"/>
                  <a:gd name="T78" fmla="*/ 505 w 505"/>
                  <a:gd name="T79" fmla="*/ 19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5" h="369">
                    <a:moveTo>
                      <a:pt x="418" y="252"/>
                    </a:moveTo>
                    <a:cubicBezTo>
                      <a:pt x="219" y="252"/>
                      <a:pt x="219" y="252"/>
                      <a:pt x="219" y="252"/>
                    </a:cubicBezTo>
                    <a:cubicBezTo>
                      <a:pt x="198" y="252"/>
                      <a:pt x="181" y="235"/>
                      <a:pt x="181" y="214"/>
                    </a:cubicBezTo>
                    <a:cubicBezTo>
                      <a:pt x="181" y="193"/>
                      <a:pt x="198" y="176"/>
                      <a:pt x="219" y="176"/>
                    </a:cubicBezTo>
                    <a:cubicBezTo>
                      <a:pt x="229" y="176"/>
                      <a:pt x="237" y="181"/>
                      <a:pt x="242" y="185"/>
                    </a:cubicBezTo>
                    <a:cubicBezTo>
                      <a:pt x="242" y="185"/>
                      <a:pt x="243" y="185"/>
                      <a:pt x="243" y="185"/>
                    </a:cubicBezTo>
                    <a:cubicBezTo>
                      <a:pt x="243" y="185"/>
                      <a:pt x="244" y="186"/>
                      <a:pt x="244" y="186"/>
                    </a:cubicBezTo>
                    <a:cubicBezTo>
                      <a:pt x="245" y="186"/>
                      <a:pt x="245" y="187"/>
                      <a:pt x="246" y="187"/>
                    </a:cubicBezTo>
                    <a:cubicBezTo>
                      <a:pt x="246" y="187"/>
                      <a:pt x="247" y="187"/>
                      <a:pt x="247" y="187"/>
                    </a:cubicBezTo>
                    <a:cubicBezTo>
                      <a:pt x="248" y="188"/>
                      <a:pt x="248" y="188"/>
                      <a:pt x="249" y="188"/>
                    </a:cubicBezTo>
                    <a:cubicBezTo>
                      <a:pt x="249" y="188"/>
                      <a:pt x="249" y="188"/>
                      <a:pt x="250" y="188"/>
                    </a:cubicBezTo>
                    <a:cubicBezTo>
                      <a:pt x="250" y="188"/>
                      <a:pt x="250" y="188"/>
                      <a:pt x="251" y="188"/>
                    </a:cubicBezTo>
                    <a:cubicBezTo>
                      <a:pt x="251" y="188"/>
                      <a:pt x="251" y="188"/>
                      <a:pt x="252" y="188"/>
                    </a:cubicBezTo>
                    <a:cubicBezTo>
                      <a:pt x="252" y="188"/>
                      <a:pt x="252" y="188"/>
                      <a:pt x="252" y="188"/>
                    </a:cubicBezTo>
                    <a:cubicBezTo>
                      <a:pt x="253" y="188"/>
                      <a:pt x="253" y="188"/>
                      <a:pt x="253" y="188"/>
                    </a:cubicBezTo>
                    <a:cubicBezTo>
                      <a:pt x="254" y="188"/>
                      <a:pt x="254" y="188"/>
                      <a:pt x="255" y="188"/>
                    </a:cubicBezTo>
                    <a:cubicBezTo>
                      <a:pt x="255" y="188"/>
                      <a:pt x="256" y="188"/>
                      <a:pt x="257" y="188"/>
                    </a:cubicBezTo>
                    <a:cubicBezTo>
                      <a:pt x="257" y="188"/>
                      <a:pt x="257" y="187"/>
                      <a:pt x="258" y="187"/>
                    </a:cubicBezTo>
                    <a:cubicBezTo>
                      <a:pt x="258" y="187"/>
                      <a:pt x="259" y="187"/>
                      <a:pt x="260" y="187"/>
                    </a:cubicBezTo>
                    <a:cubicBezTo>
                      <a:pt x="260" y="186"/>
                      <a:pt x="260" y="186"/>
                      <a:pt x="261" y="186"/>
                    </a:cubicBezTo>
                    <a:cubicBezTo>
                      <a:pt x="261" y="186"/>
                      <a:pt x="262" y="185"/>
                      <a:pt x="263" y="185"/>
                    </a:cubicBezTo>
                    <a:cubicBezTo>
                      <a:pt x="263" y="185"/>
                      <a:pt x="263" y="184"/>
                      <a:pt x="263" y="184"/>
                    </a:cubicBezTo>
                    <a:cubicBezTo>
                      <a:pt x="264" y="184"/>
                      <a:pt x="265" y="183"/>
                      <a:pt x="265" y="182"/>
                    </a:cubicBezTo>
                    <a:cubicBezTo>
                      <a:pt x="265" y="182"/>
                      <a:pt x="265" y="182"/>
                      <a:pt x="265" y="182"/>
                    </a:cubicBezTo>
                    <a:cubicBezTo>
                      <a:pt x="266" y="182"/>
                      <a:pt x="266" y="182"/>
                      <a:pt x="266" y="181"/>
                    </a:cubicBezTo>
                    <a:cubicBezTo>
                      <a:pt x="266" y="181"/>
                      <a:pt x="267" y="180"/>
                      <a:pt x="267" y="179"/>
                    </a:cubicBezTo>
                    <a:cubicBezTo>
                      <a:pt x="267" y="179"/>
                      <a:pt x="267" y="179"/>
                      <a:pt x="268" y="178"/>
                    </a:cubicBezTo>
                    <a:cubicBezTo>
                      <a:pt x="268" y="178"/>
                      <a:pt x="268" y="177"/>
                      <a:pt x="268" y="177"/>
                    </a:cubicBezTo>
                    <a:cubicBezTo>
                      <a:pt x="268" y="176"/>
                      <a:pt x="269" y="176"/>
                      <a:pt x="269" y="175"/>
                    </a:cubicBezTo>
                    <a:cubicBezTo>
                      <a:pt x="269" y="175"/>
                      <a:pt x="269" y="175"/>
                      <a:pt x="269" y="174"/>
                    </a:cubicBezTo>
                    <a:cubicBezTo>
                      <a:pt x="274" y="142"/>
                      <a:pt x="302" y="118"/>
                      <a:pt x="335" y="118"/>
                    </a:cubicBezTo>
                    <a:cubicBezTo>
                      <a:pt x="354" y="118"/>
                      <a:pt x="373" y="127"/>
                      <a:pt x="385" y="142"/>
                    </a:cubicBezTo>
                    <a:cubicBezTo>
                      <a:pt x="386" y="142"/>
                      <a:pt x="386" y="142"/>
                      <a:pt x="386" y="142"/>
                    </a:cubicBezTo>
                    <a:cubicBezTo>
                      <a:pt x="387" y="143"/>
                      <a:pt x="387" y="143"/>
                      <a:pt x="388" y="144"/>
                    </a:cubicBezTo>
                    <a:cubicBezTo>
                      <a:pt x="388" y="144"/>
                      <a:pt x="388" y="144"/>
                      <a:pt x="389" y="145"/>
                    </a:cubicBezTo>
                    <a:cubicBezTo>
                      <a:pt x="389" y="145"/>
                      <a:pt x="390" y="145"/>
                      <a:pt x="390" y="146"/>
                    </a:cubicBezTo>
                    <a:cubicBezTo>
                      <a:pt x="391" y="146"/>
                      <a:pt x="391" y="146"/>
                      <a:pt x="392" y="146"/>
                    </a:cubicBezTo>
                    <a:cubicBezTo>
                      <a:pt x="392" y="146"/>
                      <a:pt x="393" y="147"/>
                      <a:pt x="393" y="147"/>
                    </a:cubicBezTo>
                    <a:cubicBezTo>
                      <a:pt x="394" y="147"/>
                      <a:pt x="394" y="147"/>
                      <a:pt x="395" y="147"/>
                    </a:cubicBezTo>
                    <a:cubicBezTo>
                      <a:pt x="395" y="147"/>
                      <a:pt x="396" y="147"/>
                      <a:pt x="396" y="147"/>
                    </a:cubicBezTo>
                    <a:cubicBezTo>
                      <a:pt x="397" y="147"/>
                      <a:pt x="398" y="147"/>
                      <a:pt x="398" y="147"/>
                    </a:cubicBezTo>
                    <a:cubicBezTo>
                      <a:pt x="399" y="147"/>
                      <a:pt x="399" y="147"/>
                      <a:pt x="400" y="147"/>
                    </a:cubicBezTo>
                    <a:cubicBezTo>
                      <a:pt x="400" y="147"/>
                      <a:pt x="401" y="147"/>
                      <a:pt x="402" y="147"/>
                    </a:cubicBezTo>
                    <a:cubicBezTo>
                      <a:pt x="402" y="147"/>
                      <a:pt x="402" y="147"/>
                      <a:pt x="403" y="147"/>
                    </a:cubicBezTo>
                    <a:cubicBezTo>
                      <a:pt x="409" y="145"/>
                      <a:pt x="413" y="144"/>
                      <a:pt x="418" y="144"/>
                    </a:cubicBezTo>
                    <a:cubicBezTo>
                      <a:pt x="448" y="144"/>
                      <a:pt x="472" y="168"/>
                      <a:pt x="472" y="198"/>
                    </a:cubicBezTo>
                    <a:cubicBezTo>
                      <a:pt x="472" y="228"/>
                      <a:pt x="448" y="252"/>
                      <a:pt x="418" y="252"/>
                    </a:cubicBezTo>
                    <a:close/>
                    <a:moveTo>
                      <a:pt x="326" y="336"/>
                    </a:moveTo>
                    <a:cubicBezTo>
                      <a:pt x="94" y="336"/>
                      <a:pt x="94" y="336"/>
                      <a:pt x="94" y="336"/>
                    </a:cubicBezTo>
                    <a:cubicBezTo>
                      <a:pt x="94" y="136"/>
                      <a:pt x="94" y="136"/>
                      <a:pt x="94" y="136"/>
                    </a:cubicBezTo>
                    <a:cubicBezTo>
                      <a:pt x="204" y="36"/>
                      <a:pt x="204" y="36"/>
                      <a:pt x="204" y="36"/>
                    </a:cubicBezTo>
                    <a:cubicBezTo>
                      <a:pt x="206" y="33"/>
                      <a:pt x="209" y="33"/>
                      <a:pt x="210" y="33"/>
                    </a:cubicBezTo>
                    <a:cubicBezTo>
                      <a:pt x="211" y="33"/>
                      <a:pt x="214" y="33"/>
                      <a:pt x="216" y="36"/>
                    </a:cubicBezTo>
                    <a:cubicBezTo>
                      <a:pt x="284" y="98"/>
                      <a:pt x="284" y="98"/>
                      <a:pt x="284" y="98"/>
                    </a:cubicBezTo>
                    <a:cubicBezTo>
                      <a:pt x="266" y="109"/>
                      <a:pt x="251" y="126"/>
                      <a:pt x="242" y="147"/>
                    </a:cubicBezTo>
                    <a:cubicBezTo>
                      <a:pt x="235" y="144"/>
                      <a:pt x="227" y="143"/>
                      <a:pt x="219" y="143"/>
                    </a:cubicBezTo>
                    <a:cubicBezTo>
                      <a:pt x="180" y="143"/>
                      <a:pt x="148" y="175"/>
                      <a:pt x="148" y="214"/>
                    </a:cubicBezTo>
                    <a:cubicBezTo>
                      <a:pt x="148" y="253"/>
                      <a:pt x="180" y="285"/>
                      <a:pt x="219" y="285"/>
                    </a:cubicBezTo>
                    <a:cubicBezTo>
                      <a:pt x="326" y="285"/>
                      <a:pt x="326" y="285"/>
                      <a:pt x="326" y="285"/>
                    </a:cubicBezTo>
                    <a:cubicBezTo>
                      <a:pt x="326" y="336"/>
                      <a:pt x="326" y="336"/>
                      <a:pt x="326" y="336"/>
                    </a:cubicBezTo>
                    <a:close/>
                    <a:moveTo>
                      <a:pt x="418" y="111"/>
                    </a:moveTo>
                    <a:cubicBezTo>
                      <a:pt x="413" y="111"/>
                      <a:pt x="408" y="111"/>
                      <a:pt x="403" y="112"/>
                    </a:cubicBezTo>
                    <a:cubicBezTo>
                      <a:pt x="385" y="95"/>
                      <a:pt x="360" y="85"/>
                      <a:pt x="335" y="85"/>
                    </a:cubicBezTo>
                    <a:cubicBezTo>
                      <a:pt x="330" y="85"/>
                      <a:pt x="325" y="85"/>
                      <a:pt x="321" y="86"/>
                    </a:cubicBezTo>
                    <a:cubicBezTo>
                      <a:pt x="239" y="12"/>
                      <a:pt x="239" y="12"/>
                      <a:pt x="239" y="12"/>
                    </a:cubicBezTo>
                    <a:cubicBezTo>
                      <a:pt x="232" y="4"/>
                      <a:pt x="221" y="0"/>
                      <a:pt x="210" y="0"/>
                    </a:cubicBezTo>
                    <a:cubicBezTo>
                      <a:pt x="210" y="0"/>
                      <a:pt x="210" y="0"/>
                      <a:pt x="210" y="0"/>
                    </a:cubicBezTo>
                    <a:cubicBezTo>
                      <a:pt x="199" y="0"/>
                      <a:pt x="188" y="4"/>
                      <a:pt x="181" y="11"/>
                    </a:cubicBezTo>
                    <a:cubicBezTo>
                      <a:pt x="7" y="170"/>
                      <a:pt x="7" y="170"/>
                      <a:pt x="7" y="170"/>
                    </a:cubicBezTo>
                    <a:cubicBezTo>
                      <a:pt x="1" y="176"/>
                      <a:pt x="0" y="187"/>
                      <a:pt x="6" y="194"/>
                    </a:cubicBezTo>
                    <a:cubicBezTo>
                      <a:pt x="10" y="197"/>
                      <a:pt x="14" y="199"/>
                      <a:pt x="19" y="199"/>
                    </a:cubicBezTo>
                    <a:cubicBezTo>
                      <a:pt x="23" y="199"/>
                      <a:pt x="27" y="198"/>
                      <a:pt x="30" y="195"/>
                    </a:cubicBezTo>
                    <a:cubicBezTo>
                      <a:pt x="60" y="167"/>
                      <a:pt x="60" y="167"/>
                      <a:pt x="60" y="167"/>
                    </a:cubicBezTo>
                    <a:cubicBezTo>
                      <a:pt x="60" y="353"/>
                      <a:pt x="60" y="353"/>
                      <a:pt x="60" y="353"/>
                    </a:cubicBezTo>
                    <a:cubicBezTo>
                      <a:pt x="60" y="362"/>
                      <a:pt x="68" y="369"/>
                      <a:pt x="77" y="369"/>
                    </a:cubicBezTo>
                    <a:cubicBezTo>
                      <a:pt x="343" y="369"/>
                      <a:pt x="343" y="369"/>
                      <a:pt x="343" y="369"/>
                    </a:cubicBezTo>
                    <a:cubicBezTo>
                      <a:pt x="352" y="369"/>
                      <a:pt x="360" y="362"/>
                      <a:pt x="360" y="353"/>
                    </a:cubicBezTo>
                    <a:cubicBezTo>
                      <a:pt x="360" y="285"/>
                      <a:pt x="360" y="285"/>
                      <a:pt x="360" y="285"/>
                    </a:cubicBezTo>
                    <a:cubicBezTo>
                      <a:pt x="418" y="285"/>
                      <a:pt x="418" y="285"/>
                      <a:pt x="418" y="285"/>
                    </a:cubicBezTo>
                    <a:cubicBezTo>
                      <a:pt x="466" y="285"/>
                      <a:pt x="505" y="246"/>
                      <a:pt x="505" y="198"/>
                    </a:cubicBezTo>
                    <a:cubicBezTo>
                      <a:pt x="505" y="150"/>
                      <a:pt x="466" y="111"/>
                      <a:pt x="418"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56" name="Freeform 21"/>
              <p:cNvSpPr>
                <a:spLocks noEditPoints="1"/>
              </p:cNvSpPr>
              <p:nvPr/>
            </p:nvSpPr>
            <p:spPr bwMode="auto">
              <a:xfrm>
                <a:off x="3702931" y="1781230"/>
                <a:ext cx="477232" cy="477232"/>
              </a:xfrm>
              <a:custGeom>
                <a:avLst/>
                <a:gdLst>
                  <a:gd name="T0" fmla="*/ 380 w 761"/>
                  <a:gd name="T1" fmla="*/ 33 h 761"/>
                  <a:gd name="T2" fmla="*/ 33 w 761"/>
                  <a:gd name="T3" fmla="*/ 380 h 761"/>
                  <a:gd name="T4" fmla="*/ 380 w 761"/>
                  <a:gd name="T5" fmla="*/ 728 h 761"/>
                  <a:gd name="T6" fmla="*/ 728 w 761"/>
                  <a:gd name="T7" fmla="*/ 380 h 761"/>
                  <a:gd name="T8" fmla="*/ 380 w 761"/>
                  <a:gd name="T9" fmla="*/ 33 h 761"/>
                  <a:gd name="T10" fmla="*/ 380 w 761"/>
                  <a:gd name="T11" fmla="*/ 761 h 761"/>
                  <a:gd name="T12" fmla="*/ 111 w 761"/>
                  <a:gd name="T13" fmla="*/ 649 h 761"/>
                  <a:gd name="T14" fmla="*/ 0 w 761"/>
                  <a:gd name="T15" fmla="*/ 380 h 761"/>
                  <a:gd name="T16" fmla="*/ 111 w 761"/>
                  <a:gd name="T17" fmla="*/ 111 h 761"/>
                  <a:gd name="T18" fmla="*/ 380 w 761"/>
                  <a:gd name="T19" fmla="*/ 0 h 761"/>
                  <a:gd name="T20" fmla="*/ 650 w 761"/>
                  <a:gd name="T21" fmla="*/ 111 h 761"/>
                  <a:gd name="T22" fmla="*/ 761 w 761"/>
                  <a:gd name="T23" fmla="*/ 380 h 761"/>
                  <a:gd name="T24" fmla="*/ 650 w 761"/>
                  <a:gd name="T25" fmla="*/ 649 h 761"/>
                  <a:gd name="T26" fmla="*/ 380 w 761"/>
                  <a:gd name="T27" fmla="*/ 761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1" h="761">
                    <a:moveTo>
                      <a:pt x="380" y="33"/>
                    </a:moveTo>
                    <a:cubicBezTo>
                      <a:pt x="189" y="33"/>
                      <a:pt x="33" y="189"/>
                      <a:pt x="33" y="380"/>
                    </a:cubicBezTo>
                    <a:cubicBezTo>
                      <a:pt x="33" y="572"/>
                      <a:pt x="189" y="728"/>
                      <a:pt x="380" y="728"/>
                    </a:cubicBezTo>
                    <a:cubicBezTo>
                      <a:pt x="572" y="728"/>
                      <a:pt x="728" y="572"/>
                      <a:pt x="728" y="380"/>
                    </a:cubicBezTo>
                    <a:cubicBezTo>
                      <a:pt x="728" y="189"/>
                      <a:pt x="572" y="33"/>
                      <a:pt x="380" y="33"/>
                    </a:cubicBezTo>
                    <a:close/>
                    <a:moveTo>
                      <a:pt x="380" y="761"/>
                    </a:moveTo>
                    <a:cubicBezTo>
                      <a:pt x="279" y="761"/>
                      <a:pt x="183" y="721"/>
                      <a:pt x="111" y="649"/>
                    </a:cubicBezTo>
                    <a:cubicBezTo>
                      <a:pt x="39" y="578"/>
                      <a:pt x="0" y="482"/>
                      <a:pt x="0" y="380"/>
                    </a:cubicBezTo>
                    <a:cubicBezTo>
                      <a:pt x="0" y="279"/>
                      <a:pt x="39" y="183"/>
                      <a:pt x="111" y="111"/>
                    </a:cubicBezTo>
                    <a:cubicBezTo>
                      <a:pt x="183" y="39"/>
                      <a:pt x="279" y="0"/>
                      <a:pt x="380" y="0"/>
                    </a:cubicBezTo>
                    <a:cubicBezTo>
                      <a:pt x="482" y="0"/>
                      <a:pt x="578" y="39"/>
                      <a:pt x="650" y="111"/>
                    </a:cubicBezTo>
                    <a:cubicBezTo>
                      <a:pt x="722" y="183"/>
                      <a:pt x="761" y="279"/>
                      <a:pt x="761" y="380"/>
                    </a:cubicBezTo>
                    <a:cubicBezTo>
                      <a:pt x="761" y="482"/>
                      <a:pt x="722" y="578"/>
                      <a:pt x="650" y="649"/>
                    </a:cubicBezTo>
                    <a:cubicBezTo>
                      <a:pt x="578" y="721"/>
                      <a:pt x="482" y="761"/>
                      <a:pt x="380" y="7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grpSp>
          <p:nvGrpSpPr>
            <p:cNvPr id="221" name="Group 5"/>
            <p:cNvGrpSpPr>
              <a:grpSpLocks noChangeAspect="1"/>
            </p:cNvGrpSpPr>
            <p:nvPr/>
          </p:nvGrpSpPr>
          <p:grpSpPr bwMode="auto">
            <a:xfrm>
              <a:off x="5656523" y="2347888"/>
              <a:ext cx="273599" cy="273600"/>
              <a:chOff x="2770" y="1511"/>
              <a:chExt cx="221" cy="221"/>
            </a:xfrm>
            <a:solidFill>
              <a:schemeClr val="tx2"/>
            </a:solidFill>
          </p:grpSpPr>
          <p:sp>
            <p:nvSpPr>
              <p:cNvPr id="252" name="Freeform 6"/>
              <p:cNvSpPr>
                <a:spLocks noEditPoints="1"/>
              </p:cNvSpPr>
              <p:nvPr/>
            </p:nvSpPr>
            <p:spPr bwMode="auto">
              <a:xfrm>
                <a:off x="2770" y="1511"/>
                <a:ext cx="221" cy="221"/>
              </a:xfrm>
              <a:custGeom>
                <a:avLst/>
                <a:gdLst>
                  <a:gd name="T0" fmla="*/ 647 w 1292"/>
                  <a:gd name="T1" fmla="*/ 56 h 1292"/>
                  <a:gd name="T2" fmla="*/ 56 w 1292"/>
                  <a:gd name="T3" fmla="*/ 645 h 1292"/>
                  <a:gd name="T4" fmla="*/ 647 w 1292"/>
                  <a:gd name="T5" fmla="*/ 1236 h 1292"/>
                  <a:gd name="T6" fmla="*/ 1236 w 1292"/>
                  <a:gd name="T7" fmla="*/ 645 h 1292"/>
                  <a:gd name="T8" fmla="*/ 647 w 1292"/>
                  <a:gd name="T9" fmla="*/ 56 h 1292"/>
                  <a:gd name="T10" fmla="*/ 647 w 1292"/>
                  <a:gd name="T11" fmla="*/ 1292 h 1292"/>
                  <a:gd name="T12" fmla="*/ 189 w 1292"/>
                  <a:gd name="T13" fmla="*/ 1104 h 1292"/>
                  <a:gd name="T14" fmla="*/ 0 w 1292"/>
                  <a:gd name="T15" fmla="*/ 645 h 1292"/>
                  <a:gd name="T16" fmla="*/ 189 w 1292"/>
                  <a:gd name="T17" fmla="*/ 189 h 1292"/>
                  <a:gd name="T18" fmla="*/ 647 w 1292"/>
                  <a:gd name="T19" fmla="*/ 0 h 1292"/>
                  <a:gd name="T20" fmla="*/ 1104 w 1292"/>
                  <a:gd name="T21" fmla="*/ 189 h 1292"/>
                  <a:gd name="T22" fmla="*/ 1292 w 1292"/>
                  <a:gd name="T23" fmla="*/ 645 h 1292"/>
                  <a:gd name="T24" fmla="*/ 1104 w 1292"/>
                  <a:gd name="T25" fmla="*/ 1104 h 1292"/>
                  <a:gd name="T26" fmla="*/ 647 w 1292"/>
                  <a:gd name="T27"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1292">
                    <a:moveTo>
                      <a:pt x="647" y="56"/>
                    </a:moveTo>
                    <a:cubicBezTo>
                      <a:pt x="321" y="56"/>
                      <a:pt x="56" y="321"/>
                      <a:pt x="56" y="645"/>
                    </a:cubicBezTo>
                    <a:cubicBezTo>
                      <a:pt x="56" y="971"/>
                      <a:pt x="321" y="1236"/>
                      <a:pt x="647" y="1236"/>
                    </a:cubicBezTo>
                    <a:cubicBezTo>
                      <a:pt x="971" y="1236"/>
                      <a:pt x="1236" y="971"/>
                      <a:pt x="1236" y="645"/>
                    </a:cubicBezTo>
                    <a:cubicBezTo>
                      <a:pt x="1236" y="321"/>
                      <a:pt x="971" y="56"/>
                      <a:pt x="647" y="56"/>
                    </a:cubicBezTo>
                    <a:close/>
                    <a:moveTo>
                      <a:pt x="647" y="1292"/>
                    </a:moveTo>
                    <a:cubicBezTo>
                      <a:pt x="474" y="1292"/>
                      <a:pt x="311" y="1224"/>
                      <a:pt x="189" y="1104"/>
                    </a:cubicBezTo>
                    <a:cubicBezTo>
                      <a:pt x="68" y="981"/>
                      <a:pt x="0" y="819"/>
                      <a:pt x="0" y="645"/>
                    </a:cubicBezTo>
                    <a:cubicBezTo>
                      <a:pt x="0" y="474"/>
                      <a:pt x="68" y="311"/>
                      <a:pt x="189" y="189"/>
                    </a:cubicBezTo>
                    <a:cubicBezTo>
                      <a:pt x="311" y="66"/>
                      <a:pt x="474" y="0"/>
                      <a:pt x="647" y="0"/>
                    </a:cubicBezTo>
                    <a:cubicBezTo>
                      <a:pt x="819" y="0"/>
                      <a:pt x="981" y="66"/>
                      <a:pt x="1104" y="189"/>
                    </a:cubicBezTo>
                    <a:cubicBezTo>
                      <a:pt x="1226" y="311"/>
                      <a:pt x="1292" y="474"/>
                      <a:pt x="1292" y="645"/>
                    </a:cubicBezTo>
                    <a:cubicBezTo>
                      <a:pt x="1292" y="819"/>
                      <a:pt x="1226" y="981"/>
                      <a:pt x="1104" y="1104"/>
                    </a:cubicBezTo>
                    <a:cubicBezTo>
                      <a:pt x="981" y="1224"/>
                      <a:pt x="819" y="1292"/>
                      <a:pt x="647" y="1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7"/>
              <p:cNvSpPr>
                <a:spLocks noEditPoints="1"/>
              </p:cNvSpPr>
              <p:nvPr/>
            </p:nvSpPr>
            <p:spPr bwMode="auto">
              <a:xfrm>
                <a:off x="2819" y="1556"/>
                <a:ext cx="123" cy="128"/>
              </a:xfrm>
              <a:custGeom>
                <a:avLst/>
                <a:gdLst>
                  <a:gd name="T0" fmla="*/ 47 w 712"/>
                  <a:gd name="T1" fmla="*/ 574 h 748"/>
                  <a:gd name="T2" fmla="*/ 664 w 712"/>
                  <a:gd name="T3" fmla="*/ 169 h 748"/>
                  <a:gd name="T4" fmla="*/ 204 w 712"/>
                  <a:gd name="T5" fmla="*/ 539 h 748"/>
                  <a:gd name="T6" fmla="*/ 458 w 712"/>
                  <a:gd name="T7" fmla="*/ 519 h 748"/>
                  <a:gd name="T8" fmla="*/ 504 w 712"/>
                  <a:gd name="T9" fmla="*/ 539 h 748"/>
                  <a:gd name="T10" fmla="*/ 458 w 712"/>
                  <a:gd name="T11" fmla="*/ 501 h 748"/>
                  <a:gd name="T12" fmla="*/ 204 w 712"/>
                  <a:gd name="T13" fmla="*/ 539 h 748"/>
                  <a:gd name="T14" fmla="*/ 504 w 712"/>
                  <a:gd name="T15" fmla="*/ 227 h 748"/>
                  <a:gd name="T16" fmla="*/ 380 w 712"/>
                  <a:gd name="T17" fmla="*/ 349 h 748"/>
                  <a:gd name="T18" fmla="*/ 351 w 712"/>
                  <a:gd name="T19" fmla="*/ 378 h 748"/>
                  <a:gd name="T20" fmla="*/ 332 w 712"/>
                  <a:gd name="T21" fmla="*/ 359 h 748"/>
                  <a:gd name="T22" fmla="*/ 204 w 712"/>
                  <a:gd name="T23" fmla="*/ 508 h 748"/>
                  <a:gd name="T24" fmla="*/ 504 w 712"/>
                  <a:gd name="T25" fmla="*/ 502 h 748"/>
                  <a:gd name="T26" fmla="*/ 328 w 712"/>
                  <a:gd name="T27" fmla="*/ 227 h 748"/>
                  <a:gd name="T28" fmla="*/ 423 w 712"/>
                  <a:gd name="T29" fmla="*/ 227 h 748"/>
                  <a:gd name="T30" fmla="*/ 564 w 712"/>
                  <a:gd name="T31" fmla="*/ 50 h 748"/>
                  <a:gd name="T32" fmla="*/ 519 w 712"/>
                  <a:gd name="T33" fmla="*/ 17 h 748"/>
                  <a:gd name="T34" fmla="*/ 403 w 712"/>
                  <a:gd name="T35" fmla="*/ 18 h 748"/>
                  <a:gd name="T36" fmla="*/ 356 w 712"/>
                  <a:gd name="T37" fmla="*/ 49 h 748"/>
                  <a:gd name="T38" fmla="*/ 24 w 712"/>
                  <a:gd name="T39" fmla="*/ 121 h 748"/>
                  <a:gd name="T40" fmla="*/ 0 w 712"/>
                  <a:gd name="T41" fmla="*/ 597 h 748"/>
                  <a:gd name="T42" fmla="*/ 236 w 712"/>
                  <a:gd name="T43" fmla="*/ 621 h 748"/>
                  <a:gd name="T44" fmla="*/ 159 w 712"/>
                  <a:gd name="T45" fmla="*/ 692 h 748"/>
                  <a:gd name="T46" fmla="*/ 159 w 712"/>
                  <a:gd name="T47" fmla="*/ 748 h 748"/>
                  <a:gd name="T48" fmla="*/ 572 w 712"/>
                  <a:gd name="T49" fmla="*/ 719 h 748"/>
                  <a:gd name="T50" fmla="*/ 466 w 712"/>
                  <a:gd name="T51" fmla="*/ 692 h 748"/>
                  <a:gd name="T52" fmla="*/ 688 w 712"/>
                  <a:gd name="T53" fmla="*/ 621 h 748"/>
                  <a:gd name="T54" fmla="*/ 712 w 712"/>
                  <a:gd name="T55" fmla="*/ 145 h 748"/>
                  <a:gd name="T56" fmla="*/ 688 w 712"/>
                  <a:gd name="T57" fmla="*/ 121 h 748"/>
                  <a:gd name="T58" fmla="*/ 408 w 712"/>
                  <a:gd name="T59" fmla="*/ 692 h 748"/>
                  <a:gd name="T60" fmla="*/ 294 w 712"/>
                  <a:gd name="T61" fmla="*/ 621 h 748"/>
                  <a:gd name="T62" fmla="*/ 408 w 712"/>
                  <a:gd name="T63" fmla="*/ 69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2" h="748">
                    <a:moveTo>
                      <a:pt x="664" y="574"/>
                    </a:moveTo>
                    <a:cubicBezTo>
                      <a:pt x="47" y="574"/>
                      <a:pt x="47" y="574"/>
                      <a:pt x="47" y="574"/>
                    </a:cubicBezTo>
                    <a:cubicBezTo>
                      <a:pt x="47" y="169"/>
                      <a:pt x="47" y="169"/>
                      <a:pt x="47" y="169"/>
                    </a:cubicBezTo>
                    <a:cubicBezTo>
                      <a:pt x="664" y="169"/>
                      <a:pt x="664" y="169"/>
                      <a:pt x="664" y="169"/>
                    </a:cubicBezTo>
                    <a:cubicBezTo>
                      <a:pt x="664" y="574"/>
                      <a:pt x="664" y="574"/>
                      <a:pt x="664" y="574"/>
                    </a:cubicBezTo>
                    <a:close/>
                    <a:moveTo>
                      <a:pt x="204" y="539"/>
                    </a:moveTo>
                    <a:lnTo>
                      <a:pt x="243" y="539"/>
                    </a:lnTo>
                    <a:lnTo>
                      <a:pt x="458" y="519"/>
                    </a:lnTo>
                    <a:lnTo>
                      <a:pt x="502" y="539"/>
                    </a:lnTo>
                    <a:lnTo>
                      <a:pt x="504" y="539"/>
                    </a:lnTo>
                    <a:lnTo>
                      <a:pt x="504" y="521"/>
                    </a:lnTo>
                    <a:lnTo>
                      <a:pt x="458" y="501"/>
                    </a:lnTo>
                    <a:lnTo>
                      <a:pt x="204" y="524"/>
                    </a:lnTo>
                    <a:lnTo>
                      <a:pt x="204" y="539"/>
                    </a:lnTo>
                    <a:close/>
                    <a:moveTo>
                      <a:pt x="504" y="502"/>
                    </a:moveTo>
                    <a:lnTo>
                      <a:pt x="504" y="227"/>
                    </a:lnTo>
                    <a:lnTo>
                      <a:pt x="503" y="227"/>
                    </a:lnTo>
                    <a:lnTo>
                      <a:pt x="380" y="349"/>
                    </a:lnTo>
                    <a:lnTo>
                      <a:pt x="425" y="453"/>
                    </a:lnTo>
                    <a:lnTo>
                      <a:pt x="351" y="378"/>
                    </a:lnTo>
                    <a:lnTo>
                      <a:pt x="251" y="476"/>
                    </a:lnTo>
                    <a:lnTo>
                      <a:pt x="332" y="359"/>
                    </a:lnTo>
                    <a:lnTo>
                      <a:pt x="204" y="227"/>
                    </a:lnTo>
                    <a:lnTo>
                      <a:pt x="204" y="508"/>
                    </a:lnTo>
                    <a:lnTo>
                      <a:pt x="458" y="475"/>
                    </a:lnTo>
                    <a:lnTo>
                      <a:pt x="504" y="502"/>
                    </a:lnTo>
                    <a:close/>
                    <a:moveTo>
                      <a:pt x="423" y="227"/>
                    </a:moveTo>
                    <a:lnTo>
                      <a:pt x="328" y="227"/>
                    </a:lnTo>
                    <a:lnTo>
                      <a:pt x="364" y="312"/>
                    </a:lnTo>
                    <a:lnTo>
                      <a:pt x="423" y="227"/>
                    </a:lnTo>
                    <a:close/>
                    <a:moveTo>
                      <a:pt x="512" y="121"/>
                    </a:moveTo>
                    <a:lnTo>
                      <a:pt x="564" y="50"/>
                    </a:lnTo>
                    <a:cubicBezTo>
                      <a:pt x="573" y="38"/>
                      <a:pt x="571" y="20"/>
                      <a:pt x="559" y="11"/>
                    </a:cubicBezTo>
                    <a:cubicBezTo>
                      <a:pt x="545" y="1"/>
                      <a:pt x="528" y="5"/>
                      <a:pt x="519" y="17"/>
                    </a:cubicBezTo>
                    <a:lnTo>
                      <a:pt x="458" y="101"/>
                    </a:lnTo>
                    <a:lnTo>
                      <a:pt x="403" y="18"/>
                    </a:lnTo>
                    <a:cubicBezTo>
                      <a:pt x="394" y="5"/>
                      <a:pt x="377" y="0"/>
                      <a:pt x="364" y="9"/>
                    </a:cubicBezTo>
                    <a:cubicBezTo>
                      <a:pt x="350" y="18"/>
                      <a:pt x="348" y="36"/>
                      <a:pt x="356" y="49"/>
                    </a:cubicBezTo>
                    <a:lnTo>
                      <a:pt x="404" y="121"/>
                    </a:lnTo>
                    <a:lnTo>
                      <a:pt x="24" y="121"/>
                    </a:lnTo>
                    <a:cubicBezTo>
                      <a:pt x="11" y="121"/>
                      <a:pt x="0" y="131"/>
                      <a:pt x="0" y="145"/>
                    </a:cubicBezTo>
                    <a:cubicBezTo>
                      <a:pt x="0" y="597"/>
                      <a:pt x="0" y="597"/>
                      <a:pt x="0" y="597"/>
                    </a:cubicBezTo>
                    <a:cubicBezTo>
                      <a:pt x="0" y="609"/>
                      <a:pt x="11" y="621"/>
                      <a:pt x="24" y="621"/>
                    </a:cubicBezTo>
                    <a:cubicBezTo>
                      <a:pt x="236" y="621"/>
                      <a:pt x="236" y="621"/>
                      <a:pt x="236" y="621"/>
                    </a:cubicBezTo>
                    <a:cubicBezTo>
                      <a:pt x="236" y="692"/>
                      <a:pt x="236" y="692"/>
                      <a:pt x="236" y="692"/>
                    </a:cubicBezTo>
                    <a:cubicBezTo>
                      <a:pt x="159" y="692"/>
                      <a:pt x="159" y="692"/>
                      <a:pt x="159" y="692"/>
                    </a:cubicBezTo>
                    <a:cubicBezTo>
                      <a:pt x="144" y="692"/>
                      <a:pt x="130" y="704"/>
                      <a:pt x="130" y="719"/>
                    </a:cubicBezTo>
                    <a:cubicBezTo>
                      <a:pt x="130" y="736"/>
                      <a:pt x="144" y="748"/>
                      <a:pt x="159" y="748"/>
                    </a:cubicBezTo>
                    <a:cubicBezTo>
                      <a:pt x="543" y="748"/>
                      <a:pt x="543" y="748"/>
                      <a:pt x="543" y="748"/>
                    </a:cubicBezTo>
                    <a:cubicBezTo>
                      <a:pt x="558" y="748"/>
                      <a:pt x="572" y="736"/>
                      <a:pt x="572" y="719"/>
                    </a:cubicBezTo>
                    <a:cubicBezTo>
                      <a:pt x="572" y="704"/>
                      <a:pt x="558" y="692"/>
                      <a:pt x="543" y="692"/>
                    </a:cubicBezTo>
                    <a:cubicBezTo>
                      <a:pt x="466" y="692"/>
                      <a:pt x="466" y="692"/>
                      <a:pt x="466" y="692"/>
                    </a:cubicBezTo>
                    <a:cubicBezTo>
                      <a:pt x="466" y="621"/>
                      <a:pt x="466" y="621"/>
                      <a:pt x="466" y="621"/>
                    </a:cubicBezTo>
                    <a:cubicBezTo>
                      <a:pt x="688" y="621"/>
                      <a:pt x="688" y="621"/>
                      <a:pt x="688" y="621"/>
                    </a:cubicBezTo>
                    <a:cubicBezTo>
                      <a:pt x="702" y="621"/>
                      <a:pt x="712" y="609"/>
                      <a:pt x="712" y="597"/>
                    </a:cubicBezTo>
                    <a:cubicBezTo>
                      <a:pt x="712" y="145"/>
                      <a:pt x="712" y="145"/>
                      <a:pt x="712" y="145"/>
                    </a:cubicBezTo>
                    <a:cubicBezTo>
                      <a:pt x="712" y="131"/>
                      <a:pt x="702" y="121"/>
                      <a:pt x="688" y="121"/>
                    </a:cubicBezTo>
                    <a:lnTo>
                      <a:pt x="688" y="121"/>
                    </a:lnTo>
                    <a:lnTo>
                      <a:pt x="512" y="121"/>
                    </a:lnTo>
                    <a:close/>
                    <a:moveTo>
                      <a:pt x="408" y="692"/>
                    </a:moveTo>
                    <a:cubicBezTo>
                      <a:pt x="294" y="692"/>
                      <a:pt x="294" y="692"/>
                      <a:pt x="294" y="692"/>
                    </a:cubicBezTo>
                    <a:cubicBezTo>
                      <a:pt x="294" y="621"/>
                      <a:pt x="294" y="621"/>
                      <a:pt x="294" y="621"/>
                    </a:cubicBezTo>
                    <a:cubicBezTo>
                      <a:pt x="408" y="621"/>
                      <a:pt x="408" y="621"/>
                      <a:pt x="408" y="621"/>
                    </a:cubicBezTo>
                    <a:cubicBezTo>
                      <a:pt x="408" y="692"/>
                      <a:pt x="408" y="692"/>
                      <a:pt x="408" y="6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2" name="Group 46"/>
            <p:cNvGrpSpPr>
              <a:grpSpLocks noChangeAspect="1"/>
            </p:cNvGrpSpPr>
            <p:nvPr/>
          </p:nvGrpSpPr>
          <p:grpSpPr bwMode="auto">
            <a:xfrm>
              <a:off x="5446602" y="2619724"/>
              <a:ext cx="273600" cy="273600"/>
              <a:chOff x="2795" y="1535"/>
              <a:chExt cx="171" cy="171"/>
            </a:xfrm>
            <a:solidFill>
              <a:schemeClr val="tx2"/>
            </a:solidFill>
          </p:grpSpPr>
          <p:sp>
            <p:nvSpPr>
              <p:cNvPr id="233" name="Freeform 47"/>
              <p:cNvSpPr>
                <a:spLocks noEditPoints="1"/>
              </p:cNvSpPr>
              <p:nvPr/>
            </p:nvSpPr>
            <p:spPr bwMode="auto">
              <a:xfrm>
                <a:off x="2795" y="1535"/>
                <a:ext cx="171" cy="171"/>
              </a:xfrm>
              <a:custGeom>
                <a:avLst/>
                <a:gdLst>
                  <a:gd name="T0" fmla="*/ 500 w 1000"/>
                  <a:gd name="T1" fmla="*/ 956 h 1000"/>
                  <a:gd name="T2" fmla="*/ 44 w 1000"/>
                  <a:gd name="T3" fmla="*/ 500 h 1000"/>
                  <a:gd name="T4" fmla="*/ 500 w 1000"/>
                  <a:gd name="T5" fmla="*/ 44 h 1000"/>
                  <a:gd name="T6" fmla="*/ 956 w 1000"/>
                  <a:gd name="T7" fmla="*/ 500 h 1000"/>
                  <a:gd name="T8" fmla="*/ 500 w 1000"/>
                  <a:gd name="T9" fmla="*/ 956 h 1000"/>
                  <a:gd name="T10" fmla="*/ 854 w 1000"/>
                  <a:gd name="T11" fmla="*/ 147 h 1000"/>
                  <a:gd name="T12" fmla="*/ 500 w 1000"/>
                  <a:gd name="T13" fmla="*/ 0 h 1000"/>
                  <a:gd name="T14" fmla="*/ 147 w 1000"/>
                  <a:gd name="T15" fmla="*/ 147 h 1000"/>
                  <a:gd name="T16" fmla="*/ 0 w 1000"/>
                  <a:gd name="T17" fmla="*/ 500 h 1000"/>
                  <a:gd name="T18" fmla="*/ 147 w 1000"/>
                  <a:gd name="T19" fmla="*/ 854 h 1000"/>
                  <a:gd name="T20" fmla="*/ 500 w 1000"/>
                  <a:gd name="T21" fmla="*/ 1000 h 1000"/>
                  <a:gd name="T22" fmla="*/ 854 w 1000"/>
                  <a:gd name="T23" fmla="*/ 854 h 1000"/>
                  <a:gd name="T24" fmla="*/ 1000 w 1000"/>
                  <a:gd name="T25" fmla="*/ 500 h 1000"/>
                  <a:gd name="T26" fmla="*/ 854 w 1000"/>
                  <a:gd name="T27" fmla="*/ 147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000">
                    <a:moveTo>
                      <a:pt x="500" y="956"/>
                    </a:moveTo>
                    <a:cubicBezTo>
                      <a:pt x="249" y="956"/>
                      <a:pt x="44" y="752"/>
                      <a:pt x="44" y="500"/>
                    </a:cubicBezTo>
                    <a:cubicBezTo>
                      <a:pt x="44" y="249"/>
                      <a:pt x="249" y="44"/>
                      <a:pt x="500" y="44"/>
                    </a:cubicBezTo>
                    <a:cubicBezTo>
                      <a:pt x="752" y="44"/>
                      <a:pt x="956" y="249"/>
                      <a:pt x="956" y="500"/>
                    </a:cubicBezTo>
                    <a:cubicBezTo>
                      <a:pt x="956" y="752"/>
                      <a:pt x="752" y="956"/>
                      <a:pt x="500" y="956"/>
                    </a:cubicBezTo>
                    <a:close/>
                    <a:moveTo>
                      <a:pt x="854" y="147"/>
                    </a:moveTo>
                    <a:cubicBezTo>
                      <a:pt x="759" y="52"/>
                      <a:pt x="634" y="0"/>
                      <a:pt x="500" y="0"/>
                    </a:cubicBezTo>
                    <a:cubicBezTo>
                      <a:pt x="367" y="0"/>
                      <a:pt x="241" y="52"/>
                      <a:pt x="147" y="147"/>
                    </a:cubicBezTo>
                    <a:cubicBezTo>
                      <a:pt x="52" y="241"/>
                      <a:pt x="0" y="367"/>
                      <a:pt x="0" y="500"/>
                    </a:cubicBezTo>
                    <a:cubicBezTo>
                      <a:pt x="0" y="634"/>
                      <a:pt x="52" y="759"/>
                      <a:pt x="147" y="854"/>
                    </a:cubicBezTo>
                    <a:cubicBezTo>
                      <a:pt x="241" y="948"/>
                      <a:pt x="367" y="1000"/>
                      <a:pt x="500" y="1000"/>
                    </a:cubicBezTo>
                    <a:cubicBezTo>
                      <a:pt x="634" y="1000"/>
                      <a:pt x="759" y="948"/>
                      <a:pt x="854" y="854"/>
                    </a:cubicBezTo>
                    <a:cubicBezTo>
                      <a:pt x="948" y="759"/>
                      <a:pt x="1000" y="634"/>
                      <a:pt x="1000" y="500"/>
                    </a:cubicBezTo>
                    <a:cubicBezTo>
                      <a:pt x="1000" y="367"/>
                      <a:pt x="948" y="241"/>
                      <a:pt x="85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48"/>
              <p:cNvSpPr>
                <a:spLocks noEditPoints="1"/>
              </p:cNvSpPr>
              <p:nvPr/>
            </p:nvSpPr>
            <p:spPr bwMode="auto">
              <a:xfrm>
                <a:off x="2835" y="1576"/>
                <a:ext cx="91" cy="88"/>
              </a:xfrm>
              <a:custGeom>
                <a:avLst/>
                <a:gdLst>
                  <a:gd name="T0" fmla="*/ 118 w 532"/>
                  <a:gd name="T1" fmla="*/ 468 h 512"/>
                  <a:gd name="T2" fmla="*/ 118 w 532"/>
                  <a:gd name="T3" fmla="*/ 237 h 512"/>
                  <a:gd name="T4" fmla="*/ 488 w 532"/>
                  <a:gd name="T5" fmla="*/ 237 h 512"/>
                  <a:gd name="T6" fmla="*/ 488 w 532"/>
                  <a:gd name="T7" fmla="*/ 468 h 512"/>
                  <a:gd name="T8" fmla="*/ 118 w 532"/>
                  <a:gd name="T9" fmla="*/ 468 h 512"/>
                  <a:gd name="T10" fmla="*/ 44 w 532"/>
                  <a:gd name="T11" fmla="*/ 388 h 512"/>
                  <a:gd name="T12" fmla="*/ 44 w 532"/>
                  <a:gd name="T13" fmla="*/ 157 h 512"/>
                  <a:gd name="T14" fmla="*/ 74 w 532"/>
                  <a:gd name="T15" fmla="*/ 157 h 512"/>
                  <a:gd name="T16" fmla="*/ 74 w 532"/>
                  <a:gd name="T17" fmla="*/ 388 h 512"/>
                  <a:gd name="T18" fmla="*/ 44 w 532"/>
                  <a:gd name="T19" fmla="*/ 388 h 512"/>
                  <a:gd name="T20" fmla="*/ 44 w 532"/>
                  <a:gd name="T21" fmla="*/ 44 h 512"/>
                  <a:gd name="T22" fmla="*/ 414 w 532"/>
                  <a:gd name="T23" fmla="*/ 44 h 512"/>
                  <a:gd name="T24" fmla="*/ 414 w 532"/>
                  <a:gd name="T25" fmla="*/ 80 h 512"/>
                  <a:gd name="T26" fmla="*/ 403 w 532"/>
                  <a:gd name="T27" fmla="*/ 80 h 512"/>
                  <a:gd name="T28" fmla="*/ 403 w 532"/>
                  <a:gd name="T29" fmla="*/ 77 h 512"/>
                  <a:gd name="T30" fmla="*/ 381 w 532"/>
                  <a:gd name="T31" fmla="*/ 55 h 512"/>
                  <a:gd name="T32" fmla="*/ 359 w 532"/>
                  <a:gd name="T33" fmla="*/ 77 h 512"/>
                  <a:gd name="T34" fmla="*/ 359 w 532"/>
                  <a:gd name="T35" fmla="*/ 80 h 512"/>
                  <a:gd name="T36" fmla="*/ 96 w 532"/>
                  <a:gd name="T37" fmla="*/ 80 h 512"/>
                  <a:gd name="T38" fmla="*/ 74 w 532"/>
                  <a:gd name="T39" fmla="*/ 102 h 512"/>
                  <a:gd name="T40" fmla="*/ 74 w 532"/>
                  <a:gd name="T41" fmla="*/ 113 h 512"/>
                  <a:gd name="T42" fmla="*/ 44 w 532"/>
                  <a:gd name="T43" fmla="*/ 113 h 512"/>
                  <a:gd name="T44" fmla="*/ 44 w 532"/>
                  <a:gd name="T45" fmla="*/ 44 h 512"/>
                  <a:gd name="T46" fmla="*/ 488 w 532"/>
                  <a:gd name="T47" fmla="*/ 193 h 512"/>
                  <a:gd name="T48" fmla="*/ 118 w 532"/>
                  <a:gd name="T49" fmla="*/ 193 h 512"/>
                  <a:gd name="T50" fmla="*/ 118 w 532"/>
                  <a:gd name="T51" fmla="*/ 124 h 512"/>
                  <a:gd name="T52" fmla="*/ 488 w 532"/>
                  <a:gd name="T53" fmla="*/ 124 h 512"/>
                  <a:gd name="T54" fmla="*/ 488 w 532"/>
                  <a:gd name="T55" fmla="*/ 193 h 512"/>
                  <a:gd name="T56" fmla="*/ 532 w 532"/>
                  <a:gd name="T57" fmla="*/ 215 h 512"/>
                  <a:gd name="T58" fmla="*/ 532 w 532"/>
                  <a:gd name="T59" fmla="*/ 102 h 512"/>
                  <a:gd name="T60" fmla="*/ 510 w 532"/>
                  <a:gd name="T61" fmla="*/ 80 h 512"/>
                  <a:gd name="T62" fmla="*/ 458 w 532"/>
                  <a:gd name="T63" fmla="*/ 80 h 512"/>
                  <a:gd name="T64" fmla="*/ 458 w 532"/>
                  <a:gd name="T65" fmla="*/ 22 h 512"/>
                  <a:gd name="T66" fmla="*/ 436 w 532"/>
                  <a:gd name="T67" fmla="*/ 0 h 512"/>
                  <a:gd name="T68" fmla="*/ 22 w 532"/>
                  <a:gd name="T69" fmla="*/ 0 h 512"/>
                  <a:gd name="T70" fmla="*/ 0 w 532"/>
                  <a:gd name="T71" fmla="*/ 22 h 512"/>
                  <a:gd name="T72" fmla="*/ 0 w 532"/>
                  <a:gd name="T73" fmla="*/ 410 h 512"/>
                  <a:gd name="T74" fmla="*/ 22 w 532"/>
                  <a:gd name="T75" fmla="*/ 432 h 512"/>
                  <a:gd name="T76" fmla="*/ 74 w 532"/>
                  <a:gd name="T77" fmla="*/ 432 h 512"/>
                  <a:gd name="T78" fmla="*/ 74 w 532"/>
                  <a:gd name="T79" fmla="*/ 490 h 512"/>
                  <a:gd name="T80" fmla="*/ 96 w 532"/>
                  <a:gd name="T81" fmla="*/ 512 h 512"/>
                  <a:gd name="T82" fmla="*/ 510 w 532"/>
                  <a:gd name="T83" fmla="*/ 512 h 512"/>
                  <a:gd name="T84" fmla="*/ 532 w 532"/>
                  <a:gd name="T85" fmla="*/ 490 h 512"/>
                  <a:gd name="T86" fmla="*/ 532 w 532"/>
                  <a:gd name="T87" fmla="*/ 215 h 512"/>
                  <a:gd name="T88" fmla="*/ 532 w 532"/>
                  <a:gd name="T89" fmla="*/ 215 h 512"/>
                  <a:gd name="T90" fmla="*/ 532 w 532"/>
                  <a:gd name="T91" fmla="*/ 21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2" h="512">
                    <a:moveTo>
                      <a:pt x="118" y="468"/>
                    </a:moveTo>
                    <a:lnTo>
                      <a:pt x="118" y="237"/>
                    </a:lnTo>
                    <a:lnTo>
                      <a:pt x="488" y="237"/>
                    </a:lnTo>
                    <a:lnTo>
                      <a:pt x="488" y="468"/>
                    </a:lnTo>
                    <a:lnTo>
                      <a:pt x="118" y="468"/>
                    </a:lnTo>
                    <a:close/>
                    <a:moveTo>
                      <a:pt x="44" y="388"/>
                    </a:moveTo>
                    <a:lnTo>
                      <a:pt x="44" y="157"/>
                    </a:lnTo>
                    <a:lnTo>
                      <a:pt x="74" y="157"/>
                    </a:lnTo>
                    <a:lnTo>
                      <a:pt x="74" y="388"/>
                    </a:lnTo>
                    <a:lnTo>
                      <a:pt x="44" y="388"/>
                    </a:lnTo>
                    <a:close/>
                    <a:moveTo>
                      <a:pt x="44" y="44"/>
                    </a:moveTo>
                    <a:lnTo>
                      <a:pt x="414" y="44"/>
                    </a:lnTo>
                    <a:lnTo>
                      <a:pt x="414" y="80"/>
                    </a:lnTo>
                    <a:lnTo>
                      <a:pt x="403" y="80"/>
                    </a:lnTo>
                    <a:cubicBezTo>
                      <a:pt x="403" y="79"/>
                      <a:pt x="403" y="78"/>
                      <a:pt x="403" y="77"/>
                    </a:cubicBezTo>
                    <a:cubicBezTo>
                      <a:pt x="403" y="65"/>
                      <a:pt x="393" y="55"/>
                      <a:pt x="381" y="55"/>
                    </a:cubicBezTo>
                    <a:cubicBezTo>
                      <a:pt x="369" y="55"/>
                      <a:pt x="359" y="65"/>
                      <a:pt x="359" y="77"/>
                    </a:cubicBezTo>
                    <a:cubicBezTo>
                      <a:pt x="359" y="78"/>
                      <a:pt x="359" y="79"/>
                      <a:pt x="359" y="80"/>
                    </a:cubicBezTo>
                    <a:lnTo>
                      <a:pt x="96" y="80"/>
                    </a:lnTo>
                    <a:cubicBezTo>
                      <a:pt x="84" y="80"/>
                      <a:pt x="74" y="90"/>
                      <a:pt x="74" y="102"/>
                    </a:cubicBezTo>
                    <a:lnTo>
                      <a:pt x="74" y="113"/>
                    </a:lnTo>
                    <a:lnTo>
                      <a:pt x="44" y="113"/>
                    </a:lnTo>
                    <a:lnTo>
                      <a:pt x="44" y="44"/>
                    </a:lnTo>
                    <a:close/>
                    <a:moveTo>
                      <a:pt x="488" y="193"/>
                    </a:moveTo>
                    <a:lnTo>
                      <a:pt x="118" y="193"/>
                    </a:lnTo>
                    <a:lnTo>
                      <a:pt x="118" y="124"/>
                    </a:lnTo>
                    <a:lnTo>
                      <a:pt x="488" y="124"/>
                    </a:lnTo>
                    <a:lnTo>
                      <a:pt x="488" y="193"/>
                    </a:lnTo>
                    <a:close/>
                    <a:moveTo>
                      <a:pt x="532" y="215"/>
                    </a:moveTo>
                    <a:lnTo>
                      <a:pt x="532" y="102"/>
                    </a:lnTo>
                    <a:cubicBezTo>
                      <a:pt x="532" y="90"/>
                      <a:pt x="522" y="80"/>
                      <a:pt x="510" y="80"/>
                    </a:cubicBezTo>
                    <a:lnTo>
                      <a:pt x="458" y="80"/>
                    </a:lnTo>
                    <a:lnTo>
                      <a:pt x="458" y="22"/>
                    </a:lnTo>
                    <a:cubicBezTo>
                      <a:pt x="458" y="9"/>
                      <a:pt x="448" y="0"/>
                      <a:pt x="436" y="0"/>
                    </a:cubicBezTo>
                    <a:lnTo>
                      <a:pt x="22" y="0"/>
                    </a:lnTo>
                    <a:cubicBezTo>
                      <a:pt x="10" y="0"/>
                      <a:pt x="0" y="9"/>
                      <a:pt x="0" y="22"/>
                    </a:cubicBezTo>
                    <a:lnTo>
                      <a:pt x="0" y="410"/>
                    </a:lnTo>
                    <a:cubicBezTo>
                      <a:pt x="0" y="422"/>
                      <a:pt x="10" y="432"/>
                      <a:pt x="22" y="432"/>
                    </a:cubicBezTo>
                    <a:lnTo>
                      <a:pt x="74" y="432"/>
                    </a:lnTo>
                    <a:lnTo>
                      <a:pt x="74" y="490"/>
                    </a:lnTo>
                    <a:cubicBezTo>
                      <a:pt x="74" y="502"/>
                      <a:pt x="84" y="512"/>
                      <a:pt x="96" y="512"/>
                    </a:cubicBezTo>
                    <a:lnTo>
                      <a:pt x="510" y="512"/>
                    </a:lnTo>
                    <a:cubicBezTo>
                      <a:pt x="522" y="512"/>
                      <a:pt x="532" y="502"/>
                      <a:pt x="532" y="490"/>
                    </a:cubicBezTo>
                    <a:lnTo>
                      <a:pt x="532" y="215"/>
                    </a:lnTo>
                    <a:cubicBezTo>
                      <a:pt x="532" y="215"/>
                      <a:pt x="532" y="215"/>
                      <a:pt x="532" y="215"/>
                    </a:cubicBezTo>
                    <a:cubicBezTo>
                      <a:pt x="532" y="215"/>
                      <a:pt x="532" y="215"/>
                      <a:pt x="532"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49"/>
              <p:cNvSpPr>
                <a:spLocks noChangeArrowheads="1"/>
              </p:cNvSpPr>
              <p:nvPr/>
            </p:nvSpPr>
            <p:spPr bwMode="auto">
              <a:xfrm>
                <a:off x="2909" y="1600"/>
                <a:ext cx="7"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3" name="Group 222"/>
            <p:cNvGrpSpPr>
              <a:grpSpLocks noChangeAspect="1"/>
            </p:cNvGrpSpPr>
            <p:nvPr/>
          </p:nvGrpSpPr>
          <p:grpSpPr>
            <a:xfrm>
              <a:off x="5866441" y="2916284"/>
              <a:ext cx="273600" cy="273600"/>
              <a:chOff x="2362041" y="3437659"/>
              <a:chExt cx="480921" cy="481724"/>
            </a:xfrm>
            <a:solidFill>
              <a:schemeClr val="tx2"/>
            </a:solidFill>
          </p:grpSpPr>
          <p:sp>
            <p:nvSpPr>
              <p:cNvPr id="227" name="Freeform 450"/>
              <p:cNvSpPr>
                <a:spLocks noEditPoints="1"/>
              </p:cNvSpPr>
              <p:nvPr/>
            </p:nvSpPr>
            <p:spPr bwMode="auto">
              <a:xfrm>
                <a:off x="2470101" y="3548932"/>
                <a:ext cx="264801" cy="259184"/>
              </a:xfrm>
              <a:custGeom>
                <a:avLst/>
                <a:gdLst>
                  <a:gd name="T0" fmla="*/ 385 w 419"/>
                  <a:gd name="T1" fmla="*/ 377 h 410"/>
                  <a:gd name="T2" fmla="*/ 101 w 419"/>
                  <a:gd name="T3" fmla="*/ 377 h 410"/>
                  <a:gd name="T4" fmla="*/ 101 w 419"/>
                  <a:gd name="T5" fmla="*/ 326 h 410"/>
                  <a:gd name="T6" fmla="*/ 101 w 419"/>
                  <a:gd name="T7" fmla="*/ 101 h 410"/>
                  <a:gd name="T8" fmla="*/ 335 w 419"/>
                  <a:gd name="T9" fmla="*/ 101 h 410"/>
                  <a:gd name="T10" fmla="*/ 385 w 419"/>
                  <a:gd name="T11" fmla="*/ 101 h 410"/>
                  <a:gd name="T12" fmla="*/ 385 w 419"/>
                  <a:gd name="T13" fmla="*/ 377 h 410"/>
                  <a:gd name="T14" fmla="*/ 34 w 419"/>
                  <a:gd name="T15" fmla="*/ 309 h 410"/>
                  <a:gd name="T16" fmla="*/ 34 w 419"/>
                  <a:gd name="T17" fmla="*/ 33 h 410"/>
                  <a:gd name="T18" fmla="*/ 318 w 419"/>
                  <a:gd name="T19" fmla="*/ 33 h 410"/>
                  <a:gd name="T20" fmla="*/ 318 w 419"/>
                  <a:gd name="T21" fmla="*/ 67 h 410"/>
                  <a:gd name="T22" fmla="*/ 85 w 419"/>
                  <a:gd name="T23" fmla="*/ 67 h 410"/>
                  <a:gd name="T24" fmla="*/ 68 w 419"/>
                  <a:gd name="T25" fmla="*/ 84 h 410"/>
                  <a:gd name="T26" fmla="*/ 68 w 419"/>
                  <a:gd name="T27" fmla="*/ 309 h 410"/>
                  <a:gd name="T28" fmla="*/ 34 w 419"/>
                  <a:gd name="T29" fmla="*/ 309 h 410"/>
                  <a:gd name="T30" fmla="*/ 402 w 419"/>
                  <a:gd name="T31" fmla="*/ 67 h 410"/>
                  <a:gd name="T32" fmla="*/ 351 w 419"/>
                  <a:gd name="T33" fmla="*/ 67 h 410"/>
                  <a:gd name="T34" fmla="*/ 351 w 419"/>
                  <a:gd name="T35" fmla="*/ 17 h 410"/>
                  <a:gd name="T36" fmla="*/ 335 w 419"/>
                  <a:gd name="T37" fmla="*/ 0 h 410"/>
                  <a:gd name="T38" fmla="*/ 17 w 419"/>
                  <a:gd name="T39" fmla="*/ 0 h 410"/>
                  <a:gd name="T40" fmla="*/ 0 w 419"/>
                  <a:gd name="T41" fmla="*/ 17 h 410"/>
                  <a:gd name="T42" fmla="*/ 0 w 419"/>
                  <a:gd name="T43" fmla="*/ 326 h 410"/>
                  <a:gd name="T44" fmla="*/ 17 w 419"/>
                  <a:gd name="T45" fmla="*/ 343 h 410"/>
                  <a:gd name="T46" fmla="*/ 68 w 419"/>
                  <a:gd name="T47" fmla="*/ 343 h 410"/>
                  <a:gd name="T48" fmla="*/ 68 w 419"/>
                  <a:gd name="T49" fmla="*/ 394 h 410"/>
                  <a:gd name="T50" fmla="*/ 85 w 419"/>
                  <a:gd name="T51" fmla="*/ 410 h 410"/>
                  <a:gd name="T52" fmla="*/ 402 w 419"/>
                  <a:gd name="T53" fmla="*/ 410 h 410"/>
                  <a:gd name="T54" fmla="*/ 419 w 419"/>
                  <a:gd name="T55" fmla="*/ 394 h 410"/>
                  <a:gd name="T56" fmla="*/ 419 w 419"/>
                  <a:gd name="T57" fmla="*/ 84 h 410"/>
                  <a:gd name="T58" fmla="*/ 402 w 419"/>
                  <a:gd name="T59" fmla="*/ 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9" h="410">
                    <a:moveTo>
                      <a:pt x="385" y="377"/>
                    </a:moveTo>
                    <a:cubicBezTo>
                      <a:pt x="101" y="377"/>
                      <a:pt x="101" y="377"/>
                      <a:pt x="101" y="377"/>
                    </a:cubicBezTo>
                    <a:cubicBezTo>
                      <a:pt x="101" y="326"/>
                      <a:pt x="101" y="326"/>
                      <a:pt x="101" y="326"/>
                    </a:cubicBezTo>
                    <a:cubicBezTo>
                      <a:pt x="101" y="101"/>
                      <a:pt x="101" y="101"/>
                      <a:pt x="101" y="101"/>
                    </a:cubicBezTo>
                    <a:cubicBezTo>
                      <a:pt x="335" y="101"/>
                      <a:pt x="335" y="101"/>
                      <a:pt x="335" y="101"/>
                    </a:cubicBezTo>
                    <a:cubicBezTo>
                      <a:pt x="385" y="101"/>
                      <a:pt x="385" y="101"/>
                      <a:pt x="385" y="101"/>
                    </a:cubicBezTo>
                    <a:cubicBezTo>
                      <a:pt x="385" y="377"/>
                      <a:pt x="385" y="377"/>
                      <a:pt x="385" y="377"/>
                    </a:cubicBezTo>
                    <a:close/>
                    <a:moveTo>
                      <a:pt x="34" y="309"/>
                    </a:moveTo>
                    <a:cubicBezTo>
                      <a:pt x="34" y="33"/>
                      <a:pt x="34" y="33"/>
                      <a:pt x="34" y="33"/>
                    </a:cubicBezTo>
                    <a:cubicBezTo>
                      <a:pt x="318" y="33"/>
                      <a:pt x="318" y="33"/>
                      <a:pt x="318" y="33"/>
                    </a:cubicBezTo>
                    <a:cubicBezTo>
                      <a:pt x="318" y="67"/>
                      <a:pt x="318" y="67"/>
                      <a:pt x="318" y="67"/>
                    </a:cubicBezTo>
                    <a:cubicBezTo>
                      <a:pt x="85" y="67"/>
                      <a:pt x="85" y="67"/>
                      <a:pt x="85" y="67"/>
                    </a:cubicBezTo>
                    <a:cubicBezTo>
                      <a:pt x="75" y="67"/>
                      <a:pt x="68" y="75"/>
                      <a:pt x="68" y="84"/>
                    </a:cubicBezTo>
                    <a:cubicBezTo>
                      <a:pt x="68" y="309"/>
                      <a:pt x="68" y="309"/>
                      <a:pt x="68" y="309"/>
                    </a:cubicBezTo>
                    <a:cubicBezTo>
                      <a:pt x="34" y="309"/>
                      <a:pt x="34" y="309"/>
                      <a:pt x="34" y="309"/>
                    </a:cubicBezTo>
                    <a:close/>
                    <a:moveTo>
                      <a:pt x="402" y="67"/>
                    </a:moveTo>
                    <a:cubicBezTo>
                      <a:pt x="351" y="67"/>
                      <a:pt x="351" y="67"/>
                      <a:pt x="351" y="67"/>
                    </a:cubicBezTo>
                    <a:cubicBezTo>
                      <a:pt x="351" y="17"/>
                      <a:pt x="351" y="17"/>
                      <a:pt x="351" y="17"/>
                    </a:cubicBezTo>
                    <a:cubicBezTo>
                      <a:pt x="351" y="7"/>
                      <a:pt x="344" y="0"/>
                      <a:pt x="335" y="0"/>
                    </a:cubicBezTo>
                    <a:cubicBezTo>
                      <a:pt x="17" y="0"/>
                      <a:pt x="17" y="0"/>
                      <a:pt x="17" y="0"/>
                    </a:cubicBezTo>
                    <a:cubicBezTo>
                      <a:pt x="8" y="0"/>
                      <a:pt x="0" y="7"/>
                      <a:pt x="0" y="17"/>
                    </a:cubicBezTo>
                    <a:cubicBezTo>
                      <a:pt x="0" y="326"/>
                      <a:pt x="0" y="326"/>
                      <a:pt x="0" y="326"/>
                    </a:cubicBezTo>
                    <a:cubicBezTo>
                      <a:pt x="0" y="335"/>
                      <a:pt x="8" y="343"/>
                      <a:pt x="17" y="343"/>
                    </a:cubicBezTo>
                    <a:cubicBezTo>
                      <a:pt x="68" y="343"/>
                      <a:pt x="68" y="343"/>
                      <a:pt x="68" y="343"/>
                    </a:cubicBezTo>
                    <a:cubicBezTo>
                      <a:pt x="68" y="394"/>
                      <a:pt x="68" y="394"/>
                      <a:pt x="68" y="394"/>
                    </a:cubicBezTo>
                    <a:cubicBezTo>
                      <a:pt x="68" y="403"/>
                      <a:pt x="75" y="410"/>
                      <a:pt x="85" y="410"/>
                    </a:cubicBezTo>
                    <a:cubicBezTo>
                      <a:pt x="402" y="410"/>
                      <a:pt x="402" y="410"/>
                      <a:pt x="402" y="410"/>
                    </a:cubicBezTo>
                    <a:cubicBezTo>
                      <a:pt x="411" y="410"/>
                      <a:pt x="419" y="403"/>
                      <a:pt x="419" y="394"/>
                    </a:cubicBezTo>
                    <a:cubicBezTo>
                      <a:pt x="419" y="84"/>
                      <a:pt x="419" y="84"/>
                      <a:pt x="419" y="84"/>
                    </a:cubicBezTo>
                    <a:cubicBezTo>
                      <a:pt x="419" y="75"/>
                      <a:pt x="411" y="67"/>
                      <a:pt x="40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8" name="Freeform 451"/>
              <p:cNvSpPr>
                <a:spLocks noEditPoints="1"/>
              </p:cNvSpPr>
              <p:nvPr/>
            </p:nvSpPr>
            <p:spPr bwMode="auto">
              <a:xfrm>
                <a:off x="2362041" y="3437659"/>
                <a:ext cx="480921" cy="481724"/>
              </a:xfrm>
              <a:custGeom>
                <a:avLst/>
                <a:gdLst>
                  <a:gd name="T0" fmla="*/ 381 w 761"/>
                  <a:gd name="T1" fmla="*/ 728 h 762"/>
                  <a:gd name="T2" fmla="*/ 33 w 761"/>
                  <a:gd name="T3" fmla="*/ 381 h 762"/>
                  <a:gd name="T4" fmla="*/ 381 w 761"/>
                  <a:gd name="T5" fmla="*/ 34 h 762"/>
                  <a:gd name="T6" fmla="*/ 728 w 761"/>
                  <a:gd name="T7" fmla="*/ 381 h 762"/>
                  <a:gd name="T8" fmla="*/ 381 w 761"/>
                  <a:gd name="T9" fmla="*/ 728 h 762"/>
                  <a:gd name="T10" fmla="*/ 650 w 761"/>
                  <a:gd name="T11" fmla="*/ 112 h 762"/>
                  <a:gd name="T12" fmla="*/ 381 w 761"/>
                  <a:gd name="T13" fmla="*/ 0 h 762"/>
                  <a:gd name="T14" fmla="*/ 111 w 761"/>
                  <a:gd name="T15" fmla="*/ 112 h 762"/>
                  <a:gd name="T16" fmla="*/ 0 w 761"/>
                  <a:gd name="T17" fmla="*/ 381 h 762"/>
                  <a:gd name="T18" fmla="*/ 111 w 761"/>
                  <a:gd name="T19" fmla="*/ 650 h 762"/>
                  <a:gd name="T20" fmla="*/ 381 w 761"/>
                  <a:gd name="T21" fmla="*/ 762 h 762"/>
                  <a:gd name="T22" fmla="*/ 650 w 761"/>
                  <a:gd name="T23" fmla="*/ 650 h 762"/>
                  <a:gd name="T24" fmla="*/ 761 w 761"/>
                  <a:gd name="T25" fmla="*/ 381 h 762"/>
                  <a:gd name="T26" fmla="*/ 650 w 761"/>
                  <a:gd name="T27" fmla="*/ 11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1" h="762">
                    <a:moveTo>
                      <a:pt x="381" y="728"/>
                    </a:moveTo>
                    <a:cubicBezTo>
                      <a:pt x="189" y="728"/>
                      <a:pt x="33" y="573"/>
                      <a:pt x="33" y="381"/>
                    </a:cubicBezTo>
                    <a:cubicBezTo>
                      <a:pt x="33" y="190"/>
                      <a:pt x="189" y="34"/>
                      <a:pt x="381" y="34"/>
                    </a:cubicBezTo>
                    <a:cubicBezTo>
                      <a:pt x="572" y="34"/>
                      <a:pt x="728" y="190"/>
                      <a:pt x="728" y="381"/>
                    </a:cubicBezTo>
                    <a:cubicBezTo>
                      <a:pt x="728" y="573"/>
                      <a:pt x="572" y="728"/>
                      <a:pt x="381" y="728"/>
                    </a:cubicBezTo>
                    <a:close/>
                    <a:moveTo>
                      <a:pt x="650" y="112"/>
                    </a:moveTo>
                    <a:cubicBezTo>
                      <a:pt x="578" y="40"/>
                      <a:pt x="482" y="0"/>
                      <a:pt x="381" y="0"/>
                    </a:cubicBezTo>
                    <a:cubicBezTo>
                      <a:pt x="279" y="0"/>
                      <a:pt x="183" y="40"/>
                      <a:pt x="111" y="112"/>
                    </a:cubicBezTo>
                    <a:cubicBezTo>
                      <a:pt x="40" y="184"/>
                      <a:pt x="0" y="279"/>
                      <a:pt x="0" y="381"/>
                    </a:cubicBezTo>
                    <a:cubicBezTo>
                      <a:pt x="0" y="483"/>
                      <a:pt x="40" y="578"/>
                      <a:pt x="111" y="650"/>
                    </a:cubicBezTo>
                    <a:cubicBezTo>
                      <a:pt x="183" y="722"/>
                      <a:pt x="279" y="762"/>
                      <a:pt x="381" y="762"/>
                    </a:cubicBezTo>
                    <a:cubicBezTo>
                      <a:pt x="482" y="762"/>
                      <a:pt x="578" y="722"/>
                      <a:pt x="650" y="650"/>
                    </a:cubicBezTo>
                    <a:cubicBezTo>
                      <a:pt x="722" y="578"/>
                      <a:pt x="761" y="483"/>
                      <a:pt x="761" y="381"/>
                    </a:cubicBezTo>
                    <a:cubicBezTo>
                      <a:pt x="761" y="279"/>
                      <a:pt x="722" y="184"/>
                      <a:pt x="65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9" name="Freeform 452"/>
              <p:cNvSpPr>
                <a:spLocks noEditPoints="1"/>
              </p:cNvSpPr>
              <p:nvPr/>
            </p:nvSpPr>
            <p:spPr bwMode="auto">
              <a:xfrm>
                <a:off x="2546064" y="3669562"/>
                <a:ext cx="40389" cy="57507"/>
              </a:xfrm>
              <a:custGeom>
                <a:avLst/>
                <a:gdLst>
                  <a:gd name="T0" fmla="*/ 22 w 64"/>
                  <a:gd name="T1" fmla="*/ 57 h 91"/>
                  <a:gd name="T2" fmla="*/ 32 w 64"/>
                  <a:gd name="T3" fmla="*/ 22 h 91"/>
                  <a:gd name="T4" fmla="*/ 43 w 64"/>
                  <a:gd name="T5" fmla="*/ 57 h 91"/>
                  <a:gd name="T6" fmla="*/ 22 w 64"/>
                  <a:gd name="T7" fmla="*/ 57 h 91"/>
                  <a:gd name="T8" fmla="*/ 39 w 64"/>
                  <a:gd name="T9" fmla="*/ 5 h 91"/>
                  <a:gd name="T10" fmla="*/ 37 w 64"/>
                  <a:gd name="T11" fmla="*/ 1 h 91"/>
                  <a:gd name="T12" fmla="*/ 32 w 64"/>
                  <a:gd name="T13" fmla="*/ 0 h 91"/>
                  <a:gd name="T14" fmla="*/ 28 w 64"/>
                  <a:gd name="T15" fmla="*/ 1 h 91"/>
                  <a:gd name="T16" fmla="*/ 25 w 64"/>
                  <a:gd name="T17" fmla="*/ 5 h 91"/>
                  <a:gd name="T18" fmla="*/ 0 w 64"/>
                  <a:gd name="T19" fmla="*/ 83 h 91"/>
                  <a:gd name="T20" fmla="*/ 0 w 64"/>
                  <a:gd name="T21" fmla="*/ 85 h 91"/>
                  <a:gd name="T22" fmla="*/ 2 w 64"/>
                  <a:gd name="T23" fmla="*/ 89 h 91"/>
                  <a:gd name="T24" fmla="*/ 6 w 64"/>
                  <a:gd name="T25" fmla="*/ 91 h 91"/>
                  <a:gd name="T26" fmla="*/ 10 w 64"/>
                  <a:gd name="T27" fmla="*/ 90 h 91"/>
                  <a:gd name="T28" fmla="*/ 13 w 64"/>
                  <a:gd name="T29" fmla="*/ 86 h 91"/>
                  <a:gd name="T30" fmla="*/ 18 w 64"/>
                  <a:gd name="T31" fmla="*/ 69 h 91"/>
                  <a:gd name="T32" fmla="*/ 47 w 64"/>
                  <a:gd name="T33" fmla="*/ 69 h 91"/>
                  <a:gd name="T34" fmla="*/ 52 w 64"/>
                  <a:gd name="T35" fmla="*/ 86 h 91"/>
                  <a:gd name="T36" fmla="*/ 54 w 64"/>
                  <a:gd name="T37" fmla="*/ 90 h 91"/>
                  <a:gd name="T38" fmla="*/ 58 w 64"/>
                  <a:gd name="T39" fmla="*/ 91 h 91"/>
                  <a:gd name="T40" fmla="*/ 62 w 64"/>
                  <a:gd name="T41" fmla="*/ 89 h 91"/>
                  <a:gd name="T42" fmla="*/ 64 w 64"/>
                  <a:gd name="T43" fmla="*/ 85 h 91"/>
                  <a:gd name="T44" fmla="*/ 64 w 64"/>
                  <a:gd name="T45" fmla="*/ 83 h 91"/>
                  <a:gd name="T46" fmla="*/ 39 w 64"/>
                  <a:gd name="T47"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91">
                    <a:moveTo>
                      <a:pt x="22" y="57"/>
                    </a:moveTo>
                    <a:cubicBezTo>
                      <a:pt x="32" y="22"/>
                      <a:pt x="32" y="22"/>
                      <a:pt x="32" y="22"/>
                    </a:cubicBezTo>
                    <a:cubicBezTo>
                      <a:pt x="43" y="57"/>
                      <a:pt x="43" y="57"/>
                      <a:pt x="43" y="57"/>
                    </a:cubicBezTo>
                    <a:cubicBezTo>
                      <a:pt x="22" y="57"/>
                      <a:pt x="22" y="57"/>
                      <a:pt x="22" y="57"/>
                    </a:cubicBezTo>
                    <a:close/>
                    <a:moveTo>
                      <a:pt x="39" y="5"/>
                    </a:moveTo>
                    <a:cubicBezTo>
                      <a:pt x="39" y="3"/>
                      <a:pt x="38" y="2"/>
                      <a:pt x="37" y="1"/>
                    </a:cubicBezTo>
                    <a:cubicBezTo>
                      <a:pt x="35" y="0"/>
                      <a:pt x="34" y="0"/>
                      <a:pt x="32" y="0"/>
                    </a:cubicBezTo>
                    <a:cubicBezTo>
                      <a:pt x="31" y="0"/>
                      <a:pt x="29" y="0"/>
                      <a:pt x="28" y="1"/>
                    </a:cubicBezTo>
                    <a:cubicBezTo>
                      <a:pt x="26" y="2"/>
                      <a:pt x="26" y="3"/>
                      <a:pt x="25" y="5"/>
                    </a:cubicBezTo>
                    <a:cubicBezTo>
                      <a:pt x="0" y="83"/>
                      <a:pt x="0" y="83"/>
                      <a:pt x="0" y="83"/>
                    </a:cubicBezTo>
                    <a:cubicBezTo>
                      <a:pt x="0" y="84"/>
                      <a:pt x="0" y="84"/>
                      <a:pt x="0" y="85"/>
                    </a:cubicBezTo>
                    <a:cubicBezTo>
                      <a:pt x="0" y="87"/>
                      <a:pt x="1" y="88"/>
                      <a:pt x="2" y="89"/>
                    </a:cubicBezTo>
                    <a:cubicBezTo>
                      <a:pt x="3" y="90"/>
                      <a:pt x="5" y="91"/>
                      <a:pt x="6" y="91"/>
                    </a:cubicBezTo>
                    <a:cubicBezTo>
                      <a:pt x="8" y="91"/>
                      <a:pt x="9" y="90"/>
                      <a:pt x="10" y="90"/>
                    </a:cubicBezTo>
                    <a:cubicBezTo>
                      <a:pt x="11" y="89"/>
                      <a:pt x="12" y="88"/>
                      <a:pt x="13" y="86"/>
                    </a:cubicBezTo>
                    <a:cubicBezTo>
                      <a:pt x="18" y="69"/>
                      <a:pt x="18" y="69"/>
                      <a:pt x="18" y="69"/>
                    </a:cubicBezTo>
                    <a:cubicBezTo>
                      <a:pt x="47" y="69"/>
                      <a:pt x="47" y="69"/>
                      <a:pt x="47" y="69"/>
                    </a:cubicBezTo>
                    <a:cubicBezTo>
                      <a:pt x="52" y="86"/>
                      <a:pt x="52" y="86"/>
                      <a:pt x="52" y="86"/>
                    </a:cubicBezTo>
                    <a:cubicBezTo>
                      <a:pt x="52" y="88"/>
                      <a:pt x="53" y="89"/>
                      <a:pt x="54" y="90"/>
                    </a:cubicBezTo>
                    <a:cubicBezTo>
                      <a:pt x="55" y="90"/>
                      <a:pt x="57" y="91"/>
                      <a:pt x="58" y="91"/>
                    </a:cubicBezTo>
                    <a:cubicBezTo>
                      <a:pt x="60" y="91"/>
                      <a:pt x="61" y="90"/>
                      <a:pt x="62" y="89"/>
                    </a:cubicBezTo>
                    <a:cubicBezTo>
                      <a:pt x="64" y="88"/>
                      <a:pt x="64" y="87"/>
                      <a:pt x="64" y="85"/>
                    </a:cubicBezTo>
                    <a:cubicBezTo>
                      <a:pt x="64" y="84"/>
                      <a:pt x="64" y="84"/>
                      <a:pt x="64" y="83"/>
                    </a:cubicBezTo>
                    <a:cubicBezTo>
                      <a:pt x="39" y="5"/>
                      <a:pt x="39"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0" name="Freeform 453"/>
              <p:cNvSpPr>
                <a:spLocks noEditPoints="1"/>
              </p:cNvSpPr>
              <p:nvPr/>
            </p:nvSpPr>
            <p:spPr bwMode="auto">
              <a:xfrm>
                <a:off x="2593407" y="3669561"/>
                <a:ext cx="32097" cy="57507"/>
              </a:xfrm>
              <a:custGeom>
                <a:avLst/>
                <a:gdLst>
                  <a:gd name="T0" fmla="*/ 36 w 51"/>
                  <a:gd name="T1" fmla="*/ 35 h 91"/>
                  <a:gd name="T2" fmla="*/ 27 w 51"/>
                  <a:gd name="T3" fmla="*/ 38 h 91"/>
                  <a:gd name="T4" fmla="*/ 12 w 51"/>
                  <a:gd name="T5" fmla="*/ 38 h 91"/>
                  <a:gd name="T6" fmla="*/ 12 w 51"/>
                  <a:gd name="T7" fmla="*/ 13 h 91"/>
                  <a:gd name="T8" fmla="*/ 27 w 51"/>
                  <a:gd name="T9" fmla="*/ 13 h 91"/>
                  <a:gd name="T10" fmla="*/ 36 w 51"/>
                  <a:gd name="T11" fmla="*/ 16 h 91"/>
                  <a:gd name="T12" fmla="*/ 39 w 51"/>
                  <a:gd name="T13" fmla="*/ 26 h 91"/>
                  <a:gd name="T14" fmla="*/ 36 w 51"/>
                  <a:gd name="T15" fmla="*/ 35 h 91"/>
                  <a:gd name="T16" fmla="*/ 44 w 51"/>
                  <a:gd name="T17" fmla="*/ 8 h 91"/>
                  <a:gd name="T18" fmla="*/ 37 w 51"/>
                  <a:gd name="T19" fmla="*/ 2 h 91"/>
                  <a:gd name="T20" fmla="*/ 27 w 51"/>
                  <a:gd name="T21" fmla="*/ 0 h 91"/>
                  <a:gd name="T22" fmla="*/ 6 w 51"/>
                  <a:gd name="T23" fmla="*/ 0 h 91"/>
                  <a:gd name="T24" fmla="*/ 2 w 51"/>
                  <a:gd name="T25" fmla="*/ 2 h 91"/>
                  <a:gd name="T26" fmla="*/ 0 w 51"/>
                  <a:gd name="T27" fmla="*/ 7 h 91"/>
                  <a:gd name="T28" fmla="*/ 0 w 51"/>
                  <a:gd name="T29" fmla="*/ 85 h 91"/>
                  <a:gd name="T30" fmla="*/ 2 w 51"/>
                  <a:gd name="T31" fmla="*/ 89 h 91"/>
                  <a:gd name="T32" fmla="*/ 6 w 51"/>
                  <a:gd name="T33" fmla="*/ 91 h 91"/>
                  <a:gd name="T34" fmla="*/ 10 w 51"/>
                  <a:gd name="T35" fmla="*/ 89 h 91"/>
                  <a:gd name="T36" fmla="*/ 12 w 51"/>
                  <a:gd name="T37" fmla="*/ 85 h 91"/>
                  <a:gd name="T38" fmla="*/ 12 w 51"/>
                  <a:gd name="T39" fmla="*/ 51 h 91"/>
                  <a:gd name="T40" fmla="*/ 27 w 51"/>
                  <a:gd name="T41" fmla="*/ 51 h 91"/>
                  <a:gd name="T42" fmla="*/ 37 w 51"/>
                  <a:gd name="T43" fmla="*/ 49 h 91"/>
                  <a:gd name="T44" fmla="*/ 44 w 51"/>
                  <a:gd name="T45" fmla="*/ 43 h 91"/>
                  <a:gd name="T46" fmla="*/ 50 w 51"/>
                  <a:gd name="T47" fmla="*/ 35 h 91"/>
                  <a:gd name="T48" fmla="*/ 51 w 51"/>
                  <a:gd name="T49" fmla="*/ 26 h 91"/>
                  <a:gd name="T50" fmla="*/ 50 w 51"/>
                  <a:gd name="T51" fmla="*/ 16 h 91"/>
                  <a:gd name="T52" fmla="*/ 44 w 51"/>
                  <a:gd name="T53"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91">
                    <a:moveTo>
                      <a:pt x="36" y="35"/>
                    </a:moveTo>
                    <a:cubicBezTo>
                      <a:pt x="34" y="37"/>
                      <a:pt x="31" y="38"/>
                      <a:pt x="27" y="38"/>
                    </a:cubicBezTo>
                    <a:cubicBezTo>
                      <a:pt x="12" y="38"/>
                      <a:pt x="12" y="38"/>
                      <a:pt x="12" y="38"/>
                    </a:cubicBezTo>
                    <a:cubicBezTo>
                      <a:pt x="12" y="13"/>
                      <a:pt x="12" y="13"/>
                      <a:pt x="12" y="13"/>
                    </a:cubicBezTo>
                    <a:cubicBezTo>
                      <a:pt x="27" y="13"/>
                      <a:pt x="27" y="13"/>
                      <a:pt x="27" y="13"/>
                    </a:cubicBezTo>
                    <a:cubicBezTo>
                      <a:pt x="31" y="13"/>
                      <a:pt x="34" y="14"/>
                      <a:pt x="36" y="16"/>
                    </a:cubicBezTo>
                    <a:cubicBezTo>
                      <a:pt x="38" y="19"/>
                      <a:pt x="39" y="22"/>
                      <a:pt x="39" y="26"/>
                    </a:cubicBezTo>
                    <a:cubicBezTo>
                      <a:pt x="39" y="29"/>
                      <a:pt x="38" y="32"/>
                      <a:pt x="36" y="35"/>
                    </a:cubicBezTo>
                    <a:close/>
                    <a:moveTo>
                      <a:pt x="44" y="8"/>
                    </a:moveTo>
                    <a:cubicBezTo>
                      <a:pt x="42" y="5"/>
                      <a:pt x="40" y="4"/>
                      <a:pt x="37" y="2"/>
                    </a:cubicBezTo>
                    <a:cubicBezTo>
                      <a:pt x="34" y="1"/>
                      <a:pt x="30" y="0"/>
                      <a:pt x="27" y="0"/>
                    </a:cubicBezTo>
                    <a:cubicBezTo>
                      <a:pt x="6" y="0"/>
                      <a:pt x="6" y="0"/>
                      <a:pt x="6" y="0"/>
                    </a:cubicBezTo>
                    <a:cubicBezTo>
                      <a:pt x="4" y="0"/>
                      <a:pt x="3" y="1"/>
                      <a:pt x="2" y="2"/>
                    </a:cubicBezTo>
                    <a:cubicBezTo>
                      <a:pt x="0" y="4"/>
                      <a:pt x="0" y="5"/>
                      <a:pt x="0" y="7"/>
                    </a:cubicBezTo>
                    <a:cubicBezTo>
                      <a:pt x="0" y="85"/>
                      <a:pt x="0" y="85"/>
                      <a:pt x="0" y="85"/>
                    </a:cubicBezTo>
                    <a:cubicBezTo>
                      <a:pt x="0" y="87"/>
                      <a:pt x="0" y="88"/>
                      <a:pt x="2" y="89"/>
                    </a:cubicBezTo>
                    <a:cubicBezTo>
                      <a:pt x="3" y="90"/>
                      <a:pt x="4" y="91"/>
                      <a:pt x="6" y="91"/>
                    </a:cubicBezTo>
                    <a:cubicBezTo>
                      <a:pt x="8" y="91"/>
                      <a:pt x="9" y="90"/>
                      <a:pt x="10" y="89"/>
                    </a:cubicBezTo>
                    <a:cubicBezTo>
                      <a:pt x="12" y="88"/>
                      <a:pt x="12" y="87"/>
                      <a:pt x="12" y="85"/>
                    </a:cubicBezTo>
                    <a:cubicBezTo>
                      <a:pt x="12" y="51"/>
                      <a:pt x="12" y="51"/>
                      <a:pt x="12" y="51"/>
                    </a:cubicBezTo>
                    <a:cubicBezTo>
                      <a:pt x="27" y="51"/>
                      <a:pt x="27" y="51"/>
                      <a:pt x="27" y="51"/>
                    </a:cubicBezTo>
                    <a:cubicBezTo>
                      <a:pt x="30" y="51"/>
                      <a:pt x="34" y="50"/>
                      <a:pt x="37" y="49"/>
                    </a:cubicBezTo>
                    <a:cubicBezTo>
                      <a:pt x="40" y="47"/>
                      <a:pt x="42" y="46"/>
                      <a:pt x="44" y="43"/>
                    </a:cubicBezTo>
                    <a:cubicBezTo>
                      <a:pt x="47" y="41"/>
                      <a:pt x="48" y="39"/>
                      <a:pt x="50" y="35"/>
                    </a:cubicBezTo>
                    <a:cubicBezTo>
                      <a:pt x="51" y="32"/>
                      <a:pt x="51" y="29"/>
                      <a:pt x="51" y="26"/>
                    </a:cubicBezTo>
                    <a:cubicBezTo>
                      <a:pt x="51" y="22"/>
                      <a:pt x="51" y="19"/>
                      <a:pt x="50" y="16"/>
                    </a:cubicBezTo>
                    <a:cubicBezTo>
                      <a:pt x="48" y="13"/>
                      <a:pt x="47" y="10"/>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1" name="Freeform 454"/>
              <p:cNvSpPr>
                <a:spLocks noEditPoints="1"/>
              </p:cNvSpPr>
              <p:nvPr/>
            </p:nvSpPr>
            <p:spPr bwMode="auto">
              <a:xfrm>
                <a:off x="2631924" y="3669561"/>
                <a:ext cx="32899" cy="57507"/>
              </a:xfrm>
              <a:custGeom>
                <a:avLst/>
                <a:gdLst>
                  <a:gd name="T0" fmla="*/ 36 w 52"/>
                  <a:gd name="T1" fmla="*/ 35 h 91"/>
                  <a:gd name="T2" fmla="*/ 28 w 52"/>
                  <a:gd name="T3" fmla="*/ 38 h 91"/>
                  <a:gd name="T4" fmla="*/ 13 w 52"/>
                  <a:gd name="T5" fmla="*/ 38 h 91"/>
                  <a:gd name="T6" fmla="*/ 13 w 52"/>
                  <a:gd name="T7" fmla="*/ 13 h 91"/>
                  <a:gd name="T8" fmla="*/ 28 w 52"/>
                  <a:gd name="T9" fmla="*/ 13 h 91"/>
                  <a:gd name="T10" fmla="*/ 36 w 52"/>
                  <a:gd name="T11" fmla="*/ 16 h 91"/>
                  <a:gd name="T12" fmla="*/ 39 w 52"/>
                  <a:gd name="T13" fmla="*/ 26 h 91"/>
                  <a:gd name="T14" fmla="*/ 36 w 52"/>
                  <a:gd name="T15" fmla="*/ 35 h 91"/>
                  <a:gd name="T16" fmla="*/ 45 w 52"/>
                  <a:gd name="T17" fmla="*/ 8 h 91"/>
                  <a:gd name="T18" fmla="*/ 37 w 52"/>
                  <a:gd name="T19" fmla="*/ 2 h 91"/>
                  <a:gd name="T20" fmla="*/ 28 w 52"/>
                  <a:gd name="T21" fmla="*/ 0 h 91"/>
                  <a:gd name="T22" fmla="*/ 7 w 52"/>
                  <a:gd name="T23" fmla="*/ 0 h 91"/>
                  <a:gd name="T24" fmla="*/ 2 w 52"/>
                  <a:gd name="T25" fmla="*/ 2 h 91"/>
                  <a:gd name="T26" fmla="*/ 0 w 52"/>
                  <a:gd name="T27" fmla="*/ 7 h 91"/>
                  <a:gd name="T28" fmla="*/ 0 w 52"/>
                  <a:gd name="T29" fmla="*/ 85 h 91"/>
                  <a:gd name="T30" fmla="*/ 2 w 52"/>
                  <a:gd name="T31" fmla="*/ 89 h 91"/>
                  <a:gd name="T32" fmla="*/ 7 w 52"/>
                  <a:gd name="T33" fmla="*/ 91 h 91"/>
                  <a:gd name="T34" fmla="*/ 11 w 52"/>
                  <a:gd name="T35" fmla="*/ 89 h 91"/>
                  <a:gd name="T36" fmla="*/ 13 w 52"/>
                  <a:gd name="T37" fmla="*/ 85 h 91"/>
                  <a:gd name="T38" fmla="*/ 13 w 52"/>
                  <a:gd name="T39" fmla="*/ 51 h 91"/>
                  <a:gd name="T40" fmla="*/ 28 w 52"/>
                  <a:gd name="T41" fmla="*/ 51 h 91"/>
                  <a:gd name="T42" fmla="*/ 37 w 52"/>
                  <a:gd name="T43" fmla="*/ 49 h 91"/>
                  <a:gd name="T44" fmla="*/ 45 w 52"/>
                  <a:gd name="T45" fmla="*/ 43 h 91"/>
                  <a:gd name="T46" fmla="*/ 50 w 52"/>
                  <a:gd name="T47" fmla="*/ 35 h 91"/>
                  <a:gd name="T48" fmla="*/ 52 w 52"/>
                  <a:gd name="T49" fmla="*/ 26 h 91"/>
                  <a:gd name="T50" fmla="*/ 50 w 52"/>
                  <a:gd name="T51" fmla="*/ 16 h 91"/>
                  <a:gd name="T52" fmla="*/ 45 w 52"/>
                  <a:gd name="T53"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91">
                    <a:moveTo>
                      <a:pt x="36" y="35"/>
                    </a:moveTo>
                    <a:cubicBezTo>
                      <a:pt x="34" y="37"/>
                      <a:pt x="31" y="38"/>
                      <a:pt x="28" y="38"/>
                    </a:cubicBezTo>
                    <a:cubicBezTo>
                      <a:pt x="13" y="38"/>
                      <a:pt x="13" y="38"/>
                      <a:pt x="13" y="38"/>
                    </a:cubicBezTo>
                    <a:cubicBezTo>
                      <a:pt x="13" y="13"/>
                      <a:pt x="13" y="13"/>
                      <a:pt x="13" y="13"/>
                    </a:cubicBezTo>
                    <a:cubicBezTo>
                      <a:pt x="28" y="13"/>
                      <a:pt x="28" y="13"/>
                      <a:pt x="28" y="13"/>
                    </a:cubicBezTo>
                    <a:cubicBezTo>
                      <a:pt x="31" y="13"/>
                      <a:pt x="34" y="14"/>
                      <a:pt x="36" y="16"/>
                    </a:cubicBezTo>
                    <a:cubicBezTo>
                      <a:pt x="38" y="19"/>
                      <a:pt x="39" y="22"/>
                      <a:pt x="39" y="26"/>
                    </a:cubicBezTo>
                    <a:cubicBezTo>
                      <a:pt x="39" y="29"/>
                      <a:pt x="38" y="32"/>
                      <a:pt x="36" y="35"/>
                    </a:cubicBezTo>
                    <a:close/>
                    <a:moveTo>
                      <a:pt x="45" y="8"/>
                    </a:moveTo>
                    <a:cubicBezTo>
                      <a:pt x="43" y="5"/>
                      <a:pt x="40" y="4"/>
                      <a:pt x="37" y="2"/>
                    </a:cubicBezTo>
                    <a:cubicBezTo>
                      <a:pt x="34" y="1"/>
                      <a:pt x="31" y="0"/>
                      <a:pt x="28" y="0"/>
                    </a:cubicBezTo>
                    <a:cubicBezTo>
                      <a:pt x="7" y="0"/>
                      <a:pt x="7" y="0"/>
                      <a:pt x="7" y="0"/>
                    </a:cubicBezTo>
                    <a:cubicBezTo>
                      <a:pt x="5" y="0"/>
                      <a:pt x="3" y="1"/>
                      <a:pt x="2" y="2"/>
                    </a:cubicBezTo>
                    <a:cubicBezTo>
                      <a:pt x="1" y="4"/>
                      <a:pt x="0" y="5"/>
                      <a:pt x="0" y="7"/>
                    </a:cubicBezTo>
                    <a:cubicBezTo>
                      <a:pt x="0" y="85"/>
                      <a:pt x="0" y="85"/>
                      <a:pt x="0" y="85"/>
                    </a:cubicBezTo>
                    <a:cubicBezTo>
                      <a:pt x="0" y="87"/>
                      <a:pt x="1" y="88"/>
                      <a:pt x="2" y="89"/>
                    </a:cubicBezTo>
                    <a:cubicBezTo>
                      <a:pt x="4" y="90"/>
                      <a:pt x="5" y="91"/>
                      <a:pt x="7" y="91"/>
                    </a:cubicBezTo>
                    <a:cubicBezTo>
                      <a:pt x="8" y="91"/>
                      <a:pt x="10" y="90"/>
                      <a:pt x="11" y="89"/>
                    </a:cubicBezTo>
                    <a:cubicBezTo>
                      <a:pt x="12" y="88"/>
                      <a:pt x="13" y="87"/>
                      <a:pt x="13" y="85"/>
                    </a:cubicBezTo>
                    <a:cubicBezTo>
                      <a:pt x="13" y="51"/>
                      <a:pt x="13" y="51"/>
                      <a:pt x="13" y="51"/>
                    </a:cubicBezTo>
                    <a:cubicBezTo>
                      <a:pt x="28" y="51"/>
                      <a:pt x="28" y="51"/>
                      <a:pt x="28" y="51"/>
                    </a:cubicBezTo>
                    <a:cubicBezTo>
                      <a:pt x="31" y="51"/>
                      <a:pt x="34" y="50"/>
                      <a:pt x="37" y="49"/>
                    </a:cubicBezTo>
                    <a:cubicBezTo>
                      <a:pt x="40" y="47"/>
                      <a:pt x="43" y="46"/>
                      <a:pt x="45" y="43"/>
                    </a:cubicBezTo>
                    <a:cubicBezTo>
                      <a:pt x="47" y="41"/>
                      <a:pt x="49" y="39"/>
                      <a:pt x="50" y="35"/>
                    </a:cubicBezTo>
                    <a:cubicBezTo>
                      <a:pt x="51" y="32"/>
                      <a:pt x="52" y="29"/>
                      <a:pt x="52" y="26"/>
                    </a:cubicBezTo>
                    <a:cubicBezTo>
                      <a:pt x="52" y="22"/>
                      <a:pt x="51" y="19"/>
                      <a:pt x="50" y="16"/>
                    </a:cubicBezTo>
                    <a:cubicBezTo>
                      <a:pt x="49" y="13"/>
                      <a:pt x="47" y="10"/>
                      <a:pt x="4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2" name="Freeform 455"/>
              <p:cNvSpPr>
                <a:spLocks/>
              </p:cNvSpPr>
              <p:nvPr/>
            </p:nvSpPr>
            <p:spPr bwMode="auto">
              <a:xfrm>
                <a:off x="2668033" y="3669561"/>
                <a:ext cx="33433" cy="57507"/>
              </a:xfrm>
              <a:custGeom>
                <a:avLst/>
                <a:gdLst>
                  <a:gd name="T0" fmla="*/ 9 w 53"/>
                  <a:gd name="T1" fmla="*/ 6 h 91"/>
                  <a:gd name="T2" fmla="*/ 3 w 53"/>
                  <a:gd name="T3" fmla="*/ 13 h 91"/>
                  <a:gd name="T4" fmla="*/ 1 w 53"/>
                  <a:gd name="T5" fmla="*/ 23 h 91"/>
                  <a:gd name="T6" fmla="*/ 1 w 53"/>
                  <a:gd name="T7" fmla="*/ 25 h 91"/>
                  <a:gd name="T8" fmla="*/ 4 w 53"/>
                  <a:gd name="T9" fmla="*/ 35 h 91"/>
                  <a:gd name="T10" fmla="*/ 11 w 53"/>
                  <a:gd name="T11" fmla="*/ 42 h 91"/>
                  <a:gd name="T12" fmla="*/ 21 w 53"/>
                  <a:gd name="T13" fmla="*/ 48 h 91"/>
                  <a:gd name="T14" fmla="*/ 30 w 53"/>
                  <a:gd name="T15" fmla="*/ 53 h 91"/>
                  <a:gd name="T16" fmla="*/ 37 w 53"/>
                  <a:gd name="T17" fmla="*/ 59 h 91"/>
                  <a:gd name="T18" fmla="*/ 40 w 53"/>
                  <a:gd name="T19" fmla="*/ 67 h 91"/>
                  <a:gd name="T20" fmla="*/ 37 w 53"/>
                  <a:gd name="T21" fmla="*/ 75 h 91"/>
                  <a:gd name="T22" fmla="*/ 27 w 53"/>
                  <a:gd name="T23" fmla="*/ 78 h 91"/>
                  <a:gd name="T24" fmla="*/ 26 w 53"/>
                  <a:gd name="T25" fmla="*/ 78 h 91"/>
                  <a:gd name="T26" fmla="*/ 17 w 53"/>
                  <a:gd name="T27" fmla="*/ 75 h 91"/>
                  <a:gd name="T28" fmla="*/ 13 w 53"/>
                  <a:gd name="T29" fmla="*/ 65 h 91"/>
                  <a:gd name="T30" fmla="*/ 11 w 53"/>
                  <a:gd name="T31" fmla="*/ 61 h 91"/>
                  <a:gd name="T32" fmla="*/ 7 w 53"/>
                  <a:gd name="T33" fmla="*/ 59 h 91"/>
                  <a:gd name="T34" fmla="*/ 2 w 53"/>
                  <a:gd name="T35" fmla="*/ 61 h 91"/>
                  <a:gd name="T36" fmla="*/ 0 w 53"/>
                  <a:gd name="T37" fmla="*/ 65 h 91"/>
                  <a:gd name="T38" fmla="*/ 2 w 53"/>
                  <a:gd name="T39" fmla="*/ 76 h 91"/>
                  <a:gd name="T40" fmla="*/ 8 w 53"/>
                  <a:gd name="T41" fmla="*/ 84 h 91"/>
                  <a:gd name="T42" fmla="*/ 16 w 53"/>
                  <a:gd name="T43" fmla="*/ 89 h 91"/>
                  <a:gd name="T44" fmla="*/ 26 w 53"/>
                  <a:gd name="T45" fmla="*/ 91 h 91"/>
                  <a:gd name="T46" fmla="*/ 27 w 53"/>
                  <a:gd name="T47" fmla="*/ 91 h 91"/>
                  <a:gd name="T48" fmla="*/ 37 w 53"/>
                  <a:gd name="T49" fmla="*/ 89 h 91"/>
                  <a:gd name="T50" fmla="*/ 45 w 53"/>
                  <a:gd name="T51" fmla="*/ 84 h 91"/>
                  <a:gd name="T52" fmla="*/ 51 w 53"/>
                  <a:gd name="T53" fmla="*/ 77 h 91"/>
                  <a:gd name="T54" fmla="*/ 53 w 53"/>
                  <a:gd name="T55" fmla="*/ 67 h 91"/>
                  <a:gd name="T56" fmla="*/ 50 w 53"/>
                  <a:gd name="T57" fmla="*/ 55 h 91"/>
                  <a:gd name="T58" fmla="*/ 43 w 53"/>
                  <a:gd name="T59" fmla="*/ 47 h 91"/>
                  <a:gd name="T60" fmla="*/ 33 w 53"/>
                  <a:gd name="T61" fmla="*/ 40 h 91"/>
                  <a:gd name="T62" fmla="*/ 24 w 53"/>
                  <a:gd name="T63" fmla="*/ 35 h 91"/>
                  <a:gd name="T64" fmla="*/ 17 w 53"/>
                  <a:gd name="T65" fmla="*/ 30 h 91"/>
                  <a:gd name="T66" fmla="*/ 14 w 53"/>
                  <a:gd name="T67" fmla="*/ 25 h 91"/>
                  <a:gd name="T68" fmla="*/ 14 w 53"/>
                  <a:gd name="T69" fmla="*/ 22 h 91"/>
                  <a:gd name="T70" fmla="*/ 15 w 53"/>
                  <a:gd name="T71" fmla="*/ 18 h 91"/>
                  <a:gd name="T72" fmla="*/ 18 w 53"/>
                  <a:gd name="T73" fmla="*/ 15 h 91"/>
                  <a:gd name="T74" fmla="*/ 22 w 53"/>
                  <a:gd name="T75" fmla="*/ 13 h 91"/>
                  <a:gd name="T76" fmla="*/ 26 w 53"/>
                  <a:gd name="T77" fmla="*/ 12 h 91"/>
                  <a:gd name="T78" fmla="*/ 27 w 53"/>
                  <a:gd name="T79" fmla="*/ 12 h 91"/>
                  <a:gd name="T80" fmla="*/ 35 w 53"/>
                  <a:gd name="T81" fmla="*/ 14 h 91"/>
                  <a:gd name="T82" fmla="*/ 39 w 53"/>
                  <a:gd name="T83" fmla="*/ 20 h 91"/>
                  <a:gd name="T84" fmla="*/ 41 w 53"/>
                  <a:gd name="T85" fmla="*/ 25 h 91"/>
                  <a:gd name="T86" fmla="*/ 46 w 53"/>
                  <a:gd name="T87" fmla="*/ 26 h 91"/>
                  <a:gd name="T88" fmla="*/ 50 w 53"/>
                  <a:gd name="T89" fmla="*/ 24 h 91"/>
                  <a:gd name="T90" fmla="*/ 52 w 53"/>
                  <a:gd name="T91" fmla="*/ 20 h 91"/>
                  <a:gd name="T92" fmla="*/ 52 w 53"/>
                  <a:gd name="T93" fmla="*/ 19 h 91"/>
                  <a:gd name="T94" fmla="*/ 49 w 53"/>
                  <a:gd name="T95" fmla="*/ 11 h 91"/>
                  <a:gd name="T96" fmla="*/ 44 w 53"/>
                  <a:gd name="T97" fmla="*/ 5 h 91"/>
                  <a:gd name="T98" fmla="*/ 36 w 53"/>
                  <a:gd name="T99" fmla="*/ 1 h 91"/>
                  <a:gd name="T100" fmla="*/ 27 w 53"/>
                  <a:gd name="T101" fmla="*/ 0 h 91"/>
                  <a:gd name="T102" fmla="*/ 26 w 53"/>
                  <a:gd name="T103" fmla="*/ 0 h 91"/>
                  <a:gd name="T104" fmla="*/ 17 w 53"/>
                  <a:gd name="T105" fmla="*/ 1 h 91"/>
                  <a:gd name="T106" fmla="*/ 9 w 53"/>
                  <a:gd name="T107"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91">
                    <a:moveTo>
                      <a:pt x="9" y="6"/>
                    </a:moveTo>
                    <a:cubicBezTo>
                      <a:pt x="7" y="8"/>
                      <a:pt x="5" y="10"/>
                      <a:pt x="3" y="13"/>
                    </a:cubicBezTo>
                    <a:cubicBezTo>
                      <a:pt x="2" y="16"/>
                      <a:pt x="1" y="19"/>
                      <a:pt x="1" y="23"/>
                    </a:cubicBezTo>
                    <a:cubicBezTo>
                      <a:pt x="1" y="25"/>
                      <a:pt x="1" y="25"/>
                      <a:pt x="1" y="25"/>
                    </a:cubicBezTo>
                    <a:cubicBezTo>
                      <a:pt x="1" y="29"/>
                      <a:pt x="2" y="32"/>
                      <a:pt x="4" y="35"/>
                    </a:cubicBezTo>
                    <a:cubicBezTo>
                      <a:pt x="6" y="38"/>
                      <a:pt x="9" y="40"/>
                      <a:pt x="11" y="42"/>
                    </a:cubicBezTo>
                    <a:cubicBezTo>
                      <a:pt x="14" y="44"/>
                      <a:pt x="17" y="46"/>
                      <a:pt x="21" y="48"/>
                    </a:cubicBezTo>
                    <a:cubicBezTo>
                      <a:pt x="24" y="49"/>
                      <a:pt x="27" y="51"/>
                      <a:pt x="30" y="53"/>
                    </a:cubicBezTo>
                    <a:cubicBezTo>
                      <a:pt x="33" y="55"/>
                      <a:pt x="36" y="57"/>
                      <a:pt x="37" y="59"/>
                    </a:cubicBezTo>
                    <a:cubicBezTo>
                      <a:pt x="39" y="61"/>
                      <a:pt x="40" y="64"/>
                      <a:pt x="40" y="67"/>
                    </a:cubicBezTo>
                    <a:cubicBezTo>
                      <a:pt x="40" y="70"/>
                      <a:pt x="39" y="73"/>
                      <a:pt x="37" y="75"/>
                    </a:cubicBezTo>
                    <a:cubicBezTo>
                      <a:pt x="34" y="77"/>
                      <a:pt x="31" y="78"/>
                      <a:pt x="27" y="78"/>
                    </a:cubicBezTo>
                    <a:cubicBezTo>
                      <a:pt x="26" y="78"/>
                      <a:pt x="26" y="78"/>
                      <a:pt x="26" y="78"/>
                    </a:cubicBezTo>
                    <a:cubicBezTo>
                      <a:pt x="22" y="78"/>
                      <a:pt x="19" y="77"/>
                      <a:pt x="17" y="75"/>
                    </a:cubicBezTo>
                    <a:cubicBezTo>
                      <a:pt x="14" y="73"/>
                      <a:pt x="13" y="70"/>
                      <a:pt x="13" y="65"/>
                    </a:cubicBezTo>
                    <a:cubicBezTo>
                      <a:pt x="13" y="63"/>
                      <a:pt x="12" y="62"/>
                      <a:pt x="11" y="61"/>
                    </a:cubicBezTo>
                    <a:cubicBezTo>
                      <a:pt x="10" y="60"/>
                      <a:pt x="8" y="59"/>
                      <a:pt x="7" y="59"/>
                    </a:cubicBezTo>
                    <a:cubicBezTo>
                      <a:pt x="5" y="59"/>
                      <a:pt x="4" y="60"/>
                      <a:pt x="2" y="61"/>
                    </a:cubicBezTo>
                    <a:cubicBezTo>
                      <a:pt x="1" y="62"/>
                      <a:pt x="0" y="63"/>
                      <a:pt x="0" y="65"/>
                    </a:cubicBezTo>
                    <a:cubicBezTo>
                      <a:pt x="0" y="69"/>
                      <a:pt x="1" y="73"/>
                      <a:pt x="2" y="76"/>
                    </a:cubicBezTo>
                    <a:cubicBezTo>
                      <a:pt x="4" y="79"/>
                      <a:pt x="6" y="82"/>
                      <a:pt x="8" y="84"/>
                    </a:cubicBezTo>
                    <a:cubicBezTo>
                      <a:pt x="10" y="86"/>
                      <a:pt x="13" y="88"/>
                      <a:pt x="16" y="89"/>
                    </a:cubicBezTo>
                    <a:cubicBezTo>
                      <a:pt x="19" y="90"/>
                      <a:pt x="22" y="91"/>
                      <a:pt x="26" y="91"/>
                    </a:cubicBezTo>
                    <a:cubicBezTo>
                      <a:pt x="27" y="91"/>
                      <a:pt x="27" y="91"/>
                      <a:pt x="27" y="91"/>
                    </a:cubicBezTo>
                    <a:cubicBezTo>
                      <a:pt x="31" y="91"/>
                      <a:pt x="34" y="90"/>
                      <a:pt x="37" y="89"/>
                    </a:cubicBezTo>
                    <a:cubicBezTo>
                      <a:pt x="40" y="88"/>
                      <a:pt x="43" y="86"/>
                      <a:pt x="45" y="84"/>
                    </a:cubicBezTo>
                    <a:cubicBezTo>
                      <a:pt x="48" y="82"/>
                      <a:pt x="49" y="80"/>
                      <a:pt x="51" y="77"/>
                    </a:cubicBezTo>
                    <a:cubicBezTo>
                      <a:pt x="52" y="74"/>
                      <a:pt x="53" y="70"/>
                      <a:pt x="53" y="67"/>
                    </a:cubicBezTo>
                    <a:cubicBezTo>
                      <a:pt x="53" y="62"/>
                      <a:pt x="52" y="58"/>
                      <a:pt x="50" y="55"/>
                    </a:cubicBezTo>
                    <a:cubicBezTo>
                      <a:pt x="48" y="52"/>
                      <a:pt x="46" y="49"/>
                      <a:pt x="43" y="47"/>
                    </a:cubicBezTo>
                    <a:cubicBezTo>
                      <a:pt x="40" y="44"/>
                      <a:pt x="37" y="42"/>
                      <a:pt x="33" y="40"/>
                    </a:cubicBezTo>
                    <a:cubicBezTo>
                      <a:pt x="30" y="38"/>
                      <a:pt x="27" y="37"/>
                      <a:pt x="24" y="35"/>
                    </a:cubicBezTo>
                    <a:cubicBezTo>
                      <a:pt x="21" y="33"/>
                      <a:pt x="19" y="32"/>
                      <a:pt x="17" y="30"/>
                    </a:cubicBezTo>
                    <a:cubicBezTo>
                      <a:pt x="15" y="28"/>
                      <a:pt x="14" y="27"/>
                      <a:pt x="14" y="25"/>
                    </a:cubicBezTo>
                    <a:cubicBezTo>
                      <a:pt x="14" y="22"/>
                      <a:pt x="14" y="22"/>
                      <a:pt x="14" y="22"/>
                    </a:cubicBezTo>
                    <a:cubicBezTo>
                      <a:pt x="14" y="20"/>
                      <a:pt x="14" y="19"/>
                      <a:pt x="15" y="18"/>
                    </a:cubicBezTo>
                    <a:cubicBezTo>
                      <a:pt x="16" y="16"/>
                      <a:pt x="16" y="15"/>
                      <a:pt x="18" y="15"/>
                    </a:cubicBezTo>
                    <a:cubicBezTo>
                      <a:pt x="19" y="14"/>
                      <a:pt x="20" y="13"/>
                      <a:pt x="22" y="13"/>
                    </a:cubicBezTo>
                    <a:cubicBezTo>
                      <a:pt x="23" y="12"/>
                      <a:pt x="24" y="12"/>
                      <a:pt x="26" y="12"/>
                    </a:cubicBezTo>
                    <a:cubicBezTo>
                      <a:pt x="27" y="12"/>
                      <a:pt x="27" y="12"/>
                      <a:pt x="27" y="12"/>
                    </a:cubicBezTo>
                    <a:cubicBezTo>
                      <a:pt x="30" y="12"/>
                      <a:pt x="33" y="13"/>
                      <a:pt x="35" y="14"/>
                    </a:cubicBezTo>
                    <a:cubicBezTo>
                      <a:pt x="37" y="15"/>
                      <a:pt x="38" y="17"/>
                      <a:pt x="39" y="20"/>
                    </a:cubicBezTo>
                    <a:cubicBezTo>
                      <a:pt x="40" y="22"/>
                      <a:pt x="40" y="24"/>
                      <a:pt x="41" y="25"/>
                    </a:cubicBezTo>
                    <a:cubicBezTo>
                      <a:pt x="42" y="26"/>
                      <a:pt x="44" y="26"/>
                      <a:pt x="46" y="26"/>
                    </a:cubicBezTo>
                    <a:cubicBezTo>
                      <a:pt x="47" y="26"/>
                      <a:pt x="49" y="26"/>
                      <a:pt x="50" y="24"/>
                    </a:cubicBezTo>
                    <a:cubicBezTo>
                      <a:pt x="51" y="23"/>
                      <a:pt x="52" y="22"/>
                      <a:pt x="52" y="20"/>
                    </a:cubicBezTo>
                    <a:cubicBezTo>
                      <a:pt x="52" y="19"/>
                      <a:pt x="52" y="19"/>
                      <a:pt x="52" y="19"/>
                    </a:cubicBezTo>
                    <a:cubicBezTo>
                      <a:pt x="51" y="16"/>
                      <a:pt x="50" y="13"/>
                      <a:pt x="49" y="11"/>
                    </a:cubicBezTo>
                    <a:cubicBezTo>
                      <a:pt x="48" y="8"/>
                      <a:pt x="46" y="6"/>
                      <a:pt x="44" y="5"/>
                    </a:cubicBezTo>
                    <a:cubicBezTo>
                      <a:pt x="41" y="3"/>
                      <a:pt x="39" y="2"/>
                      <a:pt x="36" y="1"/>
                    </a:cubicBezTo>
                    <a:cubicBezTo>
                      <a:pt x="33" y="0"/>
                      <a:pt x="30" y="0"/>
                      <a:pt x="27" y="0"/>
                    </a:cubicBezTo>
                    <a:cubicBezTo>
                      <a:pt x="26" y="0"/>
                      <a:pt x="26" y="0"/>
                      <a:pt x="26" y="0"/>
                    </a:cubicBezTo>
                    <a:cubicBezTo>
                      <a:pt x="23" y="0"/>
                      <a:pt x="20" y="0"/>
                      <a:pt x="17" y="1"/>
                    </a:cubicBezTo>
                    <a:cubicBezTo>
                      <a:pt x="14" y="2"/>
                      <a:pt x="11" y="4"/>
                      <a:pt x="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24" name="Group 223"/>
            <p:cNvGrpSpPr>
              <a:grpSpLocks noChangeAspect="1"/>
            </p:cNvGrpSpPr>
            <p:nvPr/>
          </p:nvGrpSpPr>
          <p:grpSpPr>
            <a:xfrm>
              <a:off x="5866441" y="2614086"/>
              <a:ext cx="273600" cy="273600"/>
              <a:chOff x="5076383" y="3437659"/>
              <a:chExt cx="481724" cy="481724"/>
            </a:xfrm>
            <a:solidFill>
              <a:schemeClr val="tx2"/>
            </a:solidFill>
          </p:grpSpPr>
          <p:sp>
            <p:nvSpPr>
              <p:cNvPr id="225" name="Freeform 446"/>
              <p:cNvSpPr>
                <a:spLocks noEditPoints="1"/>
              </p:cNvSpPr>
              <p:nvPr/>
            </p:nvSpPr>
            <p:spPr bwMode="auto">
              <a:xfrm>
                <a:off x="5076383" y="3437659"/>
                <a:ext cx="481724" cy="481724"/>
              </a:xfrm>
              <a:custGeom>
                <a:avLst/>
                <a:gdLst>
                  <a:gd name="T0" fmla="*/ 381 w 762"/>
                  <a:gd name="T1" fmla="*/ 728 h 762"/>
                  <a:gd name="T2" fmla="*/ 34 w 762"/>
                  <a:gd name="T3" fmla="*/ 381 h 762"/>
                  <a:gd name="T4" fmla="*/ 381 w 762"/>
                  <a:gd name="T5" fmla="*/ 34 h 762"/>
                  <a:gd name="T6" fmla="*/ 728 w 762"/>
                  <a:gd name="T7" fmla="*/ 381 h 762"/>
                  <a:gd name="T8" fmla="*/ 381 w 762"/>
                  <a:gd name="T9" fmla="*/ 728 h 762"/>
                  <a:gd name="T10" fmla="*/ 650 w 762"/>
                  <a:gd name="T11" fmla="*/ 112 h 762"/>
                  <a:gd name="T12" fmla="*/ 381 w 762"/>
                  <a:gd name="T13" fmla="*/ 0 h 762"/>
                  <a:gd name="T14" fmla="*/ 112 w 762"/>
                  <a:gd name="T15" fmla="*/ 112 h 762"/>
                  <a:gd name="T16" fmla="*/ 0 w 762"/>
                  <a:gd name="T17" fmla="*/ 381 h 762"/>
                  <a:gd name="T18" fmla="*/ 112 w 762"/>
                  <a:gd name="T19" fmla="*/ 650 h 762"/>
                  <a:gd name="T20" fmla="*/ 381 w 762"/>
                  <a:gd name="T21" fmla="*/ 762 h 762"/>
                  <a:gd name="T22" fmla="*/ 650 w 762"/>
                  <a:gd name="T23" fmla="*/ 650 h 762"/>
                  <a:gd name="T24" fmla="*/ 762 w 762"/>
                  <a:gd name="T25" fmla="*/ 381 h 762"/>
                  <a:gd name="T26" fmla="*/ 650 w 762"/>
                  <a:gd name="T27" fmla="*/ 11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2" h="762">
                    <a:moveTo>
                      <a:pt x="381" y="728"/>
                    </a:moveTo>
                    <a:cubicBezTo>
                      <a:pt x="190" y="728"/>
                      <a:pt x="34" y="573"/>
                      <a:pt x="34" y="381"/>
                    </a:cubicBezTo>
                    <a:cubicBezTo>
                      <a:pt x="34" y="190"/>
                      <a:pt x="190" y="34"/>
                      <a:pt x="381" y="34"/>
                    </a:cubicBezTo>
                    <a:cubicBezTo>
                      <a:pt x="572" y="34"/>
                      <a:pt x="728" y="190"/>
                      <a:pt x="728" y="381"/>
                    </a:cubicBezTo>
                    <a:cubicBezTo>
                      <a:pt x="728" y="573"/>
                      <a:pt x="572" y="728"/>
                      <a:pt x="381" y="728"/>
                    </a:cubicBezTo>
                    <a:close/>
                    <a:moveTo>
                      <a:pt x="650" y="112"/>
                    </a:moveTo>
                    <a:cubicBezTo>
                      <a:pt x="578" y="40"/>
                      <a:pt x="483" y="0"/>
                      <a:pt x="381" y="0"/>
                    </a:cubicBezTo>
                    <a:cubicBezTo>
                      <a:pt x="279" y="0"/>
                      <a:pt x="184" y="40"/>
                      <a:pt x="112" y="112"/>
                    </a:cubicBezTo>
                    <a:cubicBezTo>
                      <a:pt x="40" y="184"/>
                      <a:pt x="0" y="279"/>
                      <a:pt x="0" y="381"/>
                    </a:cubicBezTo>
                    <a:cubicBezTo>
                      <a:pt x="0" y="483"/>
                      <a:pt x="40" y="578"/>
                      <a:pt x="112" y="650"/>
                    </a:cubicBezTo>
                    <a:cubicBezTo>
                      <a:pt x="184" y="722"/>
                      <a:pt x="279" y="762"/>
                      <a:pt x="381" y="762"/>
                    </a:cubicBezTo>
                    <a:cubicBezTo>
                      <a:pt x="483" y="762"/>
                      <a:pt x="578" y="722"/>
                      <a:pt x="650" y="650"/>
                    </a:cubicBezTo>
                    <a:cubicBezTo>
                      <a:pt x="722" y="578"/>
                      <a:pt x="762" y="483"/>
                      <a:pt x="762" y="381"/>
                    </a:cubicBezTo>
                    <a:cubicBezTo>
                      <a:pt x="762" y="279"/>
                      <a:pt x="722" y="184"/>
                      <a:pt x="65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6" name="Freeform 447"/>
              <p:cNvSpPr>
                <a:spLocks noEditPoints="1"/>
              </p:cNvSpPr>
              <p:nvPr/>
            </p:nvSpPr>
            <p:spPr bwMode="auto">
              <a:xfrm>
                <a:off x="5155556" y="3546255"/>
                <a:ext cx="323378" cy="263731"/>
              </a:xfrm>
              <a:custGeom>
                <a:avLst/>
                <a:gdLst>
                  <a:gd name="T0" fmla="*/ 362 w 512"/>
                  <a:gd name="T1" fmla="*/ 146 h 417"/>
                  <a:gd name="T2" fmla="*/ 35 w 512"/>
                  <a:gd name="T3" fmla="*/ 325 h 417"/>
                  <a:gd name="T4" fmla="*/ 171 w 512"/>
                  <a:gd name="T5" fmla="*/ 283 h 417"/>
                  <a:gd name="T6" fmla="*/ 173 w 512"/>
                  <a:gd name="T7" fmla="*/ 285 h 417"/>
                  <a:gd name="T8" fmla="*/ 176 w 512"/>
                  <a:gd name="T9" fmla="*/ 286 h 417"/>
                  <a:gd name="T10" fmla="*/ 178 w 512"/>
                  <a:gd name="T11" fmla="*/ 287 h 417"/>
                  <a:gd name="T12" fmla="*/ 182 w 512"/>
                  <a:gd name="T13" fmla="*/ 287 h 417"/>
                  <a:gd name="T14" fmla="*/ 183 w 512"/>
                  <a:gd name="T15" fmla="*/ 287 h 417"/>
                  <a:gd name="T16" fmla="*/ 185 w 512"/>
                  <a:gd name="T17" fmla="*/ 287 h 417"/>
                  <a:gd name="T18" fmla="*/ 189 w 512"/>
                  <a:gd name="T19" fmla="*/ 285 h 417"/>
                  <a:gd name="T20" fmla="*/ 191 w 512"/>
                  <a:gd name="T21" fmla="*/ 284 h 417"/>
                  <a:gd name="T22" fmla="*/ 192 w 512"/>
                  <a:gd name="T23" fmla="*/ 283 h 417"/>
                  <a:gd name="T24" fmla="*/ 35 w 512"/>
                  <a:gd name="T25" fmla="*/ 325 h 417"/>
                  <a:gd name="T26" fmla="*/ 138 w 512"/>
                  <a:gd name="T27" fmla="*/ 122 h 417"/>
                  <a:gd name="T28" fmla="*/ 65 w 512"/>
                  <a:gd name="T29" fmla="*/ 155 h 417"/>
                  <a:gd name="T30" fmla="*/ 401 w 512"/>
                  <a:gd name="T31" fmla="*/ 72 h 417"/>
                  <a:gd name="T32" fmla="*/ 168 w 512"/>
                  <a:gd name="T33" fmla="*/ 72 h 417"/>
                  <a:gd name="T34" fmla="*/ 483 w 512"/>
                  <a:gd name="T35" fmla="*/ 6 h 417"/>
                  <a:gd name="T36" fmla="*/ 121 w 512"/>
                  <a:gd name="T37" fmla="*/ 39 h 417"/>
                  <a:gd name="T38" fmla="*/ 119 w 512"/>
                  <a:gd name="T39" fmla="*/ 39 h 417"/>
                  <a:gd name="T40" fmla="*/ 114 w 512"/>
                  <a:gd name="T41" fmla="*/ 40 h 417"/>
                  <a:gd name="T42" fmla="*/ 112 w 512"/>
                  <a:gd name="T43" fmla="*/ 41 h 417"/>
                  <a:gd name="T44" fmla="*/ 109 w 512"/>
                  <a:gd name="T45" fmla="*/ 43 h 417"/>
                  <a:gd name="T46" fmla="*/ 108 w 512"/>
                  <a:gd name="T47" fmla="*/ 45 h 417"/>
                  <a:gd name="T48" fmla="*/ 107 w 512"/>
                  <a:gd name="T49" fmla="*/ 47 h 417"/>
                  <a:gd name="T50" fmla="*/ 106 w 512"/>
                  <a:gd name="T51" fmla="*/ 49 h 417"/>
                  <a:gd name="T52" fmla="*/ 105 w 512"/>
                  <a:gd name="T53" fmla="*/ 51 h 417"/>
                  <a:gd name="T54" fmla="*/ 104 w 512"/>
                  <a:gd name="T55" fmla="*/ 54 h 417"/>
                  <a:gd name="T56" fmla="*/ 104 w 512"/>
                  <a:gd name="T57" fmla="*/ 122 h 417"/>
                  <a:gd name="T58" fmla="*/ 17 w 512"/>
                  <a:gd name="T59" fmla="*/ 122 h 417"/>
                  <a:gd name="T60" fmla="*/ 12 w 512"/>
                  <a:gd name="T61" fmla="*/ 123 h 417"/>
                  <a:gd name="T62" fmla="*/ 10 w 512"/>
                  <a:gd name="T63" fmla="*/ 124 h 417"/>
                  <a:gd name="T64" fmla="*/ 6 w 512"/>
                  <a:gd name="T65" fmla="*/ 127 h 417"/>
                  <a:gd name="T66" fmla="*/ 5 w 512"/>
                  <a:gd name="T67" fmla="*/ 128 h 417"/>
                  <a:gd name="T68" fmla="*/ 4 w 512"/>
                  <a:gd name="T69" fmla="*/ 130 h 417"/>
                  <a:gd name="T70" fmla="*/ 2 w 512"/>
                  <a:gd name="T71" fmla="*/ 132 h 417"/>
                  <a:gd name="T72" fmla="*/ 2 w 512"/>
                  <a:gd name="T73" fmla="*/ 134 h 417"/>
                  <a:gd name="T74" fmla="*/ 1 w 512"/>
                  <a:gd name="T75" fmla="*/ 137 h 417"/>
                  <a:gd name="T76" fmla="*/ 1 w 512"/>
                  <a:gd name="T77" fmla="*/ 342 h 417"/>
                  <a:gd name="T78" fmla="*/ 9 w 512"/>
                  <a:gd name="T79" fmla="*/ 388 h 417"/>
                  <a:gd name="T80" fmla="*/ 29 w 512"/>
                  <a:gd name="T81" fmla="*/ 414 h 417"/>
                  <a:gd name="T82" fmla="*/ 362 w 512"/>
                  <a:gd name="T83" fmla="*/ 342 h 417"/>
                  <a:gd name="T84" fmla="*/ 465 w 512"/>
                  <a:gd name="T85" fmla="*/ 259 h 417"/>
                  <a:gd name="T86" fmla="*/ 506 w 512"/>
                  <a:gd name="T87" fmla="*/ 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417">
                    <a:moveTo>
                      <a:pt x="432" y="242"/>
                    </a:moveTo>
                    <a:cubicBezTo>
                      <a:pt x="362" y="242"/>
                      <a:pt x="362" y="242"/>
                      <a:pt x="362" y="242"/>
                    </a:cubicBezTo>
                    <a:cubicBezTo>
                      <a:pt x="362" y="146"/>
                      <a:pt x="362" y="146"/>
                      <a:pt x="362" y="146"/>
                    </a:cubicBezTo>
                    <a:cubicBezTo>
                      <a:pt x="432" y="90"/>
                      <a:pt x="432" y="90"/>
                      <a:pt x="432" y="90"/>
                    </a:cubicBezTo>
                    <a:cubicBezTo>
                      <a:pt x="432" y="242"/>
                      <a:pt x="432" y="242"/>
                      <a:pt x="432" y="242"/>
                    </a:cubicBezTo>
                    <a:close/>
                    <a:moveTo>
                      <a:pt x="35" y="325"/>
                    </a:moveTo>
                    <a:cubicBezTo>
                      <a:pt x="35" y="173"/>
                      <a:pt x="35" y="173"/>
                      <a:pt x="35" y="173"/>
                    </a:cubicBezTo>
                    <a:cubicBezTo>
                      <a:pt x="171" y="283"/>
                      <a:pt x="171" y="283"/>
                      <a:pt x="171" y="283"/>
                    </a:cubicBezTo>
                    <a:cubicBezTo>
                      <a:pt x="171" y="283"/>
                      <a:pt x="171" y="283"/>
                      <a:pt x="171" y="283"/>
                    </a:cubicBezTo>
                    <a:cubicBezTo>
                      <a:pt x="171" y="283"/>
                      <a:pt x="171" y="284"/>
                      <a:pt x="172" y="284"/>
                    </a:cubicBezTo>
                    <a:cubicBezTo>
                      <a:pt x="172" y="284"/>
                      <a:pt x="172" y="284"/>
                      <a:pt x="173" y="284"/>
                    </a:cubicBezTo>
                    <a:cubicBezTo>
                      <a:pt x="173" y="284"/>
                      <a:pt x="173" y="285"/>
                      <a:pt x="173" y="285"/>
                    </a:cubicBezTo>
                    <a:cubicBezTo>
                      <a:pt x="173" y="285"/>
                      <a:pt x="174" y="285"/>
                      <a:pt x="174" y="285"/>
                    </a:cubicBezTo>
                    <a:cubicBezTo>
                      <a:pt x="174" y="285"/>
                      <a:pt x="174" y="285"/>
                      <a:pt x="175" y="285"/>
                    </a:cubicBezTo>
                    <a:cubicBezTo>
                      <a:pt x="175" y="286"/>
                      <a:pt x="176" y="286"/>
                      <a:pt x="176" y="286"/>
                    </a:cubicBezTo>
                    <a:cubicBezTo>
                      <a:pt x="176" y="286"/>
                      <a:pt x="176" y="286"/>
                      <a:pt x="176" y="286"/>
                    </a:cubicBezTo>
                    <a:cubicBezTo>
                      <a:pt x="177" y="286"/>
                      <a:pt x="177" y="286"/>
                      <a:pt x="178" y="287"/>
                    </a:cubicBezTo>
                    <a:cubicBezTo>
                      <a:pt x="178" y="287"/>
                      <a:pt x="178" y="287"/>
                      <a:pt x="178" y="287"/>
                    </a:cubicBezTo>
                    <a:cubicBezTo>
                      <a:pt x="179" y="287"/>
                      <a:pt x="179" y="287"/>
                      <a:pt x="179" y="287"/>
                    </a:cubicBezTo>
                    <a:cubicBezTo>
                      <a:pt x="180" y="287"/>
                      <a:pt x="180" y="287"/>
                      <a:pt x="180" y="287"/>
                    </a:cubicBezTo>
                    <a:cubicBezTo>
                      <a:pt x="180" y="287"/>
                      <a:pt x="181" y="287"/>
                      <a:pt x="182" y="287"/>
                    </a:cubicBezTo>
                    <a:cubicBezTo>
                      <a:pt x="182" y="287"/>
                      <a:pt x="182" y="287"/>
                      <a:pt x="182" y="287"/>
                    </a:cubicBezTo>
                    <a:cubicBezTo>
                      <a:pt x="182" y="287"/>
                      <a:pt x="182" y="287"/>
                      <a:pt x="182" y="287"/>
                    </a:cubicBezTo>
                    <a:cubicBezTo>
                      <a:pt x="182" y="287"/>
                      <a:pt x="183" y="287"/>
                      <a:pt x="183" y="287"/>
                    </a:cubicBezTo>
                    <a:cubicBezTo>
                      <a:pt x="183" y="287"/>
                      <a:pt x="183" y="287"/>
                      <a:pt x="184" y="287"/>
                    </a:cubicBezTo>
                    <a:cubicBezTo>
                      <a:pt x="184" y="287"/>
                      <a:pt x="184" y="287"/>
                      <a:pt x="185" y="287"/>
                    </a:cubicBezTo>
                    <a:cubicBezTo>
                      <a:pt x="185" y="287"/>
                      <a:pt x="185" y="287"/>
                      <a:pt x="185" y="287"/>
                    </a:cubicBezTo>
                    <a:cubicBezTo>
                      <a:pt x="186" y="286"/>
                      <a:pt x="186" y="286"/>
                      <a:pt x="187" y="286"/>
                    </a:cubicBezTo>
                    <a:cubicBezTo>
                      <a:pt x="187" y="286"/>
                      <a:pt x="187" y="286"/>
                      <a:pt x="187" y="286"/>
                    </a:cubicBezTo>
                    <a:cubicBezTo>
                      <a:pt x="187" y="286"/>
                      <a:pt x="188" y="286"/>
                      <a:pt x="189" y="285"/>
                    </a:cubicBezTo>
                    <a:cubicBezTo>
                      <a:pt x="189" y="285"/>
                      <a:pt x="189" y="285"/>
                      <a:pt x="189" y="285"/>
                    </a:cubicBezTo>
                    <a:cubicBezTo>
                      <a:pt x="189" y="285"/>
                      <a:pt x="190" y="285"/>
                      <a:pt x="190" y="285"/>
                    </a:cubicBezTo>
                    <a:cubicBezTo>
                      <a:pt x="190" y="285"/>
                      <a:pt x="190" y="284"/>
                      <a:pt x="191" y="284"/>
                    </a:cubicBezTo>
                    <a:cubicBezTo>
                      <a:pt x="191" y="284"/>
                      <a:pt x="191" y="284"/>
                      <a:pt x="191" y="284"/>
                    </a:cubicBezTo>
                    <a:cubicBezTo>
                      <a:pt x="192" y="284"/>
                      <a:pt x="192" y="283"/>
                      <a:pt x="192" y="283"/>
                    </a:cubicBezTo>
                    <a:cubicBezTo>
                      <a:pt x="192" y="283"/>
                      <a:pt x="192" y="283"/>
                      <a:pt x="192" y="283"/>
                    </a:cubicBezTo>
                    <a:cubicBezTo>
                      <a:pt x="328" y="173"/>
                      <a:pt x="328" y="173"/>
                      <a:pt x="328" y="173"/>
                    </a:cubicBezTo>
                    <a:cubicBezTo>
                      <a:pt x="328" y="325"/>
                      <a:pt x="328" y="325"/>
                      <a:pt x="328" y="325"/>
                    </a:cubicBezTo>
                    <a:cubicBezTo>
                      <a:pt x="35" y="325"/>
                      <a:pt x="35" y="325"/>
                      <a:pt x="35" y="325"/>
                    </a:cubicBezTo>
                    <a:close/>
                    <a:moveTo>
                      <a:pt x="138" y="90"/>
                    </a:moveTo>
                    <a:cubicBezTo>
                      <a:pt x="177" y="122"/>
                      <a:pt x="177" y="122"/>
                      <a:pt x="177" y="122"/>
                    </a:cubicBezTo>
                    <a:cubicBezTo>
                      <a:pt x="138" y="122"/>
                      <a:pt x="138" y="122"/>
                      <a:pt x="138" y="122"/>
                    </a:cubicBezTo>
                    <a:cubicBezTo>
                      <a:pt x="138" y="90"/>
                      <a:pt x="138" y="90"/>
                      <a:pt x="138" y="90"/>
                    </a:cubicBezTo>
                    <a:close/>
                    <a:moveTo>
                      <a:pt x="182" y="249"/>
                    </a:moveTo>
                    <a:cubicBezTo>
                      <a:pt x="65" y="155"/>
                      <a:pt x="65" y="155"/>
                      <a:pt x="65" y="155"/>
                    </a:cubicBezTo>
                    <a:cubicBezTo>
                      <a:pt x="298" y="155"/>
                      <a:pt x="298" y="155"/>
                      <a:pt x="298" y="155"/>
                    </a:cubicBezTo>
                    <a:cubicBezTo>
                      <a:pt x="182" y="249"/>
                      <a:pt x="182" y="249"/>
                      <a:pt x="182" y="249"/>
                    </a:cubicBezTo>
                    <a:close/>
                    <a:moveTo>
                      <a:pt x="401" y="72"/>
                    </a:moveTo>
                    <a:cubicBezTo>
                      <a:pt x="339" y="122"/>
                      <a:pt x="339" y="122"/>
                      <a:pt x="339" y="122"/>
                    </a:cubicBezTo>
                    <a:cubicBezTo>
                      <a:pt x="230" y="122"/>
                      <a:pt x="230" y="122"/>
                      <a:pt x="230" y="122"/>
                    </a:cubicBezTo>
                    <a:cubicBezTo>
                      <a:pt x="168" y="72"/>
                      <a:pt x="168" y="72"/>
                      <a:pt x="168" y="72"/>
                    </a:cubicBezTo>
                    <a:cubicBezTo>
                      <a:pt x="401" y="72"/>
                      <a:pt x="401" y="72"/>
                      <a:pt x="401" y="72"/>
                    </a:cubicBezTo>
                    <a:close/>
                    <a:moveTo>
                      <a:pt x="506" y="8"/>
                    </a:moveTo>
                    <a:cubicBezTo>
                      <a:pt x="501" y="1"/>
                      <a:pt x="490" y="0"/>
                      <a:pt x="483" y="6"/>
                    </a:cubicBezTo>
                    <a:cubicBezTo>
                      <a:pt x="442" y="39"/>
                      <a:pt x="442" y="39"/>
                      <a:pt x="442" y="39"/>
                    </a:cubicBezTo>
                    <a:cubicBezTo>
                      <a:pt x="121" y="39"/>
                      <a:pt x="121" y="39"/>
                      <a:pt x="121" y="39"/>
                    </a:cubicBezTo>
                    <a:cubicBezTo>
                      <a:pt x="121" y="39"/>
                      <a:pt x="121" y="39"/>
                      <a:pt x="121" y="39"/>
                    </a:cubicBezTo>
                    <a:cubicBezTo>
                      <a:pt x="121" y="39"/>
                      <a:pt x="120" y="39"/>
                      <a:pt x="120" y="39"/>
                    </a:cubicBezTo>
                    <a:cubicBezTo>
                      <a:pt x="120" y="39"/>
                      <a:pt x="120" y="39"/>
                      <a:pt x="119" y="39"/>
                    </a:cubicBezTo>
                    <a:cubicBezTo>
                      <a:pt x="119" y="39"/>
                      <a:pt x="119" y="39"/>
                      <a:pt x="119" y="39"/>
                    </a:cubicBezTo>
                    <a:cubicBezTo>
                      <a:pt x="117" y="39"/>
                      <a:pt x="116" y="39"/>
                      <a:pt x="115" y="40"/>
                    </a:cubicBezTo>
                    <a:cubicBezTo>
                      <a:pt x="115" y="40"/>
                      <a:pt x="115" y="40"/>
                      <a:pt x="115" y="40"/>
                    </a:cubicBezTo>
                    <a:cubicBezTo>
                      <a:pt x="114" y="40"/>
                      <a:pt x="114" y="40"/>
                      <a:pt x="114" y="40"/>
                    </a:cubicBezTo>
                    <a:cubicBezTo>
                      <a:pt x="113" y="40"/>
                      <a:pt x="113" y="40"/>
                      <a:pt x="113" y="41"/>
                    </a:cubicBezTo>
                    <a:cubicBezTo>
                      <a:pt x="113" y="41"/>
                      <a:pt x="113" y="41"/>
                      <a:pt x="112" y="41"/>
                    </a:cubicBezTo>
                    <a:cubicBezTo>
                      <a:pt x="112" y="41"/>
                      <a:pt x="112" y="41"/>
                      <a:pt x="112" y="41"/>
                    </a:cubicBezTo>
                    <a:cubicBezTo>
                      <a:pt x="112" y="41"/>
                      <a:pt x="112" y="41"/>
                      <a:pt x="112" y="41"/>
                    </a:cubicBezTo>
                    <a:cubicBezTo>
                      <a:pt x="111" y="42"/>
                      <a:pt x="110" y="42"/>
                      <a:pt x="110" y="43"/>
                    </a:cubicBezTo>
                    <a:cubicBezTo>
                      <a:pt x="110" y="43"/>
                      <a:pt x="109" y="43"/>
                      <a:pt x="109" y="43"/>
                    </a:cubicBezTo>
                    <a:cubicBezTo>
                      <a:pt x="109" y="44"/>
                      <a:pt x="109" y="44"/>
                      <a:pt x="109" y="44"/>
                    </a:cubicBezTo>
                    <a:cubicBezTo>
                      <a:pt x="109" y="44"/>
                      <a:pt x="108" y="44"/>
                      <a:pt x="108" y="45"/>
                    </a:cubicBezTo>
                    <a:cubicBezTo>
                      <a:pt x="108" y="45"/>
                      <a:pt x="108" y="45"/>
                      <a:pt x="108" y="45"/>
                    </a:cubicBezTo>
                    <a:cubicBezTo>
                      <a:pt x="108" y="45"/>
                      <a:pt x="108" y="45"/>
                      <a:pt x="108" y="45"/>
                    </a:cubicBezTo>
                    <a:cubicBezTo>
                      <a:pt x="107" y="45"/>
                      <a:pt x="107" y="46"/>
                      <a:pt x="107" y="46"/>
                    </a:cubicBezTo>
                    <a:cubicBezTo>
                      <a:pt x="107" y="46"/>
                      <a:pt x="107" y="46"/>
                      <a:pt x="107" y="47"/>
                    </a:cubicBezTo>
                    <a:cubicBezTo>
                      <a:pt x="107" y="47"/>
                      <a:pt x="106" y="47"/>
                      <a:pt x="106" y="47"/>
                    </a:cubicBezTo>
                    <a:cubicBezTo>
                      <a:pt x="106" y="48"/>
                      <a:pt x="106" y="48"/>
                      <a:pt x="106" y="48"/>
                    </a:cubicBezTo>
                    <a:cubicBezTo>
                      <a:pt x="106" y="48"/>
                      <a:pt x="106" y="49"/>
                      <a:pt x="106" y="49"/>
                    </a:cubicBezTo>
                    <a:cubicBezTo>
                      <a:pt x="105" y="49"/>
                      <a:pt x="105" y="49"/>
                      <a:pt x="105" y="50"/>
                    </a:cubicBezTo>
                    <a:cubicBezTo>
                      <a:pt x="105" y="50"/>
                      <a:pt x="105" y="50"/>
                      <a:pt x="105" y="50"/>
                    </a:cubicBezTo>
                    <a:cubicBezTo>
                      <a:pt x="105" y="51"/>
                      <a:pt x="105" y="51"/>
                      <a:pt x="105" y="51"/>
                    </a:cubicBezTo>
                    <a:cubicBezTo>
                      <a:pt x="105" y="52"/>
                      <a:pt x="105" y="52"/>
                      <a:pt x="105" y="52"/>
                    </a:cubicBezTo>
                    <a:cubicBezTo>
                      <a:pt x="105" y="52"/>
                      <a:pt x="105" y="53"/>
                      <a:pt x="104" y="53"/>
                    </a:cubicBezTo>
                    <a:cubicBezTo>
                      <a:pt x="104" y="53"/>
                      <a:pt x="104" y="53"/>
                      <a:pt x="104" y="54"/>
                    </a:cubicBezTo>
                    <a:cubicBezTo>
                      <a:pt x="104" y="54"/>
                      <a:pt x="104" y="54"/>
                      <a:pt x="104" y="55"/>
                    </a:cubicBezTo>
                    <a:cubicBezTo>
                      <a:pt x="104" y="55"/>
                      <a:pt x="104" y="55"/>
                      <a:pt x="104" y="55"/>
                    </a:cubicBezTo>
                    <a:cubicBezTo>
                      <a:pt x="104" y="122"/>
                      <a:pt x="104" y="122"/>
                      <a:pt x="104" y="122"/>
                    </a:cubicBezTo>
                    <a:cubicBezTo>
                      <a:pt x="18" y="122"/>
                      <a:pt x="18" y="122"/>
                      <a:pt x="18" y="122"/>
                    </a:cubicBezTo>
                    <a:cubicBezTo>
                      <a:pt x="18" y="122"/>
                      <a:pt x="18" y="122"/>
                      <a:pt x="18" y="122"/>
                    </a:cubicBezTo>
                    <a:cubicBezTo>
                      <a:pt x="17" y="122"/>
                      <a:pt x="17" y="122"/>
                      <a:pt x="17" y="122"/>
                    </a:cubicBezTo>
                    <a:cubicBezTo>
                      <a:pt x="17" y="122"/>
                      <a:pt x="16" y="122"/>
                      <a:pt x="16" y="122"/>
                    </a:cubicBezTo>
                    <a:cubicBezTo>
                      <a:pt x="16" y="122"/>
                      <a:pt x="16" y="122"/>
                      <a:pt x="16" y="122"/>
                    </a:cubicBezTo>
                    <a:cubicBezTo>
                      <a:pt x="14" y="122"/>
                      <a:pt x="13" y="122"/>
                      <a:pt x="12" y="123"/>
                    </a:cubicBezTo>
                    <a:cubicBezTo>
                      <a:pt x="12" y="123"/>
                      <a:pt x="12" y="123"/>
                      <a:pt x="11" y="123"/>
                    </a:cubicBezTo>
                    <a:cubicBezTo>
                      <a:pt x="11" y="123"/>
                      <a:pt x="11" y="123"/>
                      <a:pt x="11" y="123"/>
                    </a:cubicBezTo>
                    <a:cubicBezTo>
                      <a:pt x="10" y="123"/>
                      <a:pt x="10" y="124"/>
                      <a:pt x="10" y="124"/>
                    </a:cubicBezTo>
                    <a:cubicBezTo>
                      <a:pt x="10" y="124"/>
                      <a:pt x="10" y="124"/>
                      <a:pt x="10" y="124"/>
                    </a:cubicBezTo>
                    <a:cubicBezTo>
                      <a:pt x="8" y="125"/>
                      <a:pt x="7" y="125"/>
                      <a:pt x="7" y="126"/>
                    </a:cubicBezTo>
                    <a:cubicBezTo>
                      <a:pt x="6" y="126"/>
                      <a:pt x="6" y="126"/>
                      <a:pt x="6" y="127"/>
                    </a:cubicBezTo>
                    <a:cubicBezTo>
                      <a:pt x="6" y="127"/>
                      <a:pt x="6" y="127"/>
                      <a:pt x="6" y="127"/>
                    </a:cubicBezTo>
                    <a:cubicBezTo>
                      <a:pt x="5" y="127"/>
                      <a:pt x="5" y="128"/>
                      <a:pt x="5" y="128"/>
                    </a:cubicBezTo>
                    <a:cubicBezTo>
                      <a:pt x="5" y="128"/>
                      <a:pt x="5" y="128"/>
                      <a:pt x="5" y="128"/>
                    </a:cubicBezTo>
                    <a:cubicBezTo>
                      <a:pt x="5" y="128"/>
                      <a:pt x="5" y="128"/>
                      <a:pt x="5" y="128"/>
                    </a:cubicBezTo>
                    <a:cubicBezTo>
                      <a:pt x="4" y="129"/>
                      <a:pt x="4" y="129"/>
                      <a:pt x="4" y="129"/>
                    </a:cubicBezTo>
                    <a:cubicBezTo>
                      <a:pt x="4" y="129"/>
                      <a:pt x="4" y="130"/>
                      <a:pt x="4" y="130"/>
                    </a:cubicBezTo>
                    <a:cubicBezTo>
                      <a:pt x="3" y="130"/>
                      <a:pt x="3" y="130"/>
                      <a:pt x="3" y="131"/>
                    </a:cubicBezTo>
                    <a:cubicBezTo>
                      <a:pt x="3" y="131"/>
                      <a:pt x="3" y="131"/>
                      <a:pt x="3" y="131"/>
                    </a:cubicBezTo>
                    <a:cubicBezTo>
                      <a:pt x="3" y="132"/>
                      <a:pt x="3" y="132"/>
                      <a:pt x="2" y="132"/>
                    </a:cubicBezTo>
                    <a:cubicBezTo>
                      <a:pt x="2" y="132"/>
                      <a:pt x="2" y="133"/>
                      <a:pt x="2" y="133"/>
                    </a:cubicBezTo>
                    <a:cubicBezTo>
                      <a:pt x="2" y="133"/>
                      <a:pt x="2" y="133"/>
                      <a:pt x="2" y="134"/>
                    </a:cubicBezTo>
                    <a:cubicBezTo>
                      <a:pt x="2" y="134"/>
                      <a:pt x="2" y="134"/>
                      <a:pt x="2" y="134"/>
                    </a:cubicBezTo>
                    <a:cubicBezTo>
                      <a:pt x="2" y="135"/>
                      <a:pt x="2" y="135"/>
                      <a:pt x="1" y="135"/>
                    </a:cubicBezTo>
                    <a:cubicBezTo>
                      <a:pt x="1" y="135"/>
                      <a:pt x="1" y="136"/>
                      <a:pt x="1" y="136"/>
                    </a:cubicBezTo>
                    <a:cubicBezTo>
                      <a:pt x="1" y="136"/>
                      <a:pt x="1" y="137"/>
                      <a:pt x="1" y="137"/>
                    </a:cubicBezTo>
                    <a:cubicBezTo>
                      <a:pt x="1" y="137"/>
                      <a:pt x="1" y="138"/>
                      <a:pt x="1" y="138"/>
                    </a:cubicBezTo>
                    <a:cubicBezTo>
                      <a:pt x="1" y="138"/>
                      <a:pt x="1" y="138"/>
                      <a:pt x="1" y="138"/>
                    </a:cubicBezTo>
                    <a:cubicBezTo>
                      <a:pt x="1" y="342"/>
                      <a:pt x="1" y="342"/>
                      <a:pt x="1" y="342"/>
                    </a:cubicBezTo>
                    <a:cubicBezTo>
                      <a:pt x="1" y="351"/>
                      <a:pt x="9" y="359"/>
                      <a:pt x="18" y="359"/>
                    </a:cubicBezTo>
                    <a:cubicBezTo>
                      <a:pt x="45" y="359"/>
                      <a:pt x="45" y="359"/>
                      <a:pt x="45" y="359"/>
                    </a:cubicBezTo>
                    <a:cubicBezTo>
                      <a:pt x="9" y="388"/>
                      <a:pt x="9" y="388"/>
                      <a:pt x="9" y="388"/>
                    </a:cubicBezTo>
                    <a:cubicBezTo>
                      <a:pt x="1" y="393"/>
                      <a:pt x="0" y="404"/>
                      <a:pt x="6" y="411"/>
                    </a:cubicBezTo>
                    <a:cubicBezTo>
                      <a:pt x="9" y="415"/>
                      <a:pt x="14" y="417"/>
                      <a:pt x="19" y="417"/>
                    </a:cubicBezTo>
                    <a:cubicBezTo>
                      <a:pt x="23" y="417"/>
                      <a:pt x="26" y="416"/>
                      <a:pt x="29" y="414"/>
                    </a:cubicBezTo>
                    <a:cubicBezTo>
                      <a:pt x="98" y="359"/>
                      <a:pt x="98" y="359"/>
                      <a:pt x="98" y="359"/>
                    </a:cubicBezTo>
                    <a:cubicBezTo>
                      <a:pt x="345" y="359"/>
                      <a:pt x="345" y="359"/>
                      <a:pt x="345" y="359"/>
                    </a:cubicBezTo>
                    <a:cubicBezTo>
                      <a:pt x="354" y="359"/>
                      <a:pt x="362" y="351"/>
                      <a:pt x="362" y="342"/>
                    </a:cubicBezTo>
                    <a:cubicBezTo>
                      <a:pt x="362" y="276"/>
                      <a:pt x="362" y="276"/>
                      <a:pt x="362" y="276"/>
                    </a:cubicBezTo>
                    <a:cubicBezTo>
                      <a:pt x="448" y="276"/>
                      <a:pt x="448" y="276"/>
                      <a:pt x="448" y="276"/>
                    </a:cubicBezTo>
                    <a:cubicBezTo>
                      <a:pt x="458" y="276"/>
                      <a:pt x="465" y="268"/>
                      <a:pt x="465" y="259"/>
                    </a:cubicBezTo>
                    <a:cubicBezTo>
                      <a:pt x="465" y="63"/>
                      <a:pt x="465" y="63"/>
                      <a:pt x="465" y="63"/>
                    </a:cubicBezTo>
                    <a:cubicBezTo>
                      <a:pt x="504" y="32"/>
                      <a:pt x="504" y="32"/>
                      <a:pt x="504" y="32"/>
                    </a:cubicBezTo>
                    <a:cubicBezTo>
                      <a:pt x="511" y="26"/>
                      <a:pt x="512" y="16"/>
                      <a:pt x="50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4" name="Title 3"/>
          <p:cNvSpPr>
            <a:spLocks noGrp="1"/>
          </p:cNvSpPr>
          <p:nvPr>
            <p:ph type="title"/>
          </p:nvPr>
        </p:nvSpPr>
        <p:spPr/>
        <p:txBody>
          <a:bodyPr/>
          <a:lstStyle/>
          <a:p>
            <a:r>
              <a:rPr lang="en-AU" dirty="0" smtClean="0"/>
              <a:t>Telecommunications</a:t>
            </a:r>
            <a:endParaRPr lang="en-AU" dirty="0"/>
          </a:p>
        </p:txBody>
      </p:sp>
      <p:sp>
        <p:nvSpPr>
          <p:cNvPr id="2" name="Footer Placeholder 1"/>
          <p:cNvSpPr>
            <a:spLocks noGrp="1"/>
          </p:cNvSpPr>
          <p:nvPr>
            <p:ph type="ftr" sz="quarter" idx="10"/>
          </p:nvPr>
        </p:nvSpPr>
        <p:spPr>
          <a:xfrm>
            <a:off x="288925" y="4762500"/>
            <a:ext cx="3635375" cy="96838"/>
          </a:xfrm>
        </p:spPr>
        <p:txBody>
          <a:bodyPr/>
          <a:lstStyle/>
          <a:p>
            <a:r>
              <a:rPr lang="en-US" smtClean="0"/>
              <a:t>Hugh Bradlow – ACCANect 2017 - Your place in the connected world</a:t>
            </a:r>
            <a:endParaRPr lang="en-AU" dirty="0"/>
          </a:p>
        </p:txBody>
      </p:sp>
      <p:sp>
        <p:nvSpPr>
          <p:cNvPr id="3" name="Slide Number Placeholder 2"/>
          <p:cNvSpPr>
            <a:spLocks noGrp="1"/>
          </p:cNvSpPr>
          <p:nvPr>
            <p:ph type="sldNum" sz="quarter" idx="11"/>
          </p:nvPr>
        </p:nvSpPr>
        <p:spPr>
          <a:xfrm>
            <a:off x="8670925" y="4922838"/>
            <a:ext cx="323850" cy="107950"/>
          </a:xfrm>
        </p:spPr>
        <p:txBody>
          <a:bodyPr/>
          <a:lstStyle/>
          <a:p>
            <a:fld id="{E917DE0E-AFB1-41FD-BC35-27DB61CA125F}" type="slidenum">
              <a:rPr lang="en-AU" smtClean="0"/>
              <a:pPr/>
              <a:t>14</a:t>
            </a:fld>
            <a:endParaRPr lang="en-AU" dirty="0"/>
          </a:p>
        </p:txBody>
      </p:sp>
      <p:sp>
        <p:nvSpPr>
          <p:cNvPr id="90" name="Rectangle 89"/>
          <p:cNvSpPr/>
          <p:nvPr/>
        </p:nvSpPr>
        <p:spPr>
          <a:xfrm>
            <a:off x="872551" y="3364650"/>
            <a:ext cx="1660989" cy="186409"/>
          </a:xfrm>
          <a:prstGeom prst="rect">
            <a:avLst/>
          </a:prstGeom>
        </p:spPr>
        <p:txBody>
          <a:bodyPr wrap="none" lIns="77925" tIns="38963" rIns="77925" bIns="38963">
            <a:spAutoFit/>
          </a:bodyPr>
          <a:lstStyle/>
          <a:p>
            <a:r>
              <a:rPr lang="en-AU" sz="700" dirty="0">
                <a:solidFill>
                  <a:schemeClr val="bg2"/>
                </a:solidFill>
              </a:rPr>
              <a:t>ADSL, HFC, </a:t>
            </a:r>
            <a:r>
              <a:rPr lang="en-AU" sz="700" dirty="0" smtClean="0">
                <a:solidFill>
                  <a:schemeClr val="bg2"/>
                </a:solidFill>
              </a:rPr>
              <a:t>FTTP, Wireless, Satellite</a:t>
            </a:r>
            <a:endParaRPr lang="en-AU" sz="700" dirty="0">
              <a:solidFill>
                <a:schemeClr val="bg2"/>
              </a:solidFill>
            </a:endParaRPr>
          </a:p>
        </p:txBody>
      </p:sp>
      <p:grpSp>
        <p:nvGrpSpPr>
          <p:cNvPr id="127" name="Group 126"/>
          <p:cNvGrpSpPr>
            <a:grpSpLocks noChangeAspect="1"/>
          </p:cNvGrpSpPr>
          <p:nvPr/>
        </p:nvGrpSpPr>
        <p:grpSpPr>
          <a:xfrm>
            <a:off x="515772" y="1711850"/>
            <a:ext cx="468000" cy="468000"/>
            <a:chOff x="1013659" y="2582278"/>
            <a:chExt cx="478028" cy="478028"/>
          </a:xfrm>
          <a:solidFill>
            <a:schemeClr val="bg2"/>
          </a:solidFill>
        </p:grpSpPr>
        <p:sp>
          <p:nvSpPr>
            <p:cNvPr id="128" name="Freeform 58"/>
            <p:cNvSpPr>
              <a:spLocks noEditPoints="1"/>
            </p:cNvSpPr>
            <p:nvPr/>
          </p:nvSpPr>
          <p:spPr bwMode="auto">
            <a:xfrm>
              <a:off x="1101514" y="2727730"/>
              <a:ext cx="302318" cy="166421"/>
            </a:xfrm>
            <a:custGeom>
              <a:avLst/>
              <a:gdLst>
                <a:gd name="T0" fmla="*/ 368 w 482"/>
                <a:gd name="T1" fmla="*/ 231 h 265"/>
                <a:gd name="T2" fmla="*/ 92 w 482"/>
                <a:gd name="T3" fmla="*/ 231 h 265"/>
                <a:gd name="T4" fmla="*/ 34 w 482"/>
                <a:gd name="T5" fmla="*/ 172 h 265"/>
                <a:gd name="T6" fmla="*/ 92 w 482"/>
                <a:gd name="T7" fmla="*/ 114 h 265"/>
                <a:gd name="T8" fmla="*/ 128 w 482"/>
                <a:gd name="T9" fmla="*/ 127 h 265"/>
                <a:gd name="T10" fmla="*/ 129 w 482"/>
                <a:gd name="T11" fmla="*/ 127 h 265"/>
                <a:gd name="T12" fmla="*/ 131 w 482"/>
                <a:gd name="T13" fmla="*/ 128 h 265"/>
                <a:gd name="T14" fmla="*/ 132 w 482"/>
                <a:gd name="T15" fmla="*/ 129 h 265"/>
                <a:gd name="T16" fmla="*/ 134 w 482"/>
                <a:gd name="T17" fmla="*/ 129 h 265"/>
                <a:gd name="T18" fmla="*/ 135 w 482"/>
                <a:gd name="T19" fmla="*/ 130 h 265"/>
                <a:gd name="T20" fmla="*/ 136 w 482"/>
                <a:gd name="T21" fmla="*/ 130 h 265"/>
                <a:gd name="T22" fmla="*/ 137 w 482"/>
                <a:gd name="T23" fmla="*/ 130 h 265"/>
                <a:gd name="T24" fmla="*/ 138 w 482"/>
                <a:gd name="T25" fmla="*/ 130 h 265"/>
                <a:gd name="T26" fmla="*/ 139 w 482"/>
                <a:gd name="T27" fmla="*/ 130 h 265"/>
                <a:gd name="T28" fmla="*/ 140 w 482"/>
                <a:gd name="T29" fmla="*/ 130 h 265"/>
                <a:gd name="T30" fmla="*/ 141 w 482"/>
                <a:gd name="T31" fmla="*/ 130 h 265"/>
                <a:gd name="T32" fmla="*/ 143 w 482"/>
                <a:gd name="T33" fmla="*/ 130 h 265"/>
                <a:gd name="T34" fmla="*/ 144 w 482"/>
                <a:gd name="T35" fmla="*/ 129 h 265"/>
                <a:gd name="T36" fmla="*/ 146 w 482"/>
                <a:gd name="T37" fmla="*/ 129 h 265"/>
                <a:gd name="T38" fmla="*/ 147 w 482"/>
                <a:gd name="T39" fmla="*/ 128 h 265"/>
                <a:gd name="T40" fmla="*/ 149 w 482"/>
                <a:gd name="T41" fmla="*/ 127 h 265"/>
                <a:gd name="T42" fmla="*/ 149 w 482"/>
                <a:gd name="T43" fmla="*/ 126 h 265"/>
                <a:gd name="T44" fmla="*/ 152 w 482"/>
                <a:gd name="T45" fmla="*/ 124 h 265"/>
                <a:gd name="T46" fmla="*/ 152 w 482"/>
                <a:gd name="T47" fmla="*/ 124 h 265"/>
                <a:gd name="T48" fmla="*/ 152 w 482"/>
                <a:gd name="T49" fmla="*/ 123 h 265"/>
                <a:gd name="T50" fmla="*/ 153 w 482"/>
                <a:gd name="T51" fmla="*/ 122 h 265"/>
                <a:gd name="T52" fmla="*/ 154 w 482"/>
                <a:gd name="T53" fmla="*/ 120 h 265"/>
                <a:gd name="T54" fmla="*/ 154 w 482"/>
                <a:gd name="T55" fmla="*/ 119 h 265"/>
                <a:gd name="T56" fmla="*/ 155 w 482"/>
                <a:gd name="T57" fmla="*/ 117 h 265"/>
                <a:gd name="T58" fmla="*/ 155 w 482"/>
                <a:gd name="T59" fmla="*/ 116 h 265"/>
                <a:gd name="T60" fmla="*/ 253 w 482"/>
                <a:gd name="T61" fmla="*/ 33 h 265"/>
                <a:gd name="T62" fmla="*/ 328 w 482"/>
                <a:gd name="T63" fmla="*/ 68 h 265"/>
                <a:gd name="T64" fmla="*/ 328 w 482"/>
                <a:gd name="T65" fmla="*/ 69 h 265"/>
                <a:gd name="T66" fmla="*/ 330 w 482"/>
                <a:gd name="T67" fmla="*/ 70 h 265"/>
                <a:gd name="T68" fmla="*/ 331 w 482"/>
                <a:gd name="T69" fmla="*/ 71 h 265"/>
                <a:gd name="T70" fmla="*/ 333 w 482"/>
                <a:gd name="T71" fmla="*/ 72 h 265"/>
                <a:gd name="T72" fmla="*/ 334 w 482"/>
                <a:gd name="T73" fmla="*/ 73 h 265"/>
                <a:gd name="T74" fmla="*/ 336 w 482"/>
                <a:gd name="T75" fmla="*/ 73 h 265"/>
                <a:gd name="T76" fmla="*/ 337 w 482"/>
                <a:gd name="T77" fmla="*/ 73 h 265"/>
                <a:gd name="T78" fmla="*/ 339 w 482"/>
                <a:gd name="T79" fmla="*/ 74 h 265"/>
                <a:gd name="T80" fmla="*/ 339 w 482"/>
                <a:gd name="T81" fmla="*/ 74 h 265"/>
                <a:gd name="T82" fmla="*/ 340 w 482"/>
                <a:gd name="T83" fmla="*/ 74 h 265"/>
                <a:gd name="T84" fmla="*/ 341 w 482"/>
                <a:gd name="T85" fmla="*/ 74 h 265"/>
                <a:gd name="T86" fmla="*/ 342 w 482"/>
                <a:gd name="T87" fmla="*/ 74 h 265"/>
                <a:gd name="T88" fmla="*/ 344 w 482"/>
                <a:gd name="T89" fmla="*/ 73 h 265"/>
                <a:gd name="T90" fmla="*/ 345 w 482"/>
                <a:gd name="T91" fmla="*/ 73 h 265"/>
                <a:gd name="T92" fmla="*/ 368 w 482"/>
                <a:gd name="T93" fmla="*/ 69 h 265"/>
                <a:gd name="T94" fmla="*/ 449 w 482"/>
                <a:gd name="T95" fmla="*/ 150 h 265"/>
                <a:gd name="T96" fmla="*/ 368 w 482"/>
                <a:gd name="T97" fmla="*/ 231 h 265"/>
                <a:gd name="T98" fmla="*/ 368 w 482"/>
                <a:gd name="T99" fmla="*/ 36 h 265"/>
                <a:gd name="T100" fmla="*/ 346 w 482"/>
                <a:gd name="T101" fmla="*/ 38 h 265"/>
                <a:gd name="T102" fmla="*/ 253 w 482"/>
                <a:gd name="T103" fmla="*/ 0 h 265"/>
                <a:gd name="T104" fmla="*/ 128 w 482"/>
                <a:gd name="T105" fmla="*/ 88 h 265"/>
                <a:gd name="T106" fmla="*/ 92 w 482"/>
                <a:gd name="T107" fmla="*/ 80 h 265"/>
                <a:gd name="T108" fmla="*/ 0 w 482"/>
                <a:gd name="T109" fmla="*/ 172 h 265"/>
                <a:gd name="T110" fmla="*/ 92 w 482"/>
                <a:gd name="T111" fmla="*/ 265 h 265"/>
                <a:gd name="T112" fmla="*/ 368 w 482"/>
                <a:gd name="T113" fmla="*/ 265 h 265"/>
                <a:gd name="T114" fmla="*/ 482 w 482"/>
                <a:gd name="T115" fmla="*/ 150 h 265"/>
                <a:gd name="T116" fmla="*/ 368 w 482"/>
                <a:gd name="T117" fmla="*/ 3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2" h="265">
                  <a:moveTo>
                    <a:pt x="368" y="231"/>
                  </a:moveTo>
                  <a:cubicBezTo>
                    <a:pt x="92" y="231"/>
                    <a:pt x="92" y="231"/>
                    <a:pt x="92" y="231"/>
                  </a:cubicBezTo>
                  <a:cubicBezTo>
                    <a:pt x="60" y="231"/>
                    <a:pt x="34" y="205"/>
                    <a:pt x="34" y="172"/>
                  </a:cubicBezTo>
                  <a:cubicBezTo>
                    <a:pt x="34" y="140"/>
                    <a:pt x="60" y="114"/>
                    <a:pt x="92" y="114"/>
                  </a:cubicBezTo>
                  <a:cubicBezTo>
                    <a:pt x="105" y="114"/>
                    <a:pt x="118" y="118"/>
                    <a:pt x="128" y="127"/>
                  </a:cubicBezTo>
                  <a:cubicBezTo>
                    <a:pt x="129" y="127"/>
                    <a:pt x="129" y="127"/>
                    <a:pt x="129" y="127"/>
                  </a:cubicBezTo>
                  <a:cubicBezTo>
                    <a:pt x="130" y="127"/>
                    <a:pt x="130" y="128"/>
                    <a:pt x="131" y="128"/>
                  </a:cubicBezTo>
                  <a:cubicBezTo>
                    <a:pt x="131" y="128"/>
                    <a:pt x="132" y="129"/>
                    <a:pt x="132" y="129"/>
                  </a:cubicBezTo>
                  <a:cubicBezTo>
                    <a:pt x="133" y="129"/>
                    <a:pt x="133" y="129"/>
                    <a:pt x="134" y="129"/>
                  </a:cubicBezTo>
                  <a:cubicBezTo>
                    <a:pt x="134" y="130"/>
                    <a:pt x="135" y="130"/>
                    <a:pt x="135" y="130"/>
                  </a:cubicBezTo>
                  <a:cubicBezTo>
                    <a:pt x="136" y="130"/>
                    <a:pt x="136" y="130"/>
                    <a:pt x="136" y="130"/>
                  </a:cubicBezTo>
                  <a:cubicBezTo>
                    <a:pt x="136" y="130"/>
                    <a:pt x="137" y="130"/>
                    <a:pt x="137" y="130"/>
                  </a:cubicBezTo>
                  <a:cubicBezTo>
                    <a:pt x="137" y="130"/>
                    <a:pt x="138" y="130"/>
                    <a:pt x="138" y="130"/>
                  </a:cubicBezTo>
                  <a:cubicBezTo>
                    <a:pt x="138" y="130"/>
                    <a:pt x="139" y="130"/>
                    <a:pt x="139" y="130"/>
                  </a:cubicBezTo>
                  <a:cubicBezTo>
                    <a:pt x="139" y="130"/>
                    <a:pt x="140" y="130"/>
                    <a:pt x="140" y="130"/>
                  </a:cubicBezTo>
                  <a:cubicBezTo>
                    <a:pt x="140" y="130"/>
                    <a:pt x="141" y="130"/>
                    <a:pt x="141" y="130"/>
                  </a:cubicBezTo>
                  <a:cubicBezTo>
                    <a:pt x="142" y="130"/>
                    <a:pt x="142" y="130"/>
                    <a:pt x="143" y="130"/>
                  </a:cubicBezTo>
                  <a:cubicBezTo>
                    <a:pt x="143" y="130"/>
                    <a:pt x="144" y="129"/>
                    <a:pt x="144" y="129"/>
                  </a:cubicBezTo>
                  <a:cubicBezTo>
                    <a:pt x="145" y="129"/>
                    <a:pt x="145" y="129"/>
                    <a:pt x="146" y="129"/>
                  </a:cubicBezTo>
                  <a:cubicBezTo>
                    <a:pt x="146" y="128"/>
                    <a:pt x="147" y="128"/>
                    <a:pt x="147" y="128"/>
                  </a:cubicBezTo>
                  <a:cubicBezTo>
                    <a:pt x="148" y="128"/>
                    <a:pt x="148" y="127"/>
                    <a:pt x="149" y="127"/>
                  </a:cubicBezTo>
                  <a:cubicBezTo>
                    <a:pt x="149" y="127"/>
                    <a:pt x="149" y="126"/>
                    <a:pt x="149" y="126"/>
                  </a:cubicBezTo>
                  <a:cubicBezTo>
                    <a:pt x="150" y="126"/>
                    <a:pt x="151" y="125"/>
                    <a:pt x="152" y="124"/>
                  </a:cubicBezTo>
                  <a:cubicBezTo>
                    <a:pt x="152" y="124"/>
                    <a:pt x="152" y="124"/>
                    <a:pt x="152" y="124"/>
                  </a:cubicBezTo>
                  <a:cubicBezTo>
                    <a:pt x="152" y="124"/>
                    <a:pt x="152" y="124"/>
                    <a:pt x="152" y="123"/>
                  </a:cubicBezTo>
                  <a:cubicBezTo>
                    <a:pt x="153" y="123"/>
                    <a:pt x="153" y="122"/>
                    <a:pt x="153" y="122"/>
                  </a:cubicBezTo>
                  <a:cubicBezTo>
                    <a:pt x="154" y="121"/>
                    <a:pt x="154" y="121"/>
                    <a:pt x="154" y="120"/>
                  </a:cubicBezTo>
                  <a:cubicBezTo>
                    <a:pt x="154" y="120"/>
                    <a:pt x="154" y="119"/>
                    <a:pt x="154" y="119"/>
                  </a:cubicBezTo>
                  <a:cubicBezTo>
                    <a:pt x="155" y="118"/>
                    <a:pt x="155" y="118"/>
                    <a:pt x="155" y="117"/>
                  </a:cubicBezTo>
                  <a:cubicBezTo>
                    <a:pt x="155" y="117"/>
                    <a:pt x="155" y="117"/>
                    <a:pt x="155" y="116"/>
                  </a:cubicBezTo>
                  <a:cubicBezTo>
                    <a:pt x="163" y="68"/>
                    <a:pt x="204" y="33"/>
                    <a:pt x="253" y="33"/>
                  </a:cubicBezTo>
                  <a:cubicBezTo>
                    <a:pt x="281" y="33"/>
                    <a:pt x="309" y="46"/>
                    <a:pt x="328" y="68"/>
                  </a:cubicBezTo>
                  <a:cubicBezTo>
                    <a:pt x="328" y="68"/>
                    <a:pt x="328" y="68"/>
                    <a:pt x="328" y="69"/>
                  </a:cubicBezTo>
                  <a:cubicBezTo>
                    <a:pt x="329" y="69"/>
                    <a:pt x="329" y="70"/>
                    <a:pt x="330" y="70"/>
                  </a:cubicBezTo>
                  <a:cubicBezTo>
                    <a:pt x="330" y="71"/>
                    <a:pt x="331" y="71"/>
                    <a:pt x="331" y="71"/>
                  </a:cubicBezTo>
                  <a:cubicBezTo>
                    <a:pt x="332" y="71"/>
                    <a:pt x="332" y="72"/>
                    <a:pt x="333" y="72"/>
                  </a:cubicBezTo>
                  <a:cubicBezTo>
                    <a:pt x="333" y="72"/>
                    <a:pt x="333" y="72"/>
                    <a:pt x="334" y="73"/>
                  </a:cubicBezTo>
                  <a:cubicBezTo>
                    <a:pt x="334" y="73"/>
                    <a:pt x="335" y="73"/>
                    <a:pt x="336" y="73"/>
                  </a:cubicBezTo>
                  <a:cubicBezTo>
                    <a:pt x="336" y="73"/>
                    <a:pt x="336" y="73"/>
                    <a:pt x="337" y="73"/>
                  </a:cubicBezTo>
                  <a:cubicBezTo>
                    <a:pt x="337" y="74"/>
                    <a:pt x="338" y="74"/>
                    <a:pt x="339" y="74"/>
                  </a:cubicBezTo>
                  <a:cubicBezTo>
                    <a:pt x="339" y="74"/>
                    <a:pt x="339" y="74"/>
                    <a:pt x="339" y="74"/>
                  </a:cubicBezTo>
                  <a:cubicBezTo>
                    <a:pt x="340" y="74"/>
                    <a:pt x="340" y="74"/>
                    <a:pt x="340" y="74"/>
                  </a:cubicBezTo>
                  <a:cubicBezTo>
                    <a:pt x="340" y="74"/>
                    <a:pt x="341" y="74"/>
                    <a:pt x="341" y="74"/>
                  </a:cubicBezTo>
                  <a:cubicBezTo>
                    <a:pt x="341" y="74"/>
                    <a:pt x="342" y="74"/>
                    <a:pt x="342" y="74"/>
                  </a:cubicBezTo>
                  <a:cubicBezTo>
                    <a:pt x="343" y="74"/>
                    <a:pt x="343" y="73"/>
                    <a:pt x="344" y="73"/>
                  </a:cubicBezTo>
                  <a:cubicBezTo>
                    <a:pt x="344" y="73"/>
                    <a:pt x="345" y="73"/>
                    <a:pt x="345" y="73"/>
                  </a:cubicBezTo>
                  <a:cubicBezTo>
                    <a:pt x="354" y="71"/>
                    <a:pt x="361" y="69"/>
                    <a:pt x="368" y="69"/>
                  </a:cubicBezTo>
                  <a:cubicBezTo>
                    <a:pt x="413" y="69"/>
                    <a:pt x="449" y="106"/>
                    <a:pt x="449" y="150"/>
                  </a:cubicBezTo>
                  <a:cubicBezTo>
                    <a:pt x="449" y="195"/>
                    <a:pt x="413" y="231"/>
                    <a:pt x="368" y="231"/>
                  </a:cubicBezTo>
                  <a:close/>
                  <a:moveTo>
                    <a:pt x="368" y="36"/>
                  </a:moveTo>
                  <a:cubicBezTo>
                    <a:pt x="361" y="36"/>
                    <a:pt x="353" y="37"/>
                    <a:pt x="346" y="38"/>
                  </a:cubicBezTo>
                  <a:cubicBezTo>
                    <a:pt x="321" y="14"/>
                    <a:pt x="287" y="0"/>
                    <a:pt x="253" y="0"/>
                  </a:cubicBezTo>
                  <a:cubicBezTo>
                    <a:pt x="196" y="0"/>
                    <a:pt x="146" y="36"/>
                    <a:pt x="128" y="88"/>
                  </a:cubicBezTo>
                  <a:cubicBezTo>
                    <a:pt x="117" y="83"/>
                    <a:pt x="105" y="80"/>
                    <a:pt x="92" y="80"/>
                  </a:cubicBezTo>
                  <a:cubicBezTo>
                    <a:pt x="41" y="80"/>
                    <a:pt x="0" y="122"/>
                    <a:pt x="0" y="172"/>
                  </a:cubicBezTo>
                  <a:cubicBezTo>
                    <a:pt x="0" y="223"/>
                    <a:pt x="41" y="265"/>
                    <a:pt x="92" y="265"/>
                  </a:cubicBezTo>
                  <a:cubicBezTo>
                    <a:pt x="368" y="265"/>
                    <a:pt x="368" y="265"/>
                    <a:pt x="368" y="265"/>
                  </a:cubicBezTo>
                  <a:cubicBezTo>
                    <a:pt x="431" y="265"/>
                    <a:pt x="482" y="213"/>
                    <a:pt x="482" y="150"/>
                  </a:cubicBezTo>
                  <a:cubicBezTo>
                    <a:pt x="482" y="87"/>
                    <a:pt x="431" y="36"/>
                    <a:pt x="36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9" name="Freeform 59"/>
            <p:cNvSpPr>
              <a:spLocks noEditPoints="1"/>
            </p:cNvSpPr>
            <p:nvPr/>
          </p:nvSpPr>
          <p:spPr bwMode="auto">
            <a:xfrm>
              <a:off x="1013659" y="2582278"/>
              <a:ext cx="478028" cy="478028"/>
            </a:xfrm>
            <a:custGeom>
              <a:avLst/>
              <a:gdLst>
                <a:gd name="T0" fmla="*/ 381 w 762"/>
                <a:gd name="T1" fmla="*/ 728 h 762"/>
                <a:gd name="T2" fmla="*/ 34 w 762"/>
                <a:gd name="T3" fmla="*/ 381 h 762"/>
                <a:gd name="T4" fmla="*/ 381 w 762"/>
                <a:gd name="T5" fmla="*/ 34 h 762"/>
                <a:gd name="T6" fmla="*/ 728 w 762"/>
                <a:gd name="T7" fmla="*/ 381 h 762"/>
                <a:gd name="T8" fmla="*/ 381 w 762"/>
                <a:gd name="T9" fmla="*/ 728 h 762"/>
                <a:gd name="T10" fmla="*/ 381 w 762"/>
                <a:gd name="T11" fmla="*/ 0 h 762"/>
                <a:gd name="T12" fmla="*/ 0 w 762"/>
                <a:gd name="T13" fmla="*/ 381 h 762"/>
                <a:gd name="T14" fmla="*/ 381 w 762"/>
                <a:gd name="T15" fmla="*/ 762 h 762"/>
                <a:gd name="T16" fmla="*/ 762 w 762"/>
                <a:gd name="T17" fmla="*/ 381 h 762"/>
                <a:gd name="T18" fmla="*/ 381 w 762"/>
                <a:gd name="T19"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 h="762">
                  <a:moveTo>
                    <a:pt x="381" y="728"/>
                  </a:moveTo>
                  <a:cubicBezTo>
                    <a:pt x="190" y="728"/>
                    <a:pt x="34" y="572"/>
                    <a:pt x="34" y="381"/>
                  </a:cubicBezTo>
                  <a:cubicBezTo>
                    <a:pt x="34" y="190"/>
                    <a:pt x="190" y="34"/>
                    <a:pt x="381" y="34"/>
                  </a:cubicBezTo>
                  <a:cubicBezTo>
                    <a:pt x="573" y="34"/>
                    <a:pt x="728" y="190"/>
                    <a:pt x="728" y="381"/>
                  </a:cubicBezTo>
                  <a:cubicBezTo>
                    <a:pt x="728" y="572"/>
                    <a:pt x="573" y="728"/>
                    <a:pt x="381" y="728"/>
                  </a:cubicBezTo>
                  <a:close/>
                  <a:moveTo>
                    <a:pt x="381" y="0"/>
                  </a:moveTo>
                  <a:cubicBezTo>
                    <a:pt x="171" y="0"/>
                    <a:pt x="0" y="171"/>
                    <a:pt x="0" y="381"/>
                  </a:cubicBezTo>
                  <a:cubicBezTo>
                    <a:pt x="0" y="591"/>
                    <a:pt x="171" y="762"/>
                    <a:pt x="381" y="762"/>
                  </a:cubicBezTo>
                  <a:cubicBezTo>
                    <a:pt x="591" y="762"/>
                    <a:pt x="762" y="591"/>
                    <a:pt x="762" y="381"/>
                  </a:cubicBezTo>
                  <a:cubicBezTo>
                    <a:pt x="762" y="171"/>
                    <a:pt x="591" y="0"/>
                    <a:pt x="3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7" name="Straight Connector 6"/>
          <p:cNvCxnSpPr/>
          <p:nvPr/>
        </p:nvCxnSpPr>
        <p:spPr>
          <a:xfrm>
            <a:off x="999550" y="3235146"/>
            <a:ext cx="1229006"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1184" y="1702311"/>
            <a:ext cx="133703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31640" y="2568074"/>
            <a:ext cx="82657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43330" y="1604853"/>
            <a:ext cx="46113" cy="1372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AU"/>
          </a:p>
        </p:txBody>
      </p:sp>
      <p:sp>
        <p:nvSpPr>
          <p:cNvPr id="60" name="Rounded Rectangle 59"/>
          <p:cNvSpPr/>
          <p:nvPr/>
        </p:nvSpPr>
        <p:spPr bwMode="auto">
          <a:xfrm>
            <a:off x="2443128" y="1405198"/>
            <a:ext cx="1894231" cy="215619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defRPr/>
            </a:pPr>
            <a:endParaRPr lang="en-US" dirty="0" smtClean="0">
              <a:solidFill>
                <a:schemeClr val="lt1"/>
              </a:solidFill>
            </a:endParaRPr>
          </a:p>
        </p:txBody>
      </p:sp>
      <p:sp>
        <p:nvSpPr>
          <p:cNvPr id="61" name="Rounded Rectangle 60"/>
          <p:cNvSpPr/>
          <p:nvPr/>
        </p:nvSpPr>
        <p:spPr bwMode="auto">
          <a:xfrm>
            <a:off x="2302451" y="1290898"/>
            <a:ext cx="1894231" cy="2156195"/>
          </a:xfrm>
          <a:prstGeom prst="roundRect">
            <a:avLst>
              <a:gd name="adj" fmla="val 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defRPr/>
            </a:pPr>
            <a:endParaRPr lang="en-US" dirty="0" smtClean="0">
              <a:solidFill>
                <a:schemeClr val="lt1"/>
              </a:solidFill>
            </a:endParaRPr>
          </a:p>
        </p:txBody>
      </p:sp>
      <p:sp>
        <p:nvSpPr>
          <p:cNvPr id="62" name="Rounded Rectangle 61"/>
          <p:cNvSpPr/>
          <p:nvPr/>
        </p:nvSpPr>
        <p:spPr bwMode="auto">
          <a:xfrm>
            <a:off x="2177406" y="1182949"/>
            <a:ext cx="1894231" cy="2156195"/>
          </a:xfrm>
          <a:prstGeom prst="roundRect">
            <a:avLst>
              <a:gd name="adj" fmla="val 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defRPr/>
            </a:pPr>
            <a:endParaRPr lang="en-US" dirty="0" smtClean="0">
              <a:solidFill>
                <a:schemeClr val="lt1"/>
              </a:solidFill>
            </a:endParaRPr>
          </a:p>
        </p:txBody>
      </p:sp>
      <p:sp>
        <p:nvSpPr>
          <p:cNvPr id="63" name="Rectangle 62"/>
          <p:cNvSpPr/>
          <p:nvPr/>
        </p:nvSpPr>
        <p:spPr>
          <a:xfrm>
            <a:off x="2304998" y="2763613"/>
            <a:ext cx="1624498" cy="47983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defRPr/>
            </a:pPr>
            <a:endParaRPr lang="en-AU" dirty="0" smtClean="0"/>
          </a:p>
        </p:txBody>
      </p:sp>
      <p:sp>
        <p:nvSpPr>
          <p:cNvPr id="64" name="Rectangle 63"/>
          <p:cNvSpPr/>
          <p:nvPr/>
        </p:nvSpPr>
        <p:spPr>
          <a:xfrm>
            <a:off x="2301714" y="2284972"/>
            <a:ext cx="1624498" cy="4043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defRPr/>
            </a:pPr>
            <a:endParaRPr lang="en-AU" dirty="0" smtClean="0"/>
          </a:p>
        </p:txBody>
      </p:sp>
      <p:sp>
        <p:nvSpPr>
          <p:cNvPr id="65" name="Rectangle 64"/>
          <p:cNvSpPr/>
          <p:nvPr/>
        </p:nvSpPr>
        <p:spPr>
          <a:xfrm>
            <a:off x="2298448" y="1493514"/>
            <a:ext cx="1624498" cy="72594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defRPr/>
            </a:pPr>
            <a:endParaRPr lang="en-AU" dirty="0" smtClean="0"/>
          </a:p>
        </p:txBody>
      </p:sp>
      <p:sp>
        <p:nvSpPr>
          <p:cNvPr id="66" name="TextBox 65"/>
          <p:cNvSpPr txBox="1"/>
          <p:nvPr/>
        </p:nvSpPr>
        <p:spPr>
          <a:xfrm>
            <a:off x="2366479" y="1262987"/>
            <a:ext cx="1455493" cy="254180"/>
          </a:xfrm>
          <a:prstGeom prst="rect">
            <a:avLst/>
          </a:prstGeom>
          <a:noFill/>
        </p:spPr>
        <p:txBody>
          <a:bodyPr wrap="square" lIns="0" tIns="0" rIns="0" bIns="0" rtlCol="0">
            <a:noAutofit/>
          </a:bodyPr>
          <a:lstStyle/>
          <a:p>
            <a:pPr algn="ctr">
              <a:lnSpc>
                <a:spcPct val="85000"/>
              </a:lnSpc>
            </a:pPr>
            <a:r>
              <a:rPr lang="en-AU" sz="1400" b="1" dirty="0" smtClean="0">
                <a:solidFill>
                  <a:schemeClr val="bg1"/>
                </a:solidFill>
              </a:rPr>
              <a:t>Network </a:t>
            </a:r>
            <a:r>
              <a:rPr lang="en-AU" sz="1400" b="1" dirty="0">
                <a:solidFill>
                  <a:schemeClr val="bg1"/>
                </a:solidFill>
              </a:rPr>
              <a:t>Cloud</a:t>
            </a:r>
          </a:p>
        </p:txBody>
      </p:sp>
      <p:sp>
        <p:nvSpPr>
          <p:cNvPr id="67" name="TextBox 66"/>
          <p:cNvSpPr txBox="1"/>
          <p:nvPr/>
        </p:nvSpPr>
        <p:spPr>
          <a:xfrm>
            <a:off x="2263834" y="1517167"/>
            <a:ext cx="1665662" cy="254180"/>
          </a:xfrm>
          <a:prstGeom prst="rect">
            <a:avLst/>
          </a:prstGeom>
          <a:noFill/>
        </p:spPr>
        <p:txBody>
          <a:bodyPr wrap="square" lIns="0" tIns="0" rIns="0" bIns="0" rtlCol="0">
            <a:noAutofit/>
          </a:bodyPr>
          <a:lstStyle/>
          <a:p>
            <a:pPr algn="ctr"/>
            <a:r>
              <a:rPr lang="en-AU" sz="1000" dirty="0">
                <a:solidFill>
                  <a:schemeClr val="accent3"/>
                </a:solidFill>
              </a:rPr>
              <a:t>Virtual network functions</a:t>
            </a:r>
          </a:p>
        </p:txBody>
      </p:sp>
      <p:sp>
        <p:nvSpPr>
          <p:cNvPr id="71" name="TextBox 70"/>
          <p:cNvSpPr txBox="1"/>
          <p:nvPr/>
        </p:nvSpPr>
        <p:spPr>
          <a:xfrm>
            <a:off x="2401457" y="2398949"/>
            <a:ext cx="1160606" cy="254180"/>
          </a:xfrm>
          <a:prstGeom prst="rect">
            <a:avLst/>
          </a:prstGeom>
          <a:noFill/>
        </p:spPr>
        <p:txBody>
          <a:bodyPr wrap="square" lIns="0" tIns="0" rIns="0" bIns="0" rtlCol="0">
            <a:noAutofit/>
          </a:bodyPr>
          <a:lstStyle/>
          <a:p>
            <a:pPr algn="ctr"/>
            <a:r>
              <a:rPr lang="en-AU" sz="1000" dirty="0">
                <a:solidFill>
                  <a:schemeClr val="accent3"/>
                </a:solidFill>
              </a:rPr>
              <a:t>SDN c</a:t>
            </a:r>
            <a:r>
              <a:rPr lang="en-AU" sz="1000" dirty="0" smtClean="0">
                <a:solidFill>
                  <a:schemeClr val="accent3"/>
                </a:solidFill>
              </a:rPr>
              <a:t>ontrol</a:t>
            </a:r>
            <a:endParaRPr lang="en-AU" sz="1000" dirty="0">
              <a:solidFill>
                <a:schemeClr val="accent3"/>
              </a:solidFill>
            </a:endParaRPr>
          </a:p>
        </p:txBody>
      </p:sp>
      <p:sp>
        <p:nvSpPr>
          <p:cNvPr id="72" name="TextBox 71"/>
          <p:cNvSpPr txBox="1"/>
          <p:nvPr/>
        </p:nvSpPr>
        <p:spPr>
          <a:xfrm>
            <a:off x="2415009" y="2762943"/>
            <a:ext cx="1476692" cy="254180"/>
          </a:xfrm>
          <a:prstGeom prst="rect">
            <a:avLst/>
          </a:prstGeom>
          <a:noFill/>
        </p:spPr>
        <p:txBody>
          <a:bodyPr wrap="square" lIns="0" tIns="0" rIns="0" bIns="0" rtlCol="0">
            <a:noAutofit/>
          </a:bodyPr>
          <a:lstStyle/>
          <a:p>
            <a:pPr algn="ctr"/>
            <a:r>
              <a:rPr lang="en-AU" sz="1000" dirty="0">
                <a:solidFill>
                  <a:schemeClr val="accent3"/>
                </a:solidFill>
              </a:rPr>
              <a:t>Physical resources</a:t>
            </a:r>
          </a:p>
        </p:txBody>
      </p:sp>
      <p:sp>
        <p:nvSpPr>
          <p:cNvPr id="91" name="Rectangle 90"/>
          <p:cNvSpPr/>
          <p:nvPr/>
        </p:nvSpPr>
        <p:spPr>
          <a:xfrm>
            <a:off x="1296720" y="2390256"/>
            <a:ext cx="663921" cy="186409"/>
          </a:xfrm>
          <a:prstGeom prst="rect">
            <a:avLst/>
          </a:prstGeom>
        </p:spPr>
        <p:txBody>
          <a:bodyPr wrap="none" lIns="77925" tIns="38963" rIns="77925" bIns="38963">
            <a:spAutoFit/>
          </a:bodyPr>
          <a:lstStyle/>
          <a:p>
            <a:r>
              <a:rPr lang="en-AU" sz="700" dirty="0">
                <a:solidFill>
                  <a:schemeClr val="bg2"/>
                </a:solidFill>
              </a:rPr>
              <a:t>3G / </a:t>
            </a:r>
            <a:r>
              <a:rPr lang="en-AU" sz="700" dirty="0" smtClean="0">
                <a:solidFill>
                  <a:schemeClr val="bg2"/>
                </a:solidFill>
              </a:rPr>
              <a:t>LTE/5G</a:t>
            </a:r>
            <a:endParaRPr lang="en-AU" sz="700" dirty="0">
              <a:solidFill>
                <a:schemeClr val="bg2"/>
              </a:solidFill>
            </a:endParaRPr>
          </a:p>
        </p:txBody>
      </p:sp>
      <p:sp>
        <p:nvSpPr>
          <p:cNvPr id="92" name="Rectangle 91"/>
          <p:cNvSpPr/>
          <p:nvPr/>
        </p:nvSpPr>
        <p:spPr>
          <a:xfrm>
            <a:off x="1312050" y="1545800"/>
            <a:ext cx="360954" cy="186409"/>
          </a:xfrm>
          <a:prstGeom prst="rect">
            <a:avLst/>
          </a:prstGeom>
        </p:spPr>
        <p:txBody>
          <a:bodyPr wrap="none" lIns="77925" tIns="38963" rIns="77925" bIns="38963">
            <a:spAutoFit/>
          </a:bodyPr>
          <a:lstStyle/>
          <a:p>
            <a:r>
              <a:rPr lang="en-AU" sz="700" dirty="0">
                <a:solidFill>
                  <a:schemeClr val="bg2"/>
                </a:solidFill>
              </a:rPr>
              <a:t>Fibre</a:t>
            </a:r>
          </a:p>
        </p:txBody>
      </p:sp>
      <p:grpSp>
        <p:nvGrpSpPr>
          <p:cNvPr id="94" name="Group 28"/>
          <p:cNvGrpSpPr>
            <a:grpSpLocks noChangeAspect="1"/>
          </p:cNvGrpSpPr>
          <p:nvPr/>
        </p:nvGrpSpPr>
        <p:grpSpPr bwMode="auto">
          <a:xfrm>
            <a:off x="312282" y="1285434"/>
            <a:ext cx="468000" cy="468000"/>
            <a:chOff x="2795" y="1535"/>
            <a:chExt cx="171" cy="171"/>
          </a:xfrm>
          <a:solidFill>
            <a:schemeClr val="bg2"/>
          </a:solidFill>
        </p:grpSpPr>
        <p:sp>
          <p:nvSpPr>
            <p:cNvPr id="95" name="Freeform 29"/>
            <p:cNvSpPr>
              <a:spLocks noEditPoints="1"/>
            </p:cNvSpPr>
            <p:nvPr/>
          </p:nvSpPr>
          <p:spPr bwMode="auto">
            <a:xfrm>
              <a:off x="2795" y="1535"/>
              <a:ext cx="171" cy="171"/>
            </a:xfrm>
            <a:custGeom>
              <a:avLst/>
              <a:gdLst>
                <a:gd name="T0" fmla="*/ 500 w 1000"/>
                <a:gd name="T1" fmla="*/ 956 h 1000"/>
                <a:gd name="T2" fmla="*/ 44 w 1000"/>
                <a:gd name="T3" fmla="*/ 500 h 1000"/>
                <a:gd name="T4" fmla="*/ 500 w 1000"/>
                <a:gd name="T5" fmla="*/ 44 h 1000"/>
                <a:gd name="T6" fmla="*/ 956 w 1000"/>
                <a:gd name="T7" fmla="*/ 500 h 1000"/>
                <a:gd name="T8" fmla="*/ 500 w 1000"/>
                <a:gd name="T9" fmla="*/ 956 h 1000"/>
                <a:gd name="T10" fmla="*/ 854 w 1000"/>
                <a:gd name="T11" fmla="*/ 147 h 1000"/>
                <a:gd name="T12" fmla="*/ 500 w 1000"/>
                <a:gd name="T13" fmla="*/ 0 h 1000"/>
                <a:gd name="T14" fmla="*/ 147 w 1000"/>
                <a:gd name="T15" fmla="*/ 147 h 1000"/>
                <a:gd name="T16" fmla="*/ 0 w 1000"/>
                <a:gd name="T17" fmla="*/ 500 h 1000"/>
                <a:gd name="T18" fmla="*/ 147 w 1000"/>
                <a:gd name="T19" fmla="*/ 854 h 1000"/>
                <a:gd name="T20" fmla="*/ 500 w 1000"/>
                <a:gd name="T21" fmla="*/ 1000 h 1000"/>
                <a:gd name="T22" fmla="*/ 854 w 1000"/>
                <a:gd name="T23" fmla="*/ 854 h 1000"/>
                <a:gd name="T24" fmla="*/ 1000 w 1000"/>
                <a:gd name="T25" fmla="*/ 500 h 1000"/>
                <a:gd name="T26" fmla="*/ 854 w 1000"/>
                <a:gd name="T27" fmla="*/ 147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000">
                  <a:moveTo>
                    <a:pt x="500" y="956"/>
                  </a:moveTo>
                  <a:cubicBezTo>
                    <a:pt x="249" y="956"/>
                    <a:pt x="44" y="752"/>
                    <a:pt x="44" y="500"/>
                  </a:cubicBezTo>
                  <a:cubicBezTo>
                    <a:pt x="44" y="249"/>
                    <a:pt x="249" y="44"/>
                    <a:pt x="500" y="44"/>
                  </a:cubicBezTo>
                  <a:cubicBezTo>
                    <a:pt x="752" y="44"/>
                    <a:pt x="956" y="249"/>
                    <a:pt x="956" y="500"/>
                  </a:cubicBezTo>
                  <a:cubicBezTo>
                    <a:pt x="956" y="752"/>
                    <a:pt x="752" y="956"/>
                    <a:pt x="500" y="956"/>
                  </a:cubicBezTo>
                  <a:close/>
                  <a:moveTo>
                    <a:pt x="854" y="147"/>
                  </a:moveTo>
                  <a:cubicBezTo>
                    <a:pt x="759" y="52"/>
                    <a:pt x="634" y="0"/>
                    <a:pt x="500" y="0"/>
                  </a:cubicBezTo>
                  <a:cubicBezTo>
                    <a:pt x="367" y="0"/>
                    <a:pt x="241" y="52"/>
                    <a:pt x="147" y="147"/>
                  </a:cubicBezTo>
                  <a:cubicBezTo>
                    <a:pt x="52" y="241"/>
                    <a:pt x="0" y="367"/>
                    <a:pt x="0" y="500"/>
                  </a:cubicBezTo>
                  <a:cubicBezTo>
                    <a:pt x="0" y="634"/>
                    <a:pt x="52" y="759"/>
                    <a:pt x="147" y="854"/>
                  </a:cubicBezTo>
                  <a:cubicBezTo>
                    <a:pt x="241" y="948"/>
                    <a:pt x="367" y="1000"/>
                    <a:pt x="500" y="1000"/>
                  </a:cubicBezTo>
                  <a:cubicBezTo>
                    <a:pt x="634" y="1000"/>
                    <a:pt x="759" y="948"/>
                    <a:pt x="854" y="854"/>
                  </a:cubicBezTo>
                  <a:cubicBezTo>
                    <a:pt x="948" y="759"/>
                    <a:pt x="1000" y="634"/>
                    <a:pt x="1000" y="500"/>
                  </a:cubicBezTo>
                  <a:cubicBezTo>
                    <a:pt x="1000" y="367"/>
                    <a:pt x="948" y="241"/>
                    <a:pt x="85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30"/>
            <p:cNvSpPr>
              <a:spLocks/>
            </p:cNvSpPr>
            <p:nvPr/>
          </p:nvSpPr>
          <p:spPr bwMode="auto">
            <a:xfrm>
              <a:off x="2852" y="1577"/>
              <a:ext cx="11" cy="11"/>
            </a:xfrm>
            <a:custGeom>
              <a:avLst/>
              <a:gdLst>
                <a:gd name="T0" fmla="*/ 4 w 62"/>
                <a:gd name="T1" fmla="*/ 63 h 63"/>
                <a:gd name="T2" fmla="*/ 57 w 62"/>
                <a:gd name="T3" fmla="*/ 63 h 63"/>
                <a:gd name="T4" fmla="*/ 62 w 62"/>
                <a:gd name="T5" fmla="*/ 58 h 63"/>
                <a:gd name="T6" fmla="*/ 62 w 62"/>
                <a:gd name="T7" fmla="*/ 5 h 63"/>
                <a:gd name="T8" fmla="*/ 57 w 62"/>
                <a:gd name="T9" fmla="*/ 0 h 63"/>
                <a:gd name="T10" fmla="*/ 4 w 62"/>
                <a:gd name="T11" fmla="*/ 0 h 63"/>
                <a:gd name="T12" fmla="*/ 0 w 62"/>
                <a:gd name="T13" fmla="*/ 5 h 63"/>
                <a:gd name="T14" fmla="*/ 0 w 62"/>
                <a:gd name="T15" fmla="*/ 58 h 63"/>
                <a:gd name="T16" fmla="*/ 4 w 62"/>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3">
                  <a:moveTo>
                    <a:pt x="4" y="63"/>
                  </a:moveTo>
                  <a:lnTo>
                    <a:pt x="57" y="63"/>
                  </a:lnTo>
                  <a:cubicBezTo>
                    <a:pt x="60" y="63"/>
                    <a:pt x="62" y="61"/>
                    <a:pt x="62" y="58"/>
                  </a:cubicBezTo>
                  <a:lnTo>
                    <a:pt x="62" y="5"/>
                  </a:lnTo>
                  <a:cubicBezTo>
                    <a:pt x="62" y="3"/>
                    <a:pt x="60" y="0"/>
                    <a:pt x="57" y="0"/>
                  </a:cubicBezTo>
                  <a:lnTo>
                    <a:pt x="4" y="0"/>
                  </a:lnTo>
                  <a:cubicBezTo>
                    <a:pt x="2" y="0"/>
                    <a:pt x="0" y="3"/>
                    <a:pt x="0" y="5"/>
                  </a:cubicBezTo>
                  <a:lnTo>
                    <a:pt x="0" y="58"/>
                  </a:lnTo>
                  <a:cubicBezTo>
                    <a:pt x="0" y="61"/>
                    <a:pt x="2" y="63"/>
                    <a:pt x="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31"/>
            <p:cNvSpPr>
              <a:spLocks/>
            </p:cNvSpPr>
            <p:nvPr/>
          </p:nvSpPr>
          <p:spPr bwMode="auto">
            <a:xfrm>
              <a:off x="2867" y="1577"/>
              <a:ext cx="11" cy="11"/>
            </a:xfrm>
            <a:custGeom>
              <a:avLst/>
              <a:gdLst>
                <a:gd name="T0" fmla="*/ 5 w 63"/>
                <a:gd name="T1" fmla="*/ 63 h 63"/>
                <a:gd name="T2" fmla="*/ 58 w 63"/>
                <a:gd name="T3" fmla="*/ 63 h 63"/>
                <a:gd name="T4" fmla="*/ 63 w 63"/>
                <a:gd name="T5" fmla="*/ 58 h 63"/>
                <a:gd name="T6" fmla="*/ 63 w 63"/>
                <a:gd name="T7" fmla="*/ 5 h 63"/>
                <a:gd name="T8" fmla="*/ 58 w 63"/>
                <a:gd name="T9" fmla="*/ 0 h 63"/>
                <a:gd name="T10" fmla="*/ 5 w 63"/>
                <a:gd name="T11" fmla="*/ 0 h 63"/>
                <a:gd name="T12" fmla="*/ 0 w 63"/>
                <a:gd name="T13" fmla="*/ 5 h 63"/>
                <a:gd name="T14" fmla="*/ 0 w 63"/>
                <a:gd name="T15" fmla="*/ 58 h 63"/>
                <a:gd name="T16" fmla="*/ 5 w 6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3">
                  <a:moveTo>
                    <a:pt x="5" y="63"/>
                  </a:moveTo>
                  <a:lnTo>
                    <a:pt x="58" y="63"/>
                  </a:lnTo>
                  <a:cubicBezTo>
                    <a:pt x="61" y="63"/>
                    <a:pt x="63" y="61"/>
                    <a:pt x="63" y="58"/>
                  </a:cubicBezTo>
                  <a:lnTo>
                    <a:pt x="63" y="5"/>
                  </a:lnTo>
                  <a:cubicBezTo>
                    <a:pt x="63" y="3"/>
                    <a:pt x="61" y="0"/>
                    <a:pt x="58" y="0"/>
                  </a:cubicBezTo>
                  <a:lnTo>
                    <a:pt x="5" y="0"/>
                  </a:lnTo>
                  <a:cubicBezTo>
                    <a:pt x="3" y="0"/>
                    <a:pt x="0" y="3"/>
                    <a:pt x="0" y="5"/>
                  </a:cubicBezTo>
                  <a:lnTo>
                    <a:pt x="0" y="58"/>
                  </a:lnTo>
                  <a:cubicBezTo>
                    <a:pt x="0" y="61"/>
                    <a:pt x="3" y="63"/>
                    <a:pt x="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32"/>
            <p:cNvSpPr>
              <a:spLocks/>
            </p:cNvSpPr>
            <p:nvPr/>
          </p:nvSpPr>
          <p:spPr bwMode="auto">
            <a:xfrm>
              <a:off x="2883" y="1577"/>
              <a:ext cx="11" cy="11"/>
            </a:xfrm>
            <a:custGeom>
              <a:avLst/>
              <a:gdLst>
                <a:gd name="T0" fmla="*/ 5 w 63"/>
                <a:gd name="T1" fmla="*/ 63 h 63"/>
                <a:gd name="T2" fmla="*/ 58 w 63"/>
                <a:gd name="T3" fmla="*/ 63 h 63"/>
                <a:gd name="T4" fmla="*/ 63 w 63"/>
                <a:gd name="T5" fmla="*/ 58 h 63"/>
                <a:gd name="T6" fmla="*/ 63 w 63"/>
                <a:gd name="T7" fmla="*/ 5 h 63"/>
                <a:gd name="T8" fmla="*/ 58 w 63"/>
                <a:gd name="T9" fmla="*/ 0 h 63"/>
                <a:gd name="T10" fmla="*/ 5 w 63"/>
                <a:gd name="T11" fmla="*/ 0 h 63"/>
                <a:gd name="T12" fmla="*/ 0 w 63"/>
                <a:gd name="T13" fmla="*/ 5 h 63"/>
                <a:gd name="T14" fmla="*/ 0 w 63"/>
                <a:gd name="T15" fmla="*/ 58 h 63"/>
                <a:gd name="T16" fmla="*/ 5 w 6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3">
                  <a:moveTo>
                    <a:pt x="5" y="63"/>
                  </a:moveTo>
                  <a:lnTo>
                    <a:pt x="58" y="63"/>
                  </a:lnTo>
                  <a:cubicBezTo>
                    <a:pt x="60" y="63"/>
                    <a:pt x="63" y="61"/>
                    <a:pt x="63" y="58"/>
                  </a:cubicBezTo>
                  <a:lnTo>
                    <a:pt x="63" y="5"/>
                  </a:lnTo>
                  <a:cubicBezTo>
                    <a:pt x="63" y="3"/>
                    <a:pt x="60" y="0"/>
                    <a:pt x="58" y="0"/>
                  </a:cubicBezTo>
                  <a:lnTo>
                    <a:pt x="5" y="0"/>
                  </a:lnTo>
                  <a:cubicBezTo>
                    <a:pt x="2" y="0"/>
                    <a:pt x="0" y="3"/>
                    <a:pt x="0" y="5"/>
                  </a:cubicBezTo>
                  <a:lnTo>
                    <a:pt x="0" y="58"/>
                  </a:lnTo>
                  <a:cubicBezTo>
                    <a:pt x="0" y="61"/>
                    <a:pt x="2" y="63"/>
                    <a:pt x="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33"/>
            <p:cNvSpPr>
              <a:spLocks/>
            </p:cNvSpPr>
            <p:nvPr/>
          </p:nvSpPr>
          <p:spPr bwMode="auto">
            <a:xfrm>
              <a:off x="2898" y="1577"/>
              <a:ext cx="11" cy="11"/>
            </a:xfrm>
            <a:custGeom>
              <a:avLst/>
              <a:gdLst>
                <a:gd name="T0" fmla="*/ 5 w 62"/>
                <a:gd name="T1" fmla="*/ 63 h 63"/>
                <a:gd name="T2" fmla="*/ 58 w 62"/>
                <a:gd name="T3" fmla="*/ 63 h 63"/>
                <a:gd name="T4" fmla="*/ 62 w 62"/>
                <a:gd name="T5" fmla="*/ 58 h 63"/>
                <a:gd name="T6" fmla="*/ 62 w 62"/>
                <a:gd name="T7" fmla="*/ 5 h 63"/>
                <a:gd name="T8" fmla="*/ 58 w 62"/>
                <a:gd name="T9" fmla="*/ 0 h 63"/>
                <a:gd name="T10" fmla="*/ 5 w 62"/>
                <a:gd name="T11" fmla="*/ 0 h 63"/>
                <a:gd name="T12" fmla="*/ 0 w 62"/>
                <a:gd name="T13" fmla="*/ 5 h 63"/>
                <a:gd name="T14" fmla="*/ 0 w 62"/>
                <a:gd name="T15" fmla="*/ 58 h 63"/>
                <a:gd name="T16" fmla="*/ 5 w 62"/>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3">
                  <a:moveTo>
                    <a:pt x="5" y="63"/>
                  </a:moveTo>
                  <a:lnTo>
                    <a:pt x="58" y="63"/>
                  </a:lnTo>
                  <a:cubicBezTo>
                    <a:pt x="60" y="63"/>
                    <a:pt x="62" y="61"/>
                    <a:pt x="62" y="58"/>
                  </a:cubicBezTo>
                  <a:lnTo>
                    <a:pt x="62" y="5"/>
                  </a:lnTo>
                  <a:cubicBezTo>
                    <a:pt x="62" y="3"/>
                    <a:pt x="60" y="0"/>
                    <a:pt x="58" y="0"/>
                  </a:cubicBezTo>
                  <a:lnTo>
                    <a:pt x="5" y="0"/>
                  </a:lnTo>
                  <a:cubicBezTo>
                    <a:pt x="2" y="0"/>
                    <a:pt x="0" y="3"/>
                    <a:pt x="0" y="5"/>
                  </a:cubicBezTo>
                  <a:lnTo>
                    <a:pt x="0" y="58"/>
                  </a:lnTo>
                  <a:cubicBezTo>
                    <a:pt x="0" y="61"/>
                    <a:pt x="2" y="63"/>
                    <a:pt x="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34"/>
            <p:cNvSpPr>
              <a:spLocks/>
            </p:cNvSpPr>
            <p:nvPr/>
          </p:nvSpPr>
          <p:spPr bwMode="auto">
            <a:xfrm>
              <a:off x="2852" y="1592"/>
              <a:ext cx="11" cy="11"/>
            </a:xfrm>
            <a:custGeom>
              <a:avLst/>
              <a:gdLst>
                <a:gd name="T0" fmla="*/ 4 w 62"/>
                <a:gd name="T1" fmla="*/ 62 h 62"/>
                <a:gd name="T2" fmla="*/ 57 w 62"/>
                <a:gd name="T3" fmla="*/ 62 h 62"/>
                <a:gd name="T4" fmla="*/ 62 w 62"/>
                <a:gd name="T5" fmla="*/ 58 h 62"/>
                <a:gd name="T6" fmla="*/ 62 w 62"/>
                <a:gd name="T7" fmla="*/ 5 h 62"/>
                <a:gd name="T8" fmla="*/ 57 w 62"/>
                <a:gd name="T9" fmla="*/ 0 h 62"/>
                <a:gd name="T10" fmla="*/ 4 w 62"/>
                <a:gd name="T11" fmla="*/ 0 h 62"/>
                <a:gd name="T12" fmla="*/ 0 w 62"/>
                <a:gd name="T13" fmla="*/ 5 h 62"/>
                <a:gd name="T14" fmla="*/ 0 w 62"/>
                <a:gd name="T15" fmla="*/ 58 h 62"/>
                <a:gd name="T16" fmla="*/ 4 w 62"/>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4" y="62"/>
                  </a:moveTo>
                  <a:lnTo>
                    <a:pt x="57" y="62"/>
                  </a:lnTo>
                  <a:cubicBezTo>
                    <a:pt x="60" y="62"/>
                    <a:pt x="62" y="60"/>
                    <a:pt x="62" y="58"/>
                  </a:cubicBezTo>
                  <a:lnTo>
                    <a:pt x="62" y="5"/>
                  </a:lnTo>
                  <a:cubicBezTo>
                    <a:pt x="62" y="2"/>
                    <a:pt x="60" y="0"/>
                    <a:pt x="57" y="0"/>
                  </a:cubicBezTo>
                  <a:lnTo>
                    <a:pt x="4" y="0"/>
                  </a:lnTo>
                  <a:cubicBezTo>
                    <a:pt x="2" y="0"/>
                    <a:pt x="0" y="2"/>
                    <a:pt x="0" y="5"/>
                  </a:cubicBezTo>
                  <a:lnTo>
                    <a:pt x="0" y="58"/>
                  </a:lnTo>
                  <a:cubicBezTo>
                    <a:pt x="0" y="60"/>
                    <a:pt x="2" y="62"/>
                    <a:pt x="4"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35"/>
            <p:cNvSpPr>
              <a:spLocks/>
            </p:cNvSpPr>
            <p:nvPr/>
          </p:nvSpPr>
          <p:spPr bwMode="auto">
            <a:xfrm>
              <a:off x="2867" y="1592"/>
              <a:ext cx="11" cy="11"/>
            </a:xfrm>
            <a:custGeom>
              <a:avLst/>
              <a:gdLst>
                <a:gd name="T0" fmla="*/ 5 w 63"/>
                <a:gd name="T1" fmla="*/ 62 h 62"/>
                <a:gd name="T2" fmla="*/ 58 w 63"/>
                <a:gd name="T3" fmla="*/ 62 h 62"/>
                <a:gd name="T4" fmla="*/ 63 w 63"/>
                <a:gd name="T5" fmla="*/ 58 h 62"/>
                <a:gd name="T6" fmla="*/ 63 w 63"/>
                <a:gd name="T7" fmla="*/ 5 h 62"/>
                <a:gd name="T8" fmla="*/ 58 w 63"/>
                <a:gd name="T9" fmla="*/ 0 h 62"/>
                <a:gd name="T10" fmla="*/ 5 w 63"/>
                <a:gd name="T11" fmla="*/ 0 h 62"/>
                <a:gd name="T12" fmla="*/ 0 w 63"/>
                <a:gd name="T13" fmla="*/ 5 h 62"/>
                <a:gd name="T14" fmla="*/ 0 w 63"/>
                <a:gd name="T15" fmla="*/ 58 h 62"/>
                <a:gd name="T16" fmla="*/ 5 w 63"/>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2">
                  <a:moveTo>
                    <a:pt x="5" y="62"/>
                  </a:moveTo>
                  <a:lnTo>
                    <a:pt x="58" y="62"/>
                  </a:lnTo>
                  <a:cubicBezTo>
                    <a:pt x="61" y="62"/>
                    <a:pt x="63" y="60"/>
                    <a:pt x="63" y="58"/>
                  </a:cubicBezTo>
                  <a:lnTo>
                    <a:pt x="63" y="5"/>
                  </a:lnTo>
                  <a:cubicBezTo>
                    <a:pt x="63" y="2"/>
                    <a:pt x="61" y="0"/>
                    <a:pt x="58" y="0"/>
                  </a:cubicBezTo>
                  <a:lnTo>
                    <a:pt x="5" y="0"/>
                  </a:lnTo>
                  <a:cubicBezTo>
                    <a:pt x="3" y="0"/>
                    <a:pt x="0" y="2"/>
                    <a:pt x="0" y="5"/>
                  </a:cubicBezTo>
                  <a:lnTo>
                    <a:pt x="0" y="58"/>
                  </a:lnTo>
                  <a:cubicBezTo>
                    <a:pt x="0" y="60"/>
                    <a:pt x="3" y="62"/>
                    <a:pt x="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36"/>
            <p:cNvSpPr>
              <a:spLocks/>
            </p:cNvSpPr>
            <p:nvPr/>
          </p:nvSpPr>
          <p:spPr bwMode="auto">
            <a:xfrm>
              <a:off x="2883" y="1592"/>
              <a:ext cx="11" cy="11"/>
            </a:xfrm>
            <a:custGeom>
              <a:avLst/>
              <a:gdLst>
                <a:gd name="T0" fmla="*/ 5 w 63"/>
                <a:gd name="T1" fmla="*/ 62 h 62"/>
                <a:gd name="T2" fmla="*/ 58 w 63"/>
                <a:gd name="T3" fmla="*/ 62 h 62"/>
                <a:gd name="T4" fmla="*/ 63 w 63"/>
                <a:gd name="T5" fmla="*/ 58 h 62"/>
                <a:gd name="T6" fmla="*/ 63 w 63"/>
                <a:gd name="T7" fmla="*/ 5 h 62"/>
                <a:gd name="T8" fmla="*/ 58 w 63"/>
                <a:gd name="T9" fmla="*/ 0 h 62"/>
                <a:gd name="T10" fmla="*/ 5 w 63"/>
                <a:gd name="T11" fmla="*/ 0 h 62"/>
                <a:gd name="T12" fmla="*/ 0 w 63"/>
                <a:gd name="T13" fmla="*/ 5 h 62"/>
                <a:gd name="T14" fmla="*/ 0 w 63"/>
                <a:gd name="T15" fmla="*/ 58 h 62"/>
                <a:gd name="T16" fmla="*/ 5 w 63"/>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2">
                  <a:moveTo>
                    <a:pt x="5" y="62"/>
                  </a:moveTo>
                  <a:lnTo>
                    <a:pt x="58" y="62"/>
                  </a:lnTo>
                  <a:cubicBezTo>
                    <a:pt x="60" y="62"/>
                    <a:pt x="63" y="60"/>
                    <a:pt x="63" y="58"/>
                  </a:cubicBezTo>
                  <a:lnTo>
                    <a:pt x="63" y="5"/>
                  </a:lnTo>
                  <a:cubicBezTo>
                    <a:pt x="63" y="2"/>
                    <a:pt x="60" y="0"/>
                    <a:pt x="58" y="0"/>
                  </a:cubicBezTo>
                  <a:lnTo>
                    <a:pt x="5" y="0"/>
                  </a:lnTo>
                  <a:cubicBezTo>
                    <a:pt x="2" y="0"/>
                    <a:pt x="0" y="2"/>
                    <a:pt x="0" y="5"/>
                  </a:cubicBezTo>
                  <a:lnTo>
                    <a:pt x="0" y="58"/>
                  </a:lnTo>
                  <a:cubicBezTo>
                    <a:pt x="0" y="60"/>
                    <a:pt x="2" y="62"/>
                    <a:pt x="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37"/>
            <p:cNvSpPr>
              <a:spLocks/>
            </p:cNvSpPr>
            <p:nvPr/>
          </p:nvSpPr>
          <p:spPr bwMode="auto">
            <a:xfrm>
              <a:off x="2898" y="1592"/>
              <a:ext cx="11" cy="11"/>
            </a:xfrm>
            <a:custGeom>
              <a:avLst/>
              <a:gdLst>
                <a:gd name="T0" fmla="*/ 5 w 62"/>
                <a:gd name="T1" fmla="*/ 62 h 62"/>
                <a:gd name="T2" fmla="*/ 58 w 62"/>
                <a:gd name="T3" fmla="*/ 62 h 62"/>
                <a:gd name="T4" fmla="*/ 62 w 62"/>
                <a:gd name="T5" fmla="*/ 58 h 62"/>
                <a:gd name="T6" fmla="*/ 62 w 62"/>
                <a:gd name="T7" fmla="*/ 5 h 62"/>
                <a:gd name="T8" fmla="*/ 58 w 62"/>
                <a:gd name="T9" fmla="*/ 0 h 62"/>
                <a:gd name="T10" fmla="*/ 5 w 62"/>
                <a:gd name="T11" fmla="*/ 0 h 62"/>
                <a:gd name="T12" fmla="*/ 0 w 62"/>
                <a:gd name="T13" fmla="*/ 5 h 62"/>
                <a:gd name="T14" fmla="*/ 0 w 62"/>
                <a:gd name="T15" fmla="*/ 58 h 62"/>
                <a:gd name="T16" fmla="*/ 5 w 62"/>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5" y="62"/>
                  </a:moveTo>
                  <a:lnTo>
                    <a:pt x="58" y="62"/>
                  </a:lnTo>
                  <a:cubicBezTo>
                    <a:pt x="60" y="62"/>
                    <a:pt x="62" y="60"/>
                    <a:pt x="62" y="58"/>
                  </a:cubicBezTo>
                  <a:lnTo>
                    <a:pt x="62" y="5"/>
                  </a:lnTo>
                  <a:cubicBezTo>
                    <a:pt x="62" y="2"/>
                    <a:pt x="60" y="0"/>
                    <a:pt x="58" y="0"/>
                  </a:cubicBezTo>
                  <a:lnTo>
                    <a:pt x="5" y="0"/>
                  </a:lnTo>
                  <a:cubicBezTo>
                    <a:pt x="2" y="0"/>
                    <a:pt x="0" y="2"/>
                    <a:pt x="0" y="5"/>
                  </a:cubicBezTo>
                  <a:lnTo>
                    <a:pt x="0" y="58"/>
                  </a:lnTo>
                  <a:cubicBezTo>
                    <a:pt x="0" y="60"/>
                    <a:pt x="2" y="62"/>
                    <a:pt x="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38"/>
            <p:cNvSpPr>
              <a:spLocks/>
            </p:cNvSpPr>
            <p:nvPr/>
          </p:nvSpPr>
          <p:spPr bwMode="auto">
            <a:xfrm>
              <a:off x="2852" y="1607"/>
              <a:ext cx="11" cy="11"/>
            </a:xfrm>
            <a:custGeom>
              <a:avLst/>
              <a:gdLst>
                <a:gd name="T0" fmla="*/ 4 w 62"/>
                <a:gd name="T1" fmla="*/ 63 h 63"/>
                <a:gd name="T2" fmla="*/ 57 w 62"/>
                <a:gd name="T3" fmla="*/ 63 h 63"/>
                <a:gd name="T4" fmla="*/ 62 w 62"/>
                <a:gd name="T5" fmla="*/ 58 h 63"/>
                <a:gd name="T6" fmla="*/ 62 w 62"/>
                <a:gd name="T7" fmla="*/ 5 h 63"/>
                <a:gd name="T8" fmla="*/ 57 w 62"/>
                <a:gd name="T9" fmla="*/ 0 h 63"/>
                <a:gd name="T10" fmla="*/ 4 w 62"/>
                <a:gd name="T11" fmla="*/ 0 h 63"/>
                <a:gd name="T12" fmla="*/ 0 w 62"/>
                <a:gd name="T13" fmla="*/ 5 h 63"/>
                <a:gd name="T14" fmla="*/ 0 w 62"/>
                <a:gd name="T15" fmla="*/ 58 h 63"/>
                <a:gd name="T16" fmla="*/ 4 w 62"/>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3">
                  <a:moveTo>
                    <a:pt x="4" y="63"/>
                  </a:moveTo>
                  <a:lnTo>
                    <a:pt x="57" y="63"/>
                  </a:lnTo>
                  <a:cubicBezTo>
                    <a:pt x="60" y="63"/>
                    <a:pt x="62" y="61"/>
                    <a:pt x="62" y="58"/>
                  </a:cubicBezTo>
                  <a:lnTo>
                    <a:pt x="62" y="5"/>
                  </a:lnTo>
                  <a:cubicBezTo>
                    <a:pt x="62" y="2"/>
                    <a:pt x="60" y="0"/>
                    <a:pt x="57" y="0"/>
                  </a:cubicBezTo>
                  <a:lnTo>
                    <a:pt x="4" y="0"/>
                  </a:lnTo>
                  <a:cubicBezTo>
                    <a:pt x="2" y="0"/>
                    <a:pt x="0" y="2"/>
                    <a:pt x="0" y="5"/>
                  </a:cubicBezTo>
                  <a:lnTo>
                    <a:pt x="0" y="58"/>
                  </a:lnTo>
                  <a:cubicBezTo>
                    <a:pt x="0" y="61"/>
                    <a:pt x="2" y="63"/>
                    <a:pt x="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39"/>
            <p:cNvSpPr>
              <a:spLocks/>
            </p:cNvSpPr>
            <p:nvPr/>
          </p:nvSpPr>
          <p:spPr bwMode="auto">
            <a:xfrm>
              <a:off x="2867" y="1607"/>
              <a:ext cx="11" cy="11"/>
            </a:xfrm>
            <a:custGeom>
              <a:avLst/>
              <a:gdLst>
                <a:gd name="T0" fmla="*/ 5 w 63"/>
                <a:gd name="T1" fmla="*/ 63 h 63"/>
                <a:gd name="T2" fmla="*/ 58 w 63"/>
                <a:gd name="T3" fmla="*/ 63 h 63"/>
                <a:gd name="T4" fmla="*/ 63 w 63"/>
                <a:gd name="T5" fmla="*/ 58 h 63"/>
                <a:gd name="T6" fmla="*/ 63 w 63"/>
                <a:gd name="T7" fmla="*/ 5 h 63"/>
                <a:gd name="T8" fmla="*/ 58 w 63"/>
                <a:gd name="T9" fmla="*/ 0 h 63"/>
                <a:gd name="T10" fmla="*/ 5 w 63"/>
                <a:gd name="T11" fmla="*/ 0 h 63"/>
                <a:gd name="T12" fmla="*/ 0 w 63"/>
                <a:gd name="T13" fmla="*/ 5 h 63"/>
                <a:gd name="T14" fmla="*/ 0 w 63"/>
                <a:gd name="T15" fmla="*/ 58 h 63"/>
                <a:gd name="T16" fmla="*/ 5 w 6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3">
                  <a:moveTo>
                    <a:pt x="5" y="63"/>
                  </a:moveTo>
                  <a:lnTo>
                    <a:pt x="58" y="63"/>
                  </a:lnTo>
                  <a:cubicBezTo>
                    <a:pt x="61" y="63"/>
                    <a:pt x="63" y="61"/>
                    <a:pt x="63" y="58"/>
                  </a:cubicBezTo>
                  <a:lnTo>
                    <a:pt x="63" y="5"/>
                  </a:lnTo>
                  <a:cubicBezTo>
                    <a:pt x="63" y="2"/>
                    <a:pt x="61" y="0"/>
                    <a:pt x="58" y="0"/>
                  </a:cubicBezTo>
                  <a:lnTo>
                    <a:pt x="5" y="0"/>
                  </a:lnTo>
                  <a:cubicBezTo>
                    <a:pt x="3" y="0"/>
                    <a:pt x="0" y="2"/>
                    <a:pt x="0" y="5"/>
                  </a:cubicBezTo>
                  <a:lnTo>
                    <a:pt x="0" y="58"/>
                  </a:lnTo>
                  <a:cubicBezTo>
                    <a:pt x="0" y="61"/>
                    <a:pt x="3" y="63"/>
                    <a:pt x="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40"/>
            <p:cNvSpPr>
              <a:spLocks/>
            </p:cNvSpPr>
            <p:nvPr/>
          </p:nvSpPr>
          <p:spPr bwMode="auto">
            <a:xfrm>
              <a:off x="2883" y="1607"/>
              <a:ext cx="11" cy="11"/>
            </a:xfrm>
            <a:custGeom>
              <a:avLst/>
              <a:gdLst>
                <a:gd name="T0" fmla="*/ 5 w 63"/>
                <a:gd name="T1" fmla="*/ 63 h 63"/>
                <a:gd name="T2" fmla="*/ 58 w 63"/>
                <a:gd name="T3" fmla="*/ 63 h 63"/>
                <a:gd name="T4" fmla="*/ 63 w 63"/>
                <a:gd name="T5" fmla="*/ 58 h 63"/>
                <a:gd name="T6" fmla="*/ 63 w 63"/>
                <a:gd name="T7" fmla="*/ 5 h 63"/>
                <a:gd name="T8" fmla="*/ 58 w 63"/>
                <a:gd name="T9" fmla="*/ 0 h 63"/>
                <a:gd name="T10" fmla="*/ 5 w 63"/>
                <a:gd name="T11" fmla="*/ 0 h 63"/>
                <a:gd name="T12" fmla="*/ 0 w 63"/>
                <a:gd name="T13" fmla="*/ 5 h 63"/>
                <a:gd name="T14" fmla="*/ 0 w 63"/>
                <a:gd name="T15" fmla="*/ 58 h 63"/>
                <a:gd name="T16" fmla="*/ 5 w 6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3">
                  <a:moveTo>
                    <a:pt x="5" y="63"/>
                  </a:moveTo>
                  <a:lnTo>
                    <a:pt x="58" y="63"/>
                  </a:lnTo>
                  <a:cubicBezTo>
                    <a:pt x="60" y="63"/>
                    <a:pt x="63" y="61"/>
                    <a:pt x="63" y="58"/>
                  </a:cubicBezTo>
                  <a:lnTo>
                    <a:pt x="63" y="5"/>
                  </a:lnTo>
                  <a:cubicBezTo>
                    <a:pt x="63" y="2"/>
                    <a:pt x="60" y="0"/>
                    <a:pt x="58" y="0"/>
                  </a:cubicBezTo>
                  <a:lnTo>
                    <a:pt x="5" y="0"/>
                  </a:lnTo>
                  <a:cubicBezTo>
                    <a:pt x="2" y="0"/>
                    <a:pt x="0" y="2"/>
                    <a:pt x="0" y="5"/>
                  </a:cubicBezTo>
                  <a:lnTo>
                    <a:pt x="0" y="58"/>
                  </a:lnTo>
                  <a:cubicBezTo>
                    <a:pt x="0" y="61"/>
                    <a:pt x="2" y="63"/>
                    <a:pt x="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41"/>
            <p:cNvSpPr>
              <a:spLocks/>
            </p:cNvSpPr>
            <p:nvPr/>
          </p:nvSpPr>
          <p:spPr bwMode="auto">
            <a:xfrm>
              <a:off x="2898" y="1607"/>
              <a:ext cx="11" cy="11"/>
            </a:xfrm>
            <a:custGeom>
              <a:avLst/>
              <a:gdLst>
                <a:gd name="T0" fmla="*/ 5 w 62"/>
                <a:gd name="T1" fmla="*/ 63 h 63"/>
                <a:gd name="T2" fmla="*/ 58 w 62"/>
                <a:gd name="T3" fmla="*/ 63 h 63"/>
                <a:gd name="T4" fmla="*/ 62 w 62"/>
                <a:gd name="T5" fmla="*/ 58 h 63"/>
                <a:gd name="T6" fmla="*/ 62 w 62"/>
                <a:gd name="T7" fmla="*/ 5 h 63"/>
                <a:gd name="T8" fmla="*/ 58 w 62"/>
                <a:gd name="T9" fmla="*/ 0 h 63"/>
                <a:gd name="T10" fmla="*/ 5 w 62"/>
                <a:gd name="T11" fmla="*/ 0 h 63"/>
                <a:gd name="T12" fmla="*/ 0 w 62"/>
                <a:gd name="T13" fmla="*/ 5 h 63"/>
                <a:gd name="T14" fmla="*/ 0 w 62"/>
                <a:gd name="T15" fmla="*/ 58 h 63"/>
                <a:gd name="T16" fmla="*/ 5 w 62"/>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3">
                  <a:moveTo>
                    <a:pt x="5" y="63"/>
                  </a:moveTo>
                  <a:lnTo>
                    <a:pt x="58" y="63"/>
                  </a:lnTo>
                  <a:cubicBezTo>
                    <a:pt x="60" y="63"/>
                    <a:pt x="62" y="61"/>
                    <a:pt x="62" y="58"/>
                  </a:cubicBezTo>
                  <a:lnTo>
                    <a:pt x="62" y="5"/>
                  </a:lnTo>
                  <a:cubicBezTo>
                    <a:pt x="62" y="2"/>
                    <a:pt x="60" y="0"/>
                    <a:pt x="58" y="0"/>
                  </a:cubicBezTo>
                  <a:lnTo>
                    <a:pt x="5" y="0"/>
                  </a:lnTo>
                  <a:cubicBezTo>
                    <a:pt x="2" y="0"/>
                    <a:pt x="0" y="2"/>
                    <a:pt x="0" y="5"/>
                  </a:cubicBezTo>
                  <a:lnTo>
                    <a:pt x="0" y="58"/>
                  </a:lnTo>
                  <a:cubicBezTo>
                    <a:pt x="0" y="61"/>
                    <a:pt x="2" y="63"/>
                    <a:pt x="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42"/>
            <p:cNvSpPr>
              <a:spLocks/>
            </p:cNvSpPr>
            <p:nvPr/>
          </p:nvSpPr>
          <p:spPr bwMode="auto">
            <a:xfrm>
              <a:off x="2852" y="1622"/>
              <a:ext cx="11" cy="11"/>
            </a:xfrm>
            <a:custGeom>
              <a:avLst/>
              <a:gdLst>
                <a:gd name="T0" fmla="*/ 4 w 62"/>
                <a:gd name="T1" fmla="*/ 62 h 62"/>
                <a:gd name="T2" fmla="*/ 57 w 62"/>
                <a:gd name="T3" fmla="*/ 62 h 62"/>
                <a:gd name="T4" fmla="*/ 62 w 62"/>
                <a:gd name="T5" fmla="*/ 58 h 62"/>
                <a:gd name="T6" fmla="*/ 62 w 62"/>
                <a:gd name="T7" fmla="*/ 5 h 62"/>
                <a:gd name="T8" fmla="*/ 57 w 62"/>
                <a:gd name="T9" fmla="*/ 0 h 62"/>
                <a:gd name="T10" fmla="*/ 4 w 62"/>
                <a:gd name="T11" fmla="*/ 0 h 62"/>
                <a:gd name="T12" fmla="*/ 0 w 62"/>
                <a:gd name="T13" fmla="*/ 5 h 62"/>
                <a:gd name="T14" fmla="*/ 0 w 62"/>
                <a:gd name="T15" fmla="*/ 58 h 62"/>
                <a:gd name="T16" fmla="*/ 4 w 62"/>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4" y="62"/>
                  </a:moveTo>
                  <a:lnTo>
                    <a:pt x="57" y="62"/>
                  </a:lnTo>
                  <a:cubicBezTo>
                    <a:pt x="60" y="62"/>
                    <a:pt x="62" y="60"/>
                    <a:pt x="62" y="58"/>
                  </a:cubicBezTo>
                  <a:lnTo>
                    <a:pt x="62" y="5"/>
                  </a:lnTo>
                  <a:cubicBezTo>
                    <a:pt x="62" y="2"/>
                    <a:pt x="60" y="0"/>
                    <a:pt x="57" y="0"/>
                  </a:cubicBezTo>
                  <a:lnTo>
                    <a:pt x="4" y="0"/>
                  </a:lnTo>
                  <a:cubicBezTo>
                    <a:pt x="2" y="0"/>
                    <a:pt x="0" y="2"/>
                    <a:pt x="0" y="5"/>
                  </a:cubicBezTo>
                  <a:lnTo>
                    <a:pt x="0" y="58"/>
                  </a:lnTo>
                  <a:cubicBezTo>
                    <a:pt x="0" y="60"/>
                    <a:pt x="2" y="62"/>
                    <a:pt x="4"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43"/>
            <p:cNvSpPr>
              <a:spLocks/>
            </p:cNvSpPr>
            <p:nvPr/>
          </p:nvSpPr>
          <p:spPr bwMode="auto">
            <a:xfrm>
              <a:off x="2867" y="1622"/>
              <a:ext cx="11" cy="11"/>
            </a:xfrm>
            <a:custGeom>
              <a:avLst/>
              <a:gdLst>
                <a:gd name="T0" fmla="*/ 5 w 63"/>
                <a:gd name="T1" fmla="*/ 62 h 62"/>
                <a:gd name="T2" fmla="*/ 58 w 63"/>
                <a:gd name="T3" fmla="*/ 62 h 62"/>
                <a:gd name="T4" fmla="*/ 63 w 63"/>
                <a:gd name="T5" fmla="*/ 58 h 62"/>
                <a:gd name="T6" fmla="*/ 63 w 63"/>
                <a:gd name="T7" fmla="*/ 5 h 62"/>
                <a:gd name="T8" fmla="*/ 58 w 63"/>
                <a:gd name="T9" fmla="*/ 0 h 62"/>
                <a:gd name="T10" fmla="*/ 5 w 63"/>
                <a:gd name="T11" fmla="*/ 0 h 62"/>
                <a:gd name="T12" fmla="*/ 0 w 63"/>
                <a:gd name="T13" fmla="*/ 5 h 62"/>
                <a:gd name="T14" fmla="*/ 0 w 63"/>
                <a:gd name="T15" fmla="*/ 58 h 62"/>
                <a:gd name="T16" fmla="*/ 5 w 63"/>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2">
                  <a:moveTo>
                    <a:pt x="5" y="62"/>
                  </a:moveTo>
                  <a:lnTo>
                    <a:pt x="58" y="62"/>
                  </a:lnTo>
                  <a:cubicBezTo>
                    <a:pt x="61" y="62"/>
                    <a:pt x="63" y="60"/>
                    <a:pt x="63" y="58"/>
                  </a:cubicBezTo>
                  <a:lnTo>
                    <a:pt x="63" y="5"/>
                  </a:lnTo>
                  <a:cubicBezTo>
                    <a:pt x="63" y="2"/>
                    <a:pt x="61" y="0"/>
                    <a:pt x="58" y="0"/>
                  </a:cubicBezTo>
                  <a:lnTo>
                    <a:pt x="5" y="0"/>
                  </a:lnTo>
                  <a:cubicBezTo>
                    <a:pt x="3" y="0"/>
                    <a:pt x="0" y="2"/>
                    <a:pt x="0" y="5"/>
                  </a:cubicBezTo>
                  <a:lnTo>
                    <a:pt x="0" y="58"/>
                  </a:lnTo>
                  <a:cubicBezTo>
                    <a:pt x="0" y="60"/>
                    <a:pt x="3" y="62"/>
                    <a:pt x="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44"/>
            <p:cNvSpPr>
              <a:spLocks/>
            </p:cNvSpPr>
            <p:nvPr/>
          </p:nvSpPr>
          <p:spPr bwMode="auto">
            <a:xfrm>
              <a:off x="2883" y="1622"/>
              <a:ext cx="11" cy="11"/>
            </a:xfrm>
            <a:custGeom>
              <a:avLst/>
              <a:gdLst>
                <a:gd name="T0" fmla="*/ 5 w 63"/>
                <a:gd name="T1" fmla="*/ 62 h 62"/>
                <a:gd name="T2" fmla="*/ 58 w 63"/>
                <a:gd name="T3" fmla="*/ 62 h 62"/>
                <a:gd name="T4" fmla="*/ 63 w 63"/>
                <a:gd name="T5" fmla="*/ 58 h 62"/>
                <a:gd name="T6" fmla="*/ 63 w 63"/>
                <a:gd name="T7" fmla="*/ 5 h 62"/>
                <a:gd name="T8" fmla="*/ 58 w 63"/>
                <a:gd name="T9" fmla="*/ 0 h 62"/>
                <a:gd name="T10" fmla="*/ 5 w 63"/>
                <a:gd name="T11" fmla="*/ 0 h 62"/>
                <a:gd name="T12" fmla="*/ 0 w 63"/>
                <a:gd name="T13" fmla="*/ 5 h 62"/>
                <a:gd name="T14" fmla="*/ 0 w 63"/>
                <a:gd name="T15" fmla="*/ 58 h 62"/>
                <a:gd name="T16" fmla="*/ 5 w 63"/>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2">
                  <a:moveTo>
                    <a:pt x="5" y="62"/>
                  </a:moveTo>
                  <a:lnTo>
                    <a:pt x="58" y="62"/>
                  </a:lnTo>
                  <a:cubicBezTo>
                    <a:pt x="60" y="62"/>
                    <a:pt x="63" y="60"/>
                    <a:pt x="63" y="58"/>
                  </a:cubicBezTo>
                  <a:lnTo>
                    <a:pt x="63" y="5"/>
                  </a:lnTo>
                  <a:cubicBezTo>
                    <a:pt x="63" y="2"/>
                    <a:pt x="60" y="0"/>
                    <a:pt x="58" y="0"/>
                  </a:cubicBezTo>
                  <a:lnTo>
                    <a:pt x="5" y="0"/>
                  </a:lnTo>
                  <a:cubicBezTo>
                    <a:pt x="2" y="0"/>
                    <a:pt x="0" y="2"/>
                    <a:pt x="0" y="5"/>
                  </a:cubicBezTo>
                  <a:lnTo>
                    <a:pt x="0" y="58"/>
                  </a:lnTo>
                  <a:cubicBezTo>
                    <a:pt x="0" y="60"/>
                    <a:pt x="2" y="62"/>
                    <a:pt x="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45"/>
            <p:cNvSpPr>
              <a:spLocks/>
            </p:cNvSpPr>
            <p:nvPr/>
          </p:nvSpPr>
          <p:spPr bwMode="auto">
            <a:xfrm>
              <a:off x="2898" y="1622"/>
              <a:ext cx="11" cy="11"/>
            </a:xfrm>
            <a:custGeom>
              <a:avLst/>
              <a:gdLst>
                <a:gd name="T0" fmla="*/ 5 w 62"/>
                <a:gd name="T1" fmla="*/ 62 h 62"/>
                <a:gd name="T2" fmla="*/ 58 w 62"/>
                <a:gd name="T3" fmla="*/ 62 h 62"/>
                <a:gd name="T4" fmla="*/ 62 w 62"/>
                <a:gd name="T5" fmla="*/ 58 h 62"/>
                <a:gd name="T6" fmla="*/ 62 w 62"/>
                <a:gd name="T7" fmla="*/ 5 h 62"/>
                <a:gd name="T8" fmla="*/ 58 w 62"/>
                <a:gd name="T9" fmla="*/ 0 h 62"/>
                <a:gd name="T10" fmla="*/ 5 w 62"/>
                <a:gd name="T11" fmla="*/ 0 h 62"/>
                <a:gd name="T12" fmla="*/ 0 w 62"/>
                <a:gd name="T13" fmla="*/ 5 h 62"/>
                <a:gd name="T14" fmla="*/ 0 w 62"/>
                <a:gd name="T15" fmla="*/ 58 h 62"/>
                <a:gd name="T16" fmla="*/ 5 w 62"/>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2">
                  <a:moveTo>
                    <a:pt x="5" y="62"/>
                  </a:moveTo>
                  <a:lnTo>
                    <a:pt x="58" y="62"/>
                  </a:lnTo>
                  <a:cubicBezTo>
                    <a:pt x="60" y="62"/>
                    <a:pt x="62" y="60"/>
                    <a:pt x="62" y="58"/>
                  </a:cubicBezTo>
                  <a:lnTo>
                    <a:pt x="62" y="5"/>
                  </a:lnTo>
                  <a:cubicBezTo>
                    <a:pt x="62" y="2"/>
                    <a:pt x="60" y="0"/>
                    <a:pt x="58" y="0"/>
                  </a:cubicBezTo>
                  <a:lnTo>
                    <a:pt x="5" y="0"/>
                  </a:lnTo>
                  <a:cubicBezTo>
                    <a:pt x="2" y="0"/>
                    <a:pt x="0" y="2"/>
                    <a:pt x="0" y="5"/>
                  </a:cubicBezTo>
                  <a:lnTo>
                    <a:pt x="0" y="58"/>
                  </a:lnTo>
                  <a:cubicBezTo>
                    <a:pt x="0" y="60"/>
                    <a:pt x="2" y="62"/>
                    <a:pt x="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46"/>
            <p:cNvSpPr>
              <a:spLocks/>
            </p:cNvSpPr>
            <p:nvPr/>
          </p:nvSpPr>
          <p:spPr bwMode="auto">
            <a:xfrm>
              <a:off x="2852" y="1637"/>
              <a:ext cx="11" cy="11"/>
            </a:xfrm>
            <a:custGeom>
              <a:avLst/>
              <a:gdLst>
                <a:gd name="T0" fmla="*/ 4 w 62"/>
                <a:gd name="T1" fmla="*/ 63 h 63"/>
                <a:gd name="T2" fmla="*/ 57 w 62"/>
                <a:gd name="T3" fmla="*/ 63 h 63"/>
                <a:gd name="T4" fmla="*/ 62 w 62"/>
                <a:gd name="T5" fmla="*/ 58 h 63"/>
                <a:gd name="T6" fmla="*/ 62 w 62"/>
                <a:gd name="T7" fmla="*/ 5 h 63"/>
                <a:gd name="T8" fmla="*/ 57 w 62"/>
                <a:gd name="T9" fmla="*/ 0 h 63"/>
                <a:gd name="T10" fmla="*/ 4 w 62"/>
                <a:gd name="T11" fmla="*/ 0 h 63"/>
                <a:gd name="T12" fmla="*/ 0 w 62"/>
                <a:gd name="T13" fmla="*/ 5 h 63"/>
                <a:gd name="T14" fmla="*/ 0 w 62"/>
                <a:gd name="T15" fmla="*/ 58 h 63"/>
                <a:gd name="T16" fmla="*/ 4 w 62"/>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3">
                  <a:moveTo>
                    <a:pt x="4" y="63"/>
                  </a:moveTo>
                  <a:lnTo>
                    <a:pt x="57" y="63"/>
                  </a:lnTo>
                  <a:cubicBezTo>
                    <a:pt x="60" y="63"/>
                    <a:pt x="62" y="61"/>
                    <a:pt x="62" y="58"/>
                  </a:cubicBezTo>
                  <a:lnTo>
                    <a:pt x="62" y="5"/>
                  </a:lnTo>
                  <a:cubicBezTo>
                    <a:pt x="62" y="2"/>
                    <a:pt x="60" y="0"/>
                    <a:pt x="57" y="0"/>
                  </a:cubicBezTo>
                  <a:lnTo>
                    <a:pt x="4" y="0"/>
                  </a:lnTo>
                  <a:cubicBezTo>
                    <a:pt x="2" y="0"/>
                    <a:pt x="0" y="2"/>
                    <a:pt x="0" y="5"/>
                  </a:cubicBezTo>
                  <a:lnTo>
                    <a:pt x="0" y="58"/>
                  </a:lnTo>
                  <a:cubicBezTo>
                    <a:pt x="0" y="61"/>
                    <a:pt x="2" y="63"/>
                    <a:pt x="4"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47"/>
            <p:cNvSpPr>
              <a:spLocks/>
            </p:cNvSpPr>
            <p:nvPr/>
          </p:nvSpPr>
          <p:spPr bwMode="auto">
            <a:xfrm>
              <a:off x="2867" y="1637"/>
              <a:ext cx="11" cy="11"/>
            </a:xfrm>
            <a:custGeom>
              <a:avLst/>
              <a:gdLst>
                <a:gd name="T0" fmla="*/ 5 w 63"/>
                <a:gd name="T1" fmla="*/ 63 h 63"/>
                <a:gd name="T2" fmla="*/ 58 w 63"/>
                <a:gd name="T3" fmla="*/ 63 h 63"/>
                <a:gd name="T4" fmla="*/ 63 w 63"/>
                <a:gd name="T5" fmla="*/ 58 h 63"/>
                <a:gd name="T6" fmla="*/ 63 w 63"/>
                <a:gd name="T7" fmla="*/ 5 h 63"/>
                <a:gd name="T8" fmla="*/ 58 w 63"/>
                <a:gd name="T9" fmla="*/ 0 h 63"/>
                <a:gd name="T10" fmla="*/ 5 w 63"/>
                <a:gd name="T11" fmla="*/ 0 h 63"/>
                <a:gd name="T12" fmla="*/ 0 w 63"/>
                <a:gd name="T13" fmla="*/ 5 h 63"/>
                <a:gd name="T14" fmla="*/ 0 w 63"/>
                <a:gd name="T15" fmla="*/ 58 h 63"/>
                <a:gd name="T16" fmla="*/ 5 w 6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3">
                  <a:moveTo>
                    <a:pt x="5" y="63"/>
                  </a:moveTo>
                  <a:lnTo>
                    <a:pt x="58" y="63"/>
                  </a:lnTo>
                  <a:cubicBezTo>
                    <a:pt x="61" y="63"/>
                    <a:pt x="63" y="61"/>
                    <a:pt x="63" y="58"/>
                  </a:cubicBezTo>
                  <a:lnTo>
                    <a:pt x="63" y="5"/>
                  </a:lnTo>
                  <a:cubicBezTo>
                    <a:pt x="63" y="2"/>
                    <a:pt x="61" y="0"/>
                    <a:pt x="58" y="0"/>
                  </a:cubicBezTo>
                  <a:lnTo>
                    <a:pt x="5" y="0"/>
                  </a:lnTo>
                  <a:cubicBezTo>
                    <a:pt x="3" y="0"/>
                    <a:pt x="0" y="2"/>
                    <a:pt x="0" y="5"/>
                  </a:cubicBezTo>
                  <a:lnTo>
                    <a:pt x="0" y="58"/>
                  </a:lnTo>
                  <a:cubicBezTo>
                    <a:pt x="0" y="61"/>
                    <a:pt x="3" y="63"/>
                    <a:pt x="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48"/>
            <p:cNvSpPr>
              <a:spLocks/>
            </p:cNvSpPr>
            <p:nvPr/>
          </p:nvSpPr>
          <p:spPr bwMode="auto">
            <a:xfrm>
              <a:off x="2883" y="1637"/>
              <a:ext cx="11" cy="11"/>
            </a:xfrm>
            <a:custGeom>
              <a:avLst/>
              <a:gdLst>
                <a:gd name="T0" fmla="*/ 5 w 63"/>
                <a:gd name="T1" fmla="*/ 63 h 63"/>
                <a:gd name="T2" fmla="*/ 58 w 63"/>
                <a:gd name="T3" fmla="*/ 63 h 63"/>
                <a:gd name="T4" fmla="*/ 63 w 63"/>
                <a:gd name="T5" fmla="*/ 58 h 63"/>
                <a:gd name="T6" fmla="*/ 63 w 63"/>
                <a:gd name="T7" fmla="*/ 5 h 63"/>
                <a:gd name="T8" fmla="*/ 58 w 63"/>
                <a:gd name="T9" fmla="*/ 0 h 63"/>
                <a:gd name="T10" fmla="*/ 5 w 63"/>
                <a:gd name="T11" fmla="*/ 0 h 63"/>
                <a:gd name="T12" fmla="*/ 0 w 63"/>
                <a:gd name="T13" fmla="*/ 5 h 63"/>
                <a:gd name="T14" fmla="*/ 0 w 63"/>
                <a:gd name="T15" fmla="*/ 58 h 63"/>
                <a:gd name="T16" fmla="*/ 5 w 63"/>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63">
                  <a:moveTo>
                    <a:pt x="5" y="63"/>
                  </a:moveTo>
                  <a:lnTo>
                    <a:pt x="58" y="63"/>
                  </a:lnTo>
                  <a:cubicBezTo>
                    <a:pt x="60" y="63"/>
                    <a:pt x="63" y="61"/>
                    <a:pt x="63" y="58"/>
                  </a:cubicBezTo>
                  <a:lnTo>
                    <a:pt x="63" y="5"/>
                  </a:lnTo>
                  <a:cubicBezTo>
                    <a:pt x="63" y="2"/>
                    <a:pt x="60" y="0"/>
                    <a:pt x="58" y="0"/>
                  </a:cubicBezTo>
                  <a:lnTo>
                    <a:pt x="5" y="0"/>
                  </a:lnTo>
                  <a:cubicBezTo>
                    <a:pt x="2" y="0"/>
                    <a:pt x="0" y="2"/>
                    <a:pt x="0" y="5"/>
                  </a:cubicBezTo>
                  <a:lnTo>
                    <a:pt x="0" y="58"/>
                  </a:lnTo>
                  <a:cubicBezTo>
                    <a:pt x="0" y="61"/>
                    <a:pt x="2" y="63"/>
                    <a:pt x="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49"/>
            <p:cNvSpPr>
              <a:spLocks/>
            </p:cNvSpPr>
            <p:nvPr/>
          </p:nvSpPr>
          <p:spPr bwMode="auto">
            <a:xfrm>
              <a:off x="2898" y="1637"/>
              <a:ext cx="11" cy="11"/>
            </a:xfrm>
            <a:custGeom>
              <a:avLst/>
              <a:gdLst>
                <a:gd name="T0" fmla="*/ 5 w 62"/>
                <a:gd name="T1" fmla="*/ 63 h 63"/>
                <a:gd name="T2" fmla="*/ 58 w 62"/>
                <a:gd name="T3" fmla="*/ 63 h 63"/>
                <a:gd name="T4" fmla="*/ 62 w 62"/>
                <a:gd name="T5" fmla="*/ 58 h 63"/>
                <a:gd name="T6" fmla="*/ 62 w 62"/>
                <a:gd name="T7" fmla="*/ 5 h 63"/>
                <a:gd name="T8" fmla="*/ 58 w 62"/>
                <a:gd name="T9" fmla="*/ 0 h 63"/>
                <a:gd name="T10" fmla="*/ 5 w 62"/>
                <a:gd name="T11" fmla="*/ 0 h 63"/>
                <a:gd name="T12" fmla="*/ 0 w 62"/>
                <a:gd name="T13" fmla="*/ 5 h 63"/>
                <a:gd name="T14" fmla="*/ 0 w 62"/>
                <a:gd name="T15" fmla="*/ 58 h 63"/>
                <a:gd name="T16" fmla="*/ 5 w 62"/>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3">
                  <a:moveTo>
                    <a:pt x="5" y="63"/>
                  </a:moveTo>
                  <a:lnTo>
                    <a:pt x="58" y="63"/>
                  </a:lnTo>
                  <a:cubicBezTo>
                    <a:pt x="60" y="63"/>
                    <a:pt x="62" y="61"/>
                    <a:pt x="62" y="58"/>
                  </a:cubicBezTo>
                  <a:lnTo>
                    <a:pt x="62" y="5"/>
                  </a:lnTo>
                  <a:cubicBezTo>
                    <a:pt x="62" y="2"/>
                    <a:pt x="60" y="0"/>
                    <a:pt x="58" y="0"/>
                  </a:cubicBezTo>
                  <a:lnTo>
                    <a:pt x="5" y="0"/>
                  </a:lnTo>
                  <a:cubicBezTo>
                    <a:pt x="2" y="0"/>
                    <a:pt x="0" y="2"/>
                    <a:pt x="0" y="5"/>
                  </a:cubicBezTo>
                  <a:lnTo>
                    <a:pt x="0" y="58"/>
                  </a:lnTo>
                  <a:cubicBezTo>
                    <a:pt x="0" y="61"/>
                    <a:pt x="2" y="63"/>
                    <a:pt x="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50"/>
            <p:cNvSpPr>
              <a:spLocks noEditPoints="1"/>
            </p:cNvSpPr>
            <p:nvPr/>
          </p:nvSpPr>
          <p:spPr bwMode="auto">
            <a:xfrm>
              <a:off x="2838" y="1562"/>
              <a:ext cx="85" cy="116"/>
            </a:xfrm>
            <a:custGeom>
              <a:avLst/>
              <a:gdLst>
                <a:gd name="T0" fmla="*/ 452 w 496"/>
                <a:gd name="T1" fmla="*/ 632 h 676"/>
                <a:gd name="T2" fmla="*/ 293 w 496"/>
                <a:gd name="T3" fmla="*/ 632 h 676"/>
                <a:gd name="T4" fmla="*/ 293 w 496"/>
                <a:gd name="T5" fmla="*/ 555 h 676"/>
                <a:gd name="T6" fmla="*/ 289 w 496"/>
                <a:gd name="T7" fmla="*/ 550 h 676"/>
                <a:gd name="T8" fmla="*/ 207 w 496"/>
                <a:gd name="T9" fmla="*/ 550 h 676"/>
                <a:gd name="T10" fmla="*/ 203 w 496"/>
                <a:gd name="T11" fmla="*/ 555 h 676"/>
                <a:gd name="T12" fmla="*/ 203 w 496"/>
                <a:gd name="T13" fmla="*/ 632 h 676"/>
                <a:gd name="T14" fmla="*/ 43 w 496"/>
                <a:gd name="T15" fmla="*/ 632 h 676"/>
                <a:gd name="T16" fmla="*/ 43 w 496"/>
                <a:gd name="T17" fmla="*/ 44 h 676"/>
                <a:gd name="T18" fmla="*/ 452 w 496"/>
                <a:gd name="T19" fmla="*/ 44 h 676"/>
                <a:gd name="T20" fmla="*/ 452 w 496"/>
                <a:gd name="T21" fmla="*/ 632 h 676"/>
                <a:gd name="T22" fmla="*/ 474 w 496"/>
                <a:gd name="T23" fmla="*/ 0 h 676"/>
                <a:gd name="T24" fmla="*/ 21 w 496"/>
                <a:gd name="T25" fmla="*/ 0 h 676"/>
                <a:gd name="T26" fmla="*/ 0 w 496"/>
                <a:gd name="T27" fmla="*/ 22 h 676"/>
                <a:gd name="T28" fmla="*/ 0 w 496"/>
                <a:gd name="T29" fmla="*/ 654 h 676"/>
                <a:gd name="T30" fmla="*/ 21 w 496"/>
                <a:gd name="T31" fmla="*/ 676 h 676"/>
                <a:gd name="T32" fmla="*/ 474 w 496"/>
                <a:gd name="T33" fmla="*/ 676 h 676"/>
                <a:gd name="T34" fmla="*/ 496 w 496"/>
                <a:gd name="T35" fmla="*/ 654 h 676"/>
                <a:gd name="T36" fmla="*/ 496 w 496"/>
                <a:gd name="T37" fmla="*/ 22 h 676"/>
                <a:gd name="T38" fmla="*/ 474 w 496"/>
                <a:gd name="T39"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6" h="676">
                  <a:moveTo>
                    <a:pt x="452" y="632"/>
                  </a:moveTo>
                  <a:lnTo>
                    <a:pt x="293" y="632"/>
                  </a:lnTo>
                  <a:lnTo>
                    <a:pt x="293" y="555"/>
                  </a:lnTo>
                  <a:cubicBezTo>
                    <a:pt x="293" y="552"/>
                    <a:pt x="291" y="550"/>
                    <a:pt x="289" y="550"/>
                  </a:cubicBezTo>
                  <a:lnTo>
                    <a:pt x="207" y="550"/>
                  </a:lnTo>
                  <a:cubicBezTo>
                    <a:pt x="205" y="550"/>
                    <a:pt x="203" y="552"/>
                    <a:pt x="203" y="555"/>
                  </a:cubicBezTo>
                  <a:lnTo>
                    <a:pt x="203" y="632"/>
                  </a:lnTo>
                  <a:lnTo>
                    <a:pt x="43" y="632"/>
                  </a:lnTo>
                  <a:lnTo>
                    <a:pt x="43" y="44"/>
                  </a:lnTo>
                  <a:lnTo>
                    <a:pt x="452" y="44"/>
                  </a:lnTo>
                  <a:lnTo>
                    <a:pt x="452" y="632"/>
                  </a:lnTo>
                  <a:close/>
                  <a:moveTo>
                    <a:pt x="474" y="0"/>
                  </a:moveTo>
                  <a:lnTo>
                    <a:pt x="21" y="0"/>
                  </a:lnTo>
                  <a:cubicBezTo>
                    <a:pt x="9" y="0"/>
                    <a:pt x="0" y="10"/>
                    <a:pt x="0" y="22"/>
                  </a:cubicBezTo>
                  <a:lnTo>
                    <a:pt x="0" y="654"/>
                  </a:lnTo>
                  <a:cubicBezTo>
                    <a:pt x="0" y="666"/>
                    <a:pt x="9" y="676"/>
                    <a:pt x="21" y="676"/>
                  </a:cubicBezTo>
                  <a:lnTo>
                    <a:pt x="474" y="676"/>
                  </a:lnTo>
                  <a:cubicBezTo>
                    <a:pt x="487" y="676"/>
                    <a:pt x="496" y="666"/>
                    <a:pt x="496" y="654"/>
                  </a:cubicBezTo>
                  <a:lnTo>
                    <a:pt x="496" y="22"/>
                  </a:lnTo>
                  <a:cubicBezTo>
                    <a:pt x="496" y="10"/>
                    <a:pt x="487" y="0"/>
                    <a:pt x="4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5"/>
          <p:cNvGrpSpPr>
            <a:grpSpLocks noChangeAspect="1"/>
          </p:cNvGrpSpPr>
          <p:nvPr/>
        </p:nvGrpSpPr>
        <p:grpSpPr bwMode="auto">
          <a:xfrm>
            <a:off x="884631" y="2338922"/>
            <a:ext cx="468000" cy="468000"/>
            <a:chOff x="1620" y="360"/>
            <a:chExt cx="2518" cy="2518"/>
          </a:xfrm>
          <a:solidFill>
            <a:schemeClr val="bg2"/>
          </a:solidFill>
        </p:grpSpPr>
        <p:sp>
          <p:nvSpPr>
            <p:cNvPr id="131" name="Oval 130"/>
            <p:cNvSpPr>
              <a:spLocks noChangeArrowheads="1"/>
            </p:cNvSpPr>
            <p:nvPr/>
          </p:nvSpPr>
          <p:spPr bwMode="auto">
            <a:xfrm>
              <a:off x="2780" y="1539"/>
              <a:ext cx="198" cy="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2" name="Freeform 7"/>
            <p:cNvSpPr>
              <a:spLocks/>
            </p:cNvSpPr>
            <p:nvPr/>
          </p:nvSpPr>
          <p:spPr bwMode="auto">
            <a:xfrm>
              <a:off x="2567" y="778"/>
              <a:ext cx="624" cy="158"/>
            </a:xfrm>
            <a:custGeom>
              <a:avLst/>
              <a:gdLst>
                <a:gd name="T0" fmla="*/ 237 w 264"/>
                <a:gd name="T1" fmla="*/ 64 h 67"/>
                <a:gd name="T2" fmla="*/ 230 w 264"/>
                <a:gd name="T3" fmla="*/ 63 h 67"/>
                <a:gd name="T4" fmla="*/ 34 w 264"/>
                <a:gd name="T5" fmla="*/ 63 h 67"/>
                <a:gd name="T6" fmla="*/ 4 w 264"/>
                <a:gd name="T7" fmla="*/ 48 h 67"/>
                <a:gd name="T8" fmla="*/ 19 w 264"/>
                <a:gd name="T9" fmla="*/ 19 h 67"/>
                <a:gd name="T10" fmla="*/ 132 w 264"/>
                <a:gd name="T11" fmla="*/ 0 h 67"/>
                <a:gd name="T12" fmla="*/ 245 w 264"/>
                <a:gd name="T13" fmla="*/ 19 h 67"/>
                <a:gd name="T14" fmla="*/ 260 w 264"/>
                <a:gd name="T15" fmla="*/ 48 h 67"/>
                <a:gd name="T16" fmla="*/ 237 w 264"/>
                <a:gd name="T1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67">
                  <a:moveTo>
                    <a:pt x="237" y="64"/>
                  </a:moveTo>
                  <a:cubicBezTo>
                    <a:pt x="235" y="64"/>
                    <a:pt x="233" y="64"/>
                    <a:pt x="230" y="63"/>
                  </a:cubicBezTo>
                  <a:cubicBezTo>
                    <a:pt x="166" y="42"/>
                    <a:pt x="98" y="42"/>
                    <a:pt x="34" y="63"/>
                  </a:cubicBezTo>
                  <a:cubicBezTo>
                    <a:pt x="21" y="67"/>
                    <a:pt x="8" y="60"/>
                    <a:pt x="4" y="48"/>
                  </a:cubicBezTo>
                  <a:cubicBezTo>
                    <a:pt x="0" y="36"/>
                    <a:pt x="7" y="23"/>
                    <a:pt x="19" y="19"/>
                  </a:cubicBezTo>
                  <a:cubicBezTo>
                    <a:pt x="56" y="7"/>
                    <a:pt x="94" y="0"/>
                    <a:pt x="132" y="0"/>
                  </a:cubicBezTo>
                  <a:cubicBezTo>
                    <a:pt x="170" y="0"/>
                    <a:pt x="208" y="7"/>
                    <a:pt x="245" y="19"/>
                  </a:cubicBezTo>
                  <a:cubicBezTo>
                    <a:pt x="257" y="23"/>
                    <a:pt x="264" y="36"/>
                    <a:pt x="260" y="48"/>
                  </a:cubicBezTo>
                  <a:cubicBezTo>
                    <a:pt x="257" y="58"/>
                    <a:pt x="247" y="64"/>
                    <a:pt x="23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3" name="Freeform 8"/>
            <p:cNvSpPr>
              <a:spLocks/>
            </p:cNvSpPr>
            <p:nvPr/>
          </p:nvSpPr>
          <p:spPr bwMode="auto">
            <a:xfrm>
              <a:off x="2645" y="1016"/>
              <a:ext cx="468" cy="156"/>
            </a:xfrm>
            <a:custGeom>
              <a:avLst/>
              <a:gdLst>
                <a:gd name="T0" fmla="*/ 172 w 198"/>
                <a:gd name="T1" fmla="*/ 63 h 66"/>
                <a:gd name="T2" fmla="*/ 165 w 198"/>
                <a:gd name="T3" fmla="*/ 62 h 66"/>
                <a:gd name="T4" fmla="*/ 33 w 198"/>
                <a:gd name="T5" fmla="*/ 62 h 66"/>
                <a:gd name="T6" fmla="*/ 4 w 198"/>
                <a:gd name="T7" fmla="*/ 47 h 66"/>
                <a:gd name="T8" fmla="*/ 19 w 198"/>
                <a:gd name="T9" fmla="*/ 17 h 66"/>
                <a:gd name="T10" fmla="*/ 179 w 198"/>
                <a:gd name="T11" fmla="*/ 17 h 66"/>
                <a:gd name="T12" fmla="*/ 194 w 198"/>
                <a:gd name="T13" fmla="*/ 47 h 66"/>
                <a:gd name="T14" fmla="*/ 172 w 198"/>
                <a:gd name="T15" fmla="*/ 63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66">
                  <a:moveTo>
                    <a:pt x="172" y="63"/>
                  </a:moveTo>
                  <a:cubicBezTo>
                    <a:pt x="169" y="63"/>
                    <a:pt x="167" y="63"/>
                    <a:pt x="165" y="62"/>
                  </a:cubicBezTo>
                  <a:cubicBezTo>
                    <a:pt x="122" y="48"/>
                    <a:pt x="76" y="48"/>
                    <a:pt x="33" y="62"/>
                  </a:cubicBezTo>
                  <a:cubicBezTo>
                    <a:pt x="21" y="66"/>
                    <a:pt x="8" y="59"/>
                    <a:pt x="4" y="47"/>
                  </a:cubicBezTo>
                  <a:cubicBezTo>
                    <a:pt x="0" y="35"/>
                    <a:pt x="6" y="21"/>
                    <a:pt x="19" y="17"/>
                  </a:cubicBezTo>
                  <a:cubicBezTo>
                    <a:pt x="71" y="0"/>
                    <a:pt x="127" y="0"/>
                    <a:pt x="179" y="17"/>
                  </a:cubicBezTo>
                  <a:cubicBezTo>
                    <a:pt x="191" y="21"/>
                    <a:pt x="198" y="35"/>
                    <a:pt x="194" y="47"/>
                  </a:cubicBezTo>
                  <a:cubicBezTo>
                    <a:pt x="191" y="57"/>
                    <a:pt x="182" y="63"/>
                    <a:pt x="17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4" name="Freeform 9"/>
            <p:cNvSpPr>
              <a:spLocks/>
            </p:cNvSpPr>
            <p:nvPr/>
          </p:nvSpPr>
          <p:spPr bwMode="auto">
            <a:xfrm>
              <a:off x="2723" y="1276"/>
              <a:ext cx="312" cy="137"/>
            </a:xfrm>
            <a:custGeom>
              <a:avLst/>
              <a:gdLst>
                <a:gd name="T0" fmla="*/ 106 w 132"/>
                <a:gd name="T1" fmla="*/ 55 h 58"/>
                <a:gd name="T2" fmla="*/ 98 w 132"/>
                <a:gd name="T3" fmla="*/ 54 h 58"/>
                <a:gd name="T4" fmla="*/ 33 w 132"/>
                <a:gd name="T5" fmla="*/ 54 h 58"/>
                <a:gd name="T6" fmla="*/ 4 w 132"/>
                <a:gd name="T7" fmla="*/ 39 h 58"/>
                <a:gd name="T8" fmla="*/ 19 w 132"/>
                <a:gd name="T9" fmla="*/ 9 h 58"/>
                <a:gd name="T10" fmla="*/ 113 w 132"/>
                <a:gd name="T11" fmla="*/ 9 h 58"/>
                <a:gd name="T12" fmla="*/ 128 w 132"/>
                <a:gd name="T13" fmla="*/ 39 h 58"/>
                <a:gd name="T14" fmla="*/ 106 w 132"/>
                <a:gd name="T15" fmla="*/ 55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58">
                  <a:moveTo>
                    <a:pt x="106" y="55"/>
                  </a:moveTo>
                  <a:cubicBezTo>
                    <a:pt x="103" y="55"/>
                    <a:pt x="101" y="55"/>
                    <a:pt x="98" y="54"/>
                  </a:cubicBezTo>
                  <a:cubicBezTo>
                    <a:pt x="77" y="47"/>
                    <a:pt x="55" y="47"/>
                    <a:pt x="33" y="54"/>
                  </a:cubicBezTo>
                  <a:cubicBezTo>
                    <a:pt x="21" y="58"/>
                    <a:pt x="8" y="51"/>
                    <a:pt x="4" y="39"/>
                  </a:cubicBezTo>
                  <a:cubicBezTo>
                    <a:pt x="0" y="27"/>
                    <a:pt x="7" y="13"/>
                    <a:pt x="19" y="9"/>
                  </a:cubicBezTo>
                  <a:cubicBezTo>
                    <a:pt x="49" y="0"/>
                    <a:pt x="82" y="0"/>
                    <a:pt x="113" y="9"/>
                  </a:cubicBezTo>
                  <a:cubicBezTo>
                    <a:pt x="125" y="13"/>
                    <a:pt x="132" y="27"/>
                    <a:pt x="128" y="39"/>
                  </a:cubicBezTo>
                  <a:cubicBezTo>
                    <a:pt x="125" y="49"/>
                    <a:pt x="115" y="55"/>
                    <a:pt x="10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5" name="Freeform 10"/>
            <p:cNvSpPr>
              <a:spLocks/>
            </p:cNvSpPr>
            <p:nvPr/>
          </p:nvSpPr>
          <p:spPr bwMode="auto">
            <a:xfrm>
              <a:off x="2019" y="1101"/>
              <a:ext cx="272" cy="593"/>
            </a:xfrm>
            <a:custGeom>
              <a:avLst/>
              <a:gdLst>
                <a:gd name="T0" fmla="*/ 23 w 115"/>
                <a:gd name="T1" fmla="*/ 251 h 251"/>
                <a:gd name="T2" fmla="*/ 0 w 115"/>
                <a:gd name="T3" fmla="*/ 228 h 251"/>
                <a:gd name="T4" fmla="*/ 18 w 115"/>
                <a:gd name="T5" fmla="*/ 115 h 251"/>
                <a:gd name="T6" fmla="*/ 70 w 115"/>
                <a:gd name="T7" fmla="*/ 13 h 251"/>
                <a:gd name="T8" fmla="*/ 102 w 115"/>
                <a:gd name="T9" fmla="*/ 8 h 251"/>
                <a:gd name="T10" fmla="*/ 108 w 115"/>
                <a:gd name="T11" fmla="*/ 41 h 251"/>
                <a:gd name="T12" fmla="*/ 62 w 115"/>
                <a:gd name="T13" fmla="*/ 129 h 251"/>
                <a:gd name="T14" fmla="*/ 47 w 115"/>
                <a:gd name="T15" fmla="*/ 228 h 251"/>
                <a:gd name="T16" fmla="*/ 24 w 115"/>
                <a:gd name="T17" fmla="*/ 251 h 251"/>
                <a:gd name="T18" fmla="*/ 23 w 115"/>
                <a:gd name="T1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251">
                  <a:moveTo>
                    <a:pt x="23" y="251"/>
                  </a:moveTo>
                  <a:cubicBezTo>
                    <a:pt x="11" y="251"/>
                    <a:pt x="0" y="241"/>
                    <a:pt x="0" y="228"/>
                  </a:cubicBezTo>
                  <a:cubicBezTo>
                    <a:pt x="0" y="189"/>
                    <a:pt x="6" y="151"/>
                    <a:pt x="18" y="115"/>
                  </a:cubicBezTo>
                  <a:cubicBezTo>
                    <a:pt x="30" y="79"/>
                    <a:pt x="47" y="45"/>
                    <a:pt x="70" y="13"/>
                  </a:cubicBezTo>
                  <a:cubicBezTo>
                    <a:pt x="77" y="3"/>
                    <a:pt x="92" y="0"/>
                    <a:pt x="102" y="8"/>
                  </a:cubicBezTo>
                  <a:cubicBezTo>
                    <a:pt x="113" y="16"/>
                    <a:pt x="115" y="30"/>
                    <a:pt x="108" y="41"/>
                  </a:cubicBezTo>
                  <a:cubicBezTo>
                    <a:pt x="88" y="68"/>
                    <a:pt x="73" y="98"/>
                    <a:pt x="62" y="129"/>
                  </a:cubicBezTo>
                  <a:cubicBezTo>
                    <a:pt x="52" y="161"/>
                    <a:pt x="47" y="194"/>
                    <a:pt x="47" y="228"/>
                  </a:cubicBezTo>
                  <a:cubicBezTo>
                    <a:pt x="47" y="241"/>
                    <a:pt x="36" y="251"/>
                    <a:pt x="24" y="251"/>
                  </a:cubicBezTo>
                  <a:lnTo>
                    <a:pt x="23"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6" name="Freeform 11"/>
            <p:cNvSpPr>
              <a:spLocks/>
            </p:cNvSpPr>
            <p:nvPr/>
          </p:nvSpPr>
          <p:spPr bwMode="auto">
            <a:xfrm>
              <a:off x="2267" y="1248"/>
              <a:ext cx="224" cy="446"/>
            </a:xfrm>
            <a:custGeom>
              <a:avLst/>
              <a:gdLst>
                <a:gd name="T0" fmla="*/ 24 w 95"/>
                <a:gd name="T1" fmla="*/ 189 h 189"/>
                <a:gd name="T2" fmla="*/ 0 w 95"/>
                <a:gd name="T3" fmla="*/ 166 h 189"/>
                <a:gd name="T4" fmla="*/ 13 w 95"/>
                <a:gd name="T5" fmla="*/ 85 h 189"/>
                <a:gd name="T6" fmla="*/ 50 w 95"/>
                <a:gd name="T7" fmla="*/ 13 h 189"/>
                <a:gd name="T8" fmla="*/ 82 w 95"/>
                <a:gd name="T9" fmla="*/ 8 h 189"/>
                <a:gd name="T10" fmla="*/ 88 w 95"/>
                <a:gd name="T11" fmla="*/ 41 h 189"/>
                <a:gd name="T12" fmla="*/ 57 w 95"/>
                <a:gd name="T13" fmla="*/ 100 h 189"/>
                <a:gd name="T14" fmla="*/ 47 w 95"/>
                <a:gd name="T15" fmla="*/ 166 h 189"/>
                <a:gd name="T16" fmla="*/ 24 w 95"/>
                <a:gd name="T17" fmla="*/ 189 h 189"/>
                <a:gd name="T18" fmla="*/ 24 w 95"/>
                <a:gd name="T1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9">
                  <a:moveTo>
                    <a:pt x="24" y="189"/>
                  </a:moveTo>
                  <a:cubicBezTo>
                    <a:pt x="11" y="189"/>
                    <a:pt x="0" y="179"/>
                    <a:pt x="0" y="166"/>
                  </a:cubicBezTo>
                  <a:cubicBezTo>
                    <a:pt x="0" y="138"/>
                    <a:pt x="4" y="111"/>
                    <a:pt x="13" y="85"/>
                  </a:cubicBezTo>
                  <a:cubicBezTo>
                    <a:pt x="21" y="60"/>
                    <a:pt x="34" y="35"/>
                    <a:pt x="50" y="13"/>
                  </a:cubicBezTo>
                  <a:cubicBezTo>
                    <a:pt x="57" y="3"/>
                    <a:pt x="72" y="0"/>
                    <a:pt x="82" y="8"/>
                  </a:cubicBezTo>
                  <a:cubicBezTo>
                    <a:pt x="93" y="16"/>
                    <a:pt x="95" y="30"/>
                    <a:pt x="88" y="41"/>
                  </a:cubicBezTo>
                  <a:cubicBezTo>
                    <a:pt x="74" y="59"/>
                    <a:pt x="64" y="79"/>
                    <a:pt x="57" y="100"/>
                  </a:cubicBezTo>
                  <a:cubicBezTo>
                    <a:pt x="50" y="121"/>
                    <a:pt x="47" y="143"/>
                    <a:pt x="47" y="166"/>
                  </a:cubicBezTo>
                  <a:cubicBezTo>
                    <a:pt x="47" y="179"/>
                    <a:pt x="37" y="189"/>
                    <a:pt x="24" y="189"/>
                  </a:cubicBezTo>
                  <a:cubicBezTo>
                    <a:pt x="24" y="189"/>
                    <a:pt x="24" y="189"/>
                    <a:pt x="24"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7" name="Freeform 12"/>
            <p:cNvSpPr>
              <a:spLocks/>
            </p:cNvSpPr>
            <p:nvPr/>
          </p:nvSpPr>
          <p:spPr bwMode="auto">
            <a:xfrm>
              <a:off x="2520" y="1399"/>
              <a:ext cx="177" cy="295"/>
            </a:xfrm>
            <a:custGeom>
              <a:avLst/>
              <a:gdLst>
                <a:gd name="T0" fmla="*/ 24 w 75"/>
                <a:gd name="T1" fmla="*/ 125 h 125"/>
                <a:gd name="T2" fmla="*/ 0 w 75"/>
                <a:gd name="T3" fmla="*/ 102 h 125"/>
                <a:gd name="T4" fmla="*/ 8 w 75"/>
                <a:gd name="T5" fmla="*/ 55 h 125"/>
                <a:gd name="T6" fmla="*/ 29 w 75"/>
                <a:gd name="T7" fmla="*/ 12 h 125"/>
                <a:gd name="T8" fmla="*/ 62 w 75"/>
                <a:gd name="T9" fmla="*/ 7 h 125"/>
                <a:gd name="T10" fmla="*/ 67 w 75"/>
                <a:gd name="T11" fmla="*/ 40 h 125"/>
                <a:gd name="T12" fmla="*/ 52 w 75"/>
                <a:gd name="T13" fmla="*/ 69 h 125"/>
                <a:gd name="T14" fmla="*/ 47 w 75"/>
                <a:gd name="T15" fmla="*/ 102 h 125"/>
                <a:gd name="T16" fmla="*/ 24 w 75"/>
                <a:gd name="T17" fmla="*/ 125 h 125"/>
                <a:gd name="T18" fmla="*/ 24 w 75"/>
                <a:gd name="T19"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25">
                  <a:moveTo>
                    <a:pt x="24" y="125"/>
                  </a:moveTo>
                  <a:cubicBezTo>
                    <a:pt x="11" y="125"/>
                    <a:pt x="0" y="115"/>
                    <a:pt x="0" y="102"/>
                  </a:cubicBezTo>
                  <a:cubicBezTo>
                    <a:pt x="0" y="86"/>
                    <a:pt x="3" y="70"/>
                    <a:pt x="8" y="55"/>
                  </a:cubicBezTo>
                  <a:cubicBezTo>
                    <a:pt x="13" y="40"/>
                    <a:pt x="20" y="25"/>
                    <a:pt x="29" y="12"/>
                  </a:cubicBezTo>
                  <a:cubicBezTo>
                    <a:pt x="37" y="2"/>
                    <a:pt x="52" y="0"/>
                    <a:pt x="62" y="7"/>
                  </a:cubicBezTo>
                  <a:cubicBezTo>
                    <a:pt x="73" y="15"/>
                    <a:pt x="75" y="29"/>
                    <a:pt x="67" y="40"/>
                  </a:cubicBezTo>
                  <a:cubicBezTo>
                    <a:pt x="61" y="49"/>
                    <a:pt x="56" y="59"/>
                    <a:pt x="52" y="69"/>
                  </a:cubicBezTo>
                  <a:cubicBezTo>
                    <a:pt x="49" y="80"/>
                    <a:pt x="47" y="90"/>
                    <a:pt x="47" y="102"/>
                  </a:cubicBezTo>
                  <a:cubicBezTo>
                    <a:pt x="47" y="114"/>
                    <a:pt x="37" y="125"/>
                    <a:pt x="24" y="125"/>
                  </a:cubicBezTo>
                  <a:cubicBezTo>
                    <a:pt x="24" y="125"/>
                    <a:pt x="24" y="125"/>
                    <a:pt x="2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8" name="Freeform 13"/>
            <p:cNvSpPr>
              <a:spLocks/>
            </p:cNvSpPr>
            <p:nvPr/>
          </p:nvSpPr>
          <p:spPr bwMode="auto">
            <a:xfrm>
              <a:off x="2165" y="2049"/>
              <a:ext cx="527" cy="411"/>
            </a:xfrm>
            <a:custGeom>
              <a:avLst/>
              <a:gdLst>
                <a:gd name="T0" fmla="*/ 197 w 223"/>
                <a:gd name="T1" fmla="*/ 174 h 174"/>
                <a:gd name="T2" fmla="*/ 190 w 223"/>
                <a:gd name="T3" fmla="*/ 173 h 174"/>
                <a:gd name="T4" fmla="*/ 88 w 223"/>
                <a:gd name="T5" fmla="*/ 121 h 174"/>
                <a:gd name="T6" fmla="*/ 7 w 223"/>
                <a:gd name="T7" fmla="*/ 40 h 174"/>
                <a:gd name="T8" fmla="*/ 13 w 223"/>
                <a:gd name="T9" fmla="*/ 7 h 174"/>
                <a:gd name="T10" fmla="*/ 45 w 223"/>
                <a:gd name="T11" fmla="*/ 12 h 174"/>
                <a:gd name="T12" fmla="*/ 116 w 223"/>
                <a:gd name="T13" fmla="*/ 83 h 174"/>
                <a:gd name="T14" fmla="*/ 204 w 223"/>
                <a:gd name="T15" fmla="*/ 128 h 174"/>
                <a:gd name="T16" fmla="*/ 219 w 223"/>
                <a:gd name="T17" fmla="*/ 157 h 174"/>
                <a:gd name="T18" fmla="*/ 197 w 223"/>
                <a:gd name="T1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74">
                  <a:moveTo>
                    <a:pt x="197" y="174"/>
                  </a:moveTo>
                  <a:cubicBezTo>
                    <a:pt x="195" y="174"/>
                    <a:pt x="192" y="173"/>
                    <a:pt x="190" y="173"/>
                  </a:cubicBezTo>
                  <a:cubicBezTo>
                    <a:pt x="153" y="161"/>
                    <a:pt x="119" y="143"/>
                    <a:pt x="88" y="121"/>
                  </a:cubicBezTo>
                  <a:cubicBezTo>
                    <a:pt x="57" y="98"/>
                    <a:pt x="30" y="71"/>
                    <a:pt x="7" y="40"/>
                  </a:cubicBezTo>
                  <a:cubicBezTo>
                    <a:pt x="0" y="29"/>
                    <a:pt x="2" y="15"/>
                    <a:pt x="13" y="7"/>
                  </a:cubicBezTo>
                  <a:cubicBezTo>
                    <a:pt x="23" y="0"/>
                    <a:pt x="38" y="2"/>
                    <a:pt x="45" y="12"/>
                  </a:cubicBezTo>
                  <a:cubicBezTo>
                    <a:pt x="65" y="40"/>
                    <a:pt x="89" y="63"/>
                    <a:pt x="116" y="83"/>
                  </a:cubicBezTo>
                  <a:cubicBezTo>
                    <a:pt x="142" y="103"/>
                    <a:pt x="172" y="118"/>
                    <a:pt x="204" y="128"/>
                  </a:cubicBezTo>
                  <a:cubicBezTo>
                    <a:pt x="217" y="132"/>
                    <a:pt x="223" y="145"/>
                    <a:pt x="219" y="157"/>
                  </a:cubicBezTo>
                  <a:cubicBezTo>
                    <a:pt x="216" y="167"/>
                    <a:pt x="207" y="174"/>
                    <a:pt x="197"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9" name="Freeform 14"/>
            <p:cNvSpPr>
              <a:spLocks/>
            </p:cNvSpPr>
            <p:nvPr/>
          </p:nvSpPr>
          <p:spPr bwMode="auto">
            <a:xfrm>
              <a:off x="2366" y="1902"/>
              <a:ext cx="404" cy="322"/>
            </a:xfrm>
            <a:custGeom>
              <a:avLst/>
              <a:gdLst>
                <a:gd name="T0" fmla="*/ 144 w 171"/>
                <a:gd name="T1" fmla="*/ 136 h 136"/>
                <a:gd name="T2" fmla="*/ 137 w 171"/>
                <a:gd name="T3" fmla="*/ 135 h 136"/>
                <a:gd name="T4" fmla="*/ 65 w 171"/>
                <a:gd name="T5" fmla="*/ 98 h 136"/>
                <a:gd name="T6" fmla="*/ 7 w 171"/>
                <a:gd name="T7" fmla="*/ 40 h 136"/>
                <a:gd name="T8" fmla="*/ 13 w 171"/>
                <a:gd name="T9" fmla="*/ 8 h 136"/>
                <a:gd name="T10" fmla="*/ 45 w 171"/>
                <a:gd name="T11" fmla="*/ 13 h 136"/>
                <a:gd name="T12" fmla="*/ 92 w 171"/>
                <a:gd name="T13" fmla="*/ 60 h 136"/>
                <a:gd name="T14" fmla="*/ 152 w 171"/>
                <a:gd name="T15" fmla="*/ 90 h 136"/>
                <a:gd name="T16" fmla="*/ 167 w 171"/>
                <a:gd name="T17" fmla="*/ 120 h 136"/>
                <a:gd name="T18" fmla="*/ 144 w 171"/>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36">
                  <a:moveTo>
                    <a:pt x="144" y="136"/>
                  </a:moveTo>
                  <a:cubicBezTo>
                    <a:pt x="142" y="136"/>
                    <a:pt x="140" y="135"/>
                    <a:pt x="137" y="135"/>
                  </a:cubicBezTo>
                  <a:cubicBezTo>
                    <a:pt x="111" y="126"/>
                    <a:pt x="87" y="114"/>
                    <a:pt x="65" y="98"/>
                  </a:cubicBezTo>
                  <a:cubicBezTo>
                    <a:pt x="43" y="82"/>
                    <a:pt x="23" y="63"/>
                    <a:pt x="7" y="40"/>
                  </a:cubicBezTo>
                  <a:cubicBezTo>
                    <a:pt x="0" y="30"/>
                    <a:pt x="2" y="15"/>
                    <a:pt x="13" y="8"/>
                  </a:cubicBezTo>
                  <a:cubicBezTo>
                    <a:pt x="23" y="0"/>
                    <a:pt x="38" y="2"/>
                    <a:pt x="45" y="13"/>
                  </a:cubicBezTo>
                  <a:cubicBezTo>
                    <a:pt x="58" y="31"/>
                    <a:pt x="74" y="47"/>
                    <a:pt x="92" y="60"/>
                  </a:cubicBezTo>
                  <a:cubicBezTo>
                    <a:pt x="110" y="73"/>
                    <a:pt x="130" y="83"/>
                    <a:pt x="152" y="90"/>
                  </a:cubicBezTo>
                  <a:cubicBezTo>
                    <a:pt x="164" y="94"/>
                    <a:pt x="171" y="107"/>
                    <a:pt x="167" y="120"/>
                  </a:cubicBezTo>
                  <a:cubicBezTo>
                    <a:pt x="163" y="129"/>
                    <a:pt x="154" y="136"/>
                    <a:pt x="14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0" name="Freeform 15"/>
            <p:cNvSpPr>
              <a:spLocks/>
            </p:cNvSpPr>
            <p:nvPr/>
          </p:nvSpPr>
          <p:spPr bwMode="auto">
            <a:xfrm>
              <a:off x="2572" y="1754"/>
              <a:ext cx="276" cy="229"/>
            </a:xfrm>
            <a:custGeom>
              <a:avLst/>
              <a:gdLst>
                <a:gd name="T0" fmla="*/ 90 w 117"/>
                <a:gd name="T1" fmla="*/ 97 h 97"/>
                <a:gd name="T2" fmla="*/ 83 w 117"/>
                <a:gd name="T3" fmla="*/ 95 h 97"/>
                <a:gd name="T4" fmla="*/ 41 w 117"/>
                <a:gd name="T5" fmla="*/ 74 h 97"/>
                <a:gd name="T6" fmla="*/ 7 w 117"/>
                <a:gd name="T7" fmla="*/ 40 h 97"/>
                <a:gd name="T8" fmla="*/ 13 w 117"/>
                <a:gd name="T9" fmla="*/ 8 h 97"/>
                <a:gd name="T10" fmla="*/ 45 w 117"/>
                <a:gd name="T11" fmla="*/ 13 h 97"/>
                <a:gd name="T12" fmla="*/ 68 w 117"/>
                <a:gd name="T13" fmla="*/ 36 h 97"/>
                <a:gd name="T14" fmla="*/ 98 w 117"/>
                <a:gd name="T15" fmla="*/ 51 h 97"/>
                <a:gd name="T16" fmla="*/ 113 w 117"/>
                <a:gd name="T17" fmla="*/ 80 h 97"/>
                <a:gd name="T18" fmla="*/ 90 w 117"/>
                <a:gd name="T1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97">
                  <a:moveTo>
                    <a:pt x="90" y="97"/>
                  </a:moveTo>
                  <a:cubicBezTo>
                    <a:pt x="88" y="97"/>
                    <a:pt x="86" y="96"/>
                    <a:pt x="83" y="95"/>
                  </a:cubicBezTo>
                  <a:cubicBezTo>
                    <a:pt x="68" y="91"/>
                    <a:pt x="54" y="83"/>
                    <a:pt x="41" y="74"/>
                  </a:cubicBezTo>
                  <a:cubicBezTo>
                    <a:pt x="28" y="65"/>
                    <a:pt x="17" y="53"/>
                    <a:pt x="7" y="40"/>
                  </a:cubicBezTo>
                  <a:cubicBezTo>
                    <a:pt x="0" y="30"/>
                    <a:pt x="2" y="15"/>
                    <a:pt x="13" y="8"/>
                  </a:cubicBezTo>
                  <a:cubicBezTo>
                    <a:pt x="23" y="0"/>
                    <a:pt x="38" y="2"/>
                    <a:pt x="45" y="13"/>
                  </a:cubicBezTo>
                  <a:cubicBezTo>
                    <a:pt x="52" y="22"/>
                    <a:pt x="60" y="30"/>
                    <a:pt x="68" y="36"/>
                  </a:cubicBezTo>
                  <a:cubicBezTo>
                    <a:pt x="77" y="43"/>
                    <a:pt x="87" y="48"/>
                    <a:pt x="98" y="51"/>
                  </a:cubicBezTo>
                  <a:cubicBezTo>
                    <a:pt x="110" y="55"/>
                    <a:pt x="117" y="68"/>
                    <a:pt x="113" y="80"/>
                  </a:cubicBezTo>
                  <a:cubicBezTo>
                    <a:pt x="110" y="90"/>
                    <a:pt x="100" y="97"/>
                    <a:pt x="90"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1" name="Freeform 16"/>
            <p:cNvSpPr>
              <a:spLocks/>
            </p:cNvSpPr>
            <p:nvPr/>
          </p:nvSpPr>
          <p:spPr bwMode="auto">
            <a:xfrm>
              <a:off x="3063" y="2049"/>
              <a:ext cx="529" cy="411"/>
            </a:xfrm>
            <a:custGeom>
              <a:avLst/>
              <a:gdLst>
                <a:gd name="T0" fmla="*/ 27 w 224"/>
                <a:gd name="T1" fmla="*/ 174 h 174"/>
                <a:gd name="T2" fmla="*/ 4 w 224"/>
                <a:gd name="T3" fmla="*/ 157 h 174"/>
                <a:gd name="T4" fmla="*/ 20 w 224"/>
                <a:gd name="T5" fmla="*/ 128 h 174"/>
                <a:gd name="T6" fmla="*/ 108 w 224"/>
                <a:gd name="T7" fmla="*/ 83 h 174"/>
                <a:gd name="T8" fmla="*/ 179 w 224"/>
                <a:gd name="T9" fmla="*/ 12 h 174"/>
                <a:gd name="T10" fmla="*/ 211 w 224"/>
                <a:gd name="T11" fmla="*/ 7 h 174"/>
                <a:gd name="T12" fmla="*/ 216 w 224"/>
                <a:gd name="T13" fmla="*/ 40 h 174"/>
                <a:gd name="T14" fmla="*/ 136 w 224"/>
                <a:gd name="T15" fmla="*/ 121 h 174"/>
                <a:gd name="T16" fmla="*/ 34 w 224"/>
                <a:gd name="T17" fmla="*/ 173 h 174"/>
                <a:gd name="T18" fmla="*/ 27 w 224"/>
                <a:gd name="T1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74">
                  <a:moveTo>
                    <a:pt x="27" y="174"/>
                  </a:moveTo>
                  <a:cubicBezTo>
                    <a:pt x="17" y="174"/>
                    <a:pt x="8" y="167"/>
                    <a:pt x="4" y="157"/>
                  </a:cubicBezTo>
                  <a:cubicBezTo>
                    <a:pt x="0" y="145"/>
                    <a:pt x="7" y="132"/>
                    <a:pt x="20" y="128"/>
                  </a:cubicBezTo>
                  <a:cubicBezTo>
                    <a:pt x="51" y="118"/>
                    <a:pt x="81" y="103"/>
                    <a:pt x="108" y="83"/>
                  </a:cubicBezTo>
                  <a:cubicBezTo>
                    <a:pt x="135" y="63"/>
                    <a:pt x="159" y="40"/>
                    <a:pt x="179" y="12"/>
                  </a:cubicBezTo>
                  <a:cubicBezTo>
                    <a:pt x="186" y="2"/>
                    <a:pt x="201" y="0"/>
                    <a:pt x="211" y="7"/>
                  </a:cubicBezTo>
                  <a:cubicBezTo>
                    <a:pt x="222" y="15"/>
                    <a:pt x="224" y="29"/>
                    <a:pt x="216" y="40"/>
                  </a:cubicBezTo>
                  <a:cubicBezTo>
                    <a:pt x="194" y="71"/>
                    <a:pt x="167" y="98"/>
                    <a:pt x="136" y="121"/>
                  </a:cubicBezTo>
                  <a:cubicBezTo>
                    <a:pt x="105" y="143"/>
                    <a:pt x="71" y="161"/>
                    <a:pt x="34" y="173"/>
                  </a:cubicBezTo>
                  <a:cubicBezTo>
                    <a:pt x="32" y="173"/>
                    <a:pt x="29" y="174"/>
                    <a:pt x="27"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2" name="Freeform 17"/>
            <p:cNvSpPr>
              <a:spLocks/>
            </p:cNvSpPr>
            <p:nvPr/>
          </p:nvSpPr>
          <p:spPr bwMode="auto">
            <a:xfrm>
              <a:off x="2987" y="1902"/>
              <a:ext cx="404" cy="322"/>
            </a:xfrm>
            <a:custGeom>
              <a:avLst/>
              <a:gdLst>
                <a:gd name="T0" fmla="*/ 26 w 171"/>
                <a:gd name="T1" fmla="*/ 136 h 136"/>
                <a:gd name="T2" fmla="*/ 4 w 171"/>
                <a:gd name="T3" fmla="*/ 120 h 136"/>
                <a:gd name="T4" fmla="*/ 19 w 171"/>
                <a:gd name="T5" fmla="*/ 90 h 136"/>
                <a:gd name="T6" fmla="*/ 79 w 171"/>
                <a:gd name="T7" fmla="*/ 60 h 136"/>
                <a:gd name="T8" fmla="*/ 125 w 171"/>
                <a:gd name="T9" fmla="*/ 13 h 136"/>
                <a:gd name="T10" fmla="*/ 158 w 171"/>
                <a:gd name="T11" fmla="*/ 8 h 136"/>
                <a:gd name="T12" fmla="*/ 163 w 171"/>
                <a:gd name="T13" fmla="*/ 40 h 136"/>
                <a:gd name="T14" fmla="*/ 106 w 171"/>
                <a:gd name="T15" fmla="*/ 98 h 136"/>
                <a:gd name="T16" fmla="*/ 34 w 171"/>
                <a:gd name="T17" fmla="*/ 135 h 136"/>
                <a:gd name="T18" fmla="*/ 26 w 171"/>
                <a:gd name="T19"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36">
                  <a:moveTo>
                    <a:pt x="26" y="136"/>
                  </a:moveTo>
                  <a:cubicBezTo>
                    <a:pt x="17" y="136"/>
                    <a:pt x="7" y="130"/>
                    <a:pt x="4" y="120"/>
                  </a:cubicBezTo>
                  <a:cubicBezTo>
                    <a:pt x="0" y="107"/>
                    <a:pt x="7" y="94"/>
                    <a:pt x="19" y="90"/>
                  </a:cubicBezTo>
                  <a:cubicBezTo>
                    <a:pt x="41" y="83"/>
                    <a:pt x="61" y="73"/>
                    <a:pt x="79" y="60"/>
                  </a:cubicBezTo>
                  <a:cubicBezTo>
                    <a:pt x="96" y="47"/>
                    <a:pt x="112" y="31"/>
                    <a:pt x="125" y="13"/>
                  </a:cubicBezTo>
                  <a:cubicBezTo>
                    <a:pt x="133" y="2"/>
                    <a:pt x="148" y="0"/>
                    <a:pt x="158" y="8"/>
                  </a:cubicBezTo>
                  <a:cubicBezTo>
                    <a:pt x="169" y="15"/>
                    <a:pt x="171" y="30"/>
                    <a:pt x="163" y="40"/>
                  </a:cubicBezTo>
                  <a:cubicBezTo>
                    <a:pt x="147" y="63"/>
                    <a:pt x="128" y="82"/>
                    <a:pt x="106" y="98"/>
                  </a:cubicBezTo>
                  <a:cubicBezTo>
                    <a:pt x="84" y="114"/>
                    <a:pt x="60" y="126"/>
                    <a:pt x="34" y="135"/>
                  </a:cubicBezTo>
                  <a:cubicBezTo>
                    <a:pt x="31" y="135"/>
                    <a:pt x="29" y="136"/>
                    <a:pt x="26"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3" name="Freeform 18"/>
            <p:cNvSpPr>
              <a:spLocks/>
            </p:cNvSpPr>
            <p:nvPr/>
          </p:nvSpPr>
          <p:spPr bwMode="auto">
            <a:xfrm>
              <a:off x="2909" y="1754"/>
              <a:ext cx="277" cy="229"/>
            </a:xfrm>
            <a:custGeom>
              <a:avLst/>
              <a:gdLst>
                <a:gd name="T0" fmla="*/ 26 w 117"/>
                <a:gd name="T1" fmla="*/ 97 h 97"/>
                <a:gd name="T2" fmla="*/ 4 w 117"/>
                <a:gd name="T3" fmla="*/ 80 h 97"/>
                <a:gd name="T4" fmla="*/ 19 w 117"/>
                <a:gd name="T5" fmla="*/ 51 h 97"/>
                <a:gd name="T6" fmla="*/ 48 w 117"/>
                <a:gd name="T7" fmla="*/ 36 h 97"/>
                <a:gd name="T8" fmla="*/ 72 w 117"/>
                <a:gd name="T9" fmla="*/ 13 h 97"/>
                <a:gd name="T10" fmla="*/ 104 w 117"/>
                <a:gd name="T11" fmla="*/ 8 h 97"/>
                <a:gd name="T12" fmla="*/ 110 w 117"/>
                <a:gd name="T13" fmla="*/ 40 h 97"/>
                <a:gd name="T14" fmla="*/ 76 w 117"/>
                <a:gd name="T15" fmla="*/ 74 h 97"/>
                <a:gd name="T16" fmla="*/ 34 w 117"/>
                <a:gd name="T17" fmla="*/ 95 h 97"/>
                <a:gd name="T18" fmla="*/ 26 w 117"/>
                <a:gd name="T1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97">
                  <a:moveTo>
                    <a:pt x="26" y="97"/>
                  </a:moveTo>
                  <a:cubicBezTo>
                    <a:pt x="16" y="97"/>
                    <a:pt x="7" y="90"/>
                    <a:pt x="4" y="80"/>
                  </a:cubicBezTo>
                  <a:cubicBezTo>
                    <a:pt x="0" y="68"/>
                    <a:pt x="7" y="55"/>
                    <a:pt x="19" y="51"/>
                  </a:cubicBezTo>
                  <a:cubicBezTo>
                    <a:pt x="30" y="48"/>
                    <a:pt x="40" y="43"/>
                    <a:pt x="48" y="36"/>
                  </a:cubicBezTo>
                  <a:cubicBezTo>
                    <a:pt x="57" y="30"/>
                    <a:pt x="65" y="22"/>
                    <a:pt x="72" y="13"/>
                  </a:cubicBezTo>
                  <a:cubicBezTo>
                    <a:pt x="79" y="2"/>
                    <a:pt x="94" y="0"/>
                    <a:pt x="104" y="8"/>
                  </a:cubicBezTo>
                  <a:cubicBezTo>
                    <a:pt x="115" y="15"/>
                    <a:pt x="117" y="30"/>
                    <a:pt x="110" y="40"/>
                  </a:cubicBezTo>
                  <a:cubicBezTo>
                    <a:pt x="100" y="53"/>
                    <a:pt x="89" y="65"/>
                    <a:pt x="76" y="74"/>
                  </a:cubicBezTo>
                  <a:cubicBezTo>
                    <a:pt x="63" y="83"/>
                    <a:pt x="49" y="91"/>
                    <a:pt x="34" y="95"/>
                  </a:cubicBezTo>
                  <a:cubicBezTo>
                    <a:pt x="31" y="96"/>
                    <a:pt x="29" y="97"/>
                    <a:pt x="26"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4" name="Freeform 19"/>
            <p:cNvSpPr>
              <a:spLocks/>
            </p:cNvSpPr>
            <p:nvPr/>
          </p:nvSpPr>
          <p:spPr bwMode="auto">
            <a:xfrm>
              <a:off x="3465" y="1101"/>
              <a:ext cx="274" cy="593"/>
            </a:xfrm>
            <a:custGeom>
              <a:avLst/>
              <a:gdLst>
                <a:gd name="T0" fmla="*/ 92 w 116"/>
                <a:gd name="T1" fmla="*/ 251 h 251"/>
                <a:gd name="T2" fmla="*/ 92 w 116"/>
                <a:gd name="T3" fmla="*/ 251 h 251"/>
                <a:gd name="T4" fmla="*/ 69 w 116"/>
                <a:gd name="T5" fmla="*/ 228 h 251"/>
                <a:gd name="T6" fmla="*/ 53 w 116"/>
                <a:gd name="T7" fmla="*/ 129 h 251"/>
                <a:gd name="T8" fmla="*/ 8 w 116"/>
                <a:gd name="T9" fmla="*/ 41 h 251"/>
                <a:gd name="T10" fmla="*/ 13 w 116"/>
                <a:gd name="T11" fmla="*/ 8 h 251"/>
                <a:gd name="T12" fmla="*/ 46 w 116"/>
                <a:gd name="T13" fmla="*/ 13 h 251"/>
                <a:gd name="T14" fmla="*/ 98 w 116"/>
                <a:gd name="T15" fmla="*/ 115 h 251"/>
                <a:gd name="T16" fmla="*/ 116 w 116"/>
                <a:gd name="T17" fmla="*/ 228 h 251"/>
                <a:gd name="T18" fmla="*/ 92 w 116"/>
                <a:gd name="T1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251">
                  <a:moveTo>
                    <a:pt x="92" y="251"/>
                  </a:moveTo>
                  <a:cubicBezTo>
                    <a:pt x="92" y="251"/>
                    <a:pt x="92" y="251"/>
                    <a:pt x="92" y="251"/>
                  </a:cubicBezTo>
                  <a:cubicBezTo>
                    <a:pt x="79" y="251"/>
                    <a:pt x="69" y="241"/>
                    <a:pt x="69" y="228"/>
                  </a:cubicBezTo>
                  <a:cubicBezTo>
                    <a:pt x="69" y="194"/>
                    <a:pt x="64" y="161"/>
                    <a:pt x="53" y="129"/>
                  </a:cubicBezTo>
                  <a:cubicBezTo>
                    <a:pt x="43" y="98"/>
                    <a:pt x="28" y="68"/>
                    <a:pt x="8" y="41"/>
                  </a:cubicBezTo>
                  <a:cubicBezTo>
                    <a:pt x="0" y="30"/>
                    <a:pt x="3" y="16"/>
                    <a:pt x="13" y="8"/>
                  </a:cubicBezTo>
                  <a:cubicBezTo>
                    <a:pt x="24" y="0"/>
                    <a:pt x="38" y="3"/>
                    <a:pt x="46" y="13"/>
                  </a:cubicBezTo>
                  <a:cubicBezTo>
                    <a:pt x="69" y="44"/>
                    <a:pt x="86" y="79"/>
                    <a:pt x="98" y="115"/>
                  </a:cubicBezTo>
                  <a:cubicBezTo>
                    <a:pt x="110" y="151"/>
                    <a:pt x="116" y="189"/>
                    <a:pt x="116" y="228"/>
                  </a:cubicBezTo>
                  <a:cubicBezTo>
                    <a:pt x="116" y="241"/>
                    <a:pt x="105" y="251"/>
                    <a:pt x="92"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5" name="Freeform 20"/>
            <p:cNvSpPr>
              <a:spLocks/>
            </p:cNvSpPr>
            <p:nvPr/>
          </p:nvSpPr>
          <p:spPr bwMode="auto">
            <a:xfrm>
              <a:off x="3266" y="1248"/>
              <a:ext cx="225" cy="446"/>
            </a:xfrm>
            <a:custGeom>
              <a:avLst/>
              <a:gdLst>
                <a:gd name="T0" fmla="*/ 71 w 95"/>
                <a:gd name="T1" fmla="*/ 189 h 189"/>
                <a:gd name="T2" fmla="*/ 48 w 95"/>
                <a:gd name="T3" fmla="*/ 166 h 189"/>
                <a:gd name="T4" fmla="*/ 38 w 95"/>
                <a:gd name="T5" fmla="*/ 100 h 189"/>
                <a:gd name="T6" fmla="*/ 7 w 95"/>
                <a:gd name="T7" fmla="*/ 41 h 189"/>
                <a:gd name="T8" fmla="*/ 12 w 95"/>
                <a:gd name="T9" fmla="*/ 8 h 189"/>
                <a:gd name="T10" fmla="*/ 45 w 95"/>
                <a:gd name="T11" fmla="*/ 13 h 189"/>
                <a:gd name="T12" fmla="*/ 82 w 95"/>
                <a:gd name="T13" fmla="*/ 85 h 189"/>
                <a:gd name="T14" fmla="*/ 95 w 95"/>
                <a:gd name="T15" fmla="*/ 166 h 189"/>
                <a:gd name="T16" fmla="*/ 71 w 95"/>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89">
                  <a:moveTo>
                    <a:pt x="71" y="189"/>
                  </a:moveTo>
                  <a:cubicBezTo>
                    <a:pt x="58" y="189"/>
                    <a:pt x="48" y="179"/>
                    <a:pt x="48" y="166"/>
                  </a:cubicBezTo>
                  <a:cubicBezTo>
                    <a:pt x="48" y="143"/>
                    <a:pt x="44" y="121"/>
                    <a:pt x="38" y="100"/>
                  </a:cubicBezTo>
                  <a:cubicBezTo>
                    <a:pt x="31" y="79"/>
                    <a:pt x="20" y="59"/>
                    <a:pt x="7" y="41"/>
                  </a:cubicBezTo>
                  <a:cubicBezTo>
                    <a:pt x="0" y="30"/>
                    <a:pt x="2" y="16"/>
                    <a:pt x="12" y="8"/>
                  </a:cubicBezTo>
                  <a:cubicBezTo>
                    <a:pt x="23" y="0"/>
                    <a:pt x="37" y="3"/>
                    <a:pt x="45" y="13"/>
                  </a:cubicBezTo>
                  <a:cubicBezTo>
                    <a:pt x="61" y="35"/>
                    <a:pt x="74" y="60"/>
                    <a:pt x="82" y="85"/>
                  </a:cubicBezTo>
                  <a:cubicBezTo>
                    <a:pt x="90" y="111"/>
                    <a:pt x="95" y="138"/>
                    <a:pt x="95" y="166"/>
                  </a:cubicBezTo>
                  <a:cubicBezTo>
                    <a:pt x="95" y="179"/>
                    <a:pt x="84" y="189"/>
                    <a:pt x="71"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6" name="Freeform 21"/>
            <p:cNvSpPr>
              <a:spLocks/>
            </p:cNvSpPr>
            <p:nvPr/>
          </p:nvSpPr>
          <p:spPr bwMode="auto">
            <a:xfrm>
              <a:off x="3061" y="1399"/>
              <a:ext cx="174" cy="295"/>
            </a:xfrm>
            <a:custGeom>
              <a:avLst/>
              <a:gdLst>
                <a:gd name="T0" fmla="*/ 51 w 74"/>
                <a:gd name="T1" fmla="*/ 125 h 125"/>
                <a:gd name="T2" fmla="*/ 28 w 74"/>
                <a:gd name="T3" fmla="*/ 102 h 125"/>
                <a:gd name="T4" fmla="*/ 22 w 74"/>
                <a:gd name="T5" fmla="*/ 69 h 125"/>
                <a:gd name="T6" fmla="*/ 7 w 74"/>
                <a:gd name="T7" fmla="*/ 40 h 125"/>
                <a:gd name="T8" fmla="*/ 13 w 74"/>
                <a:gd name="T9" fmla="*/ 7 h 125"/>
                <a:gd name="T10" fmla="*/ 45 w 74"/>
                <a:gd name="T11" fmla="*/ 12 h 125"/>
                <a:gd name="T12" fmla="*/ 67 w 74"/>
                <a:gd name="T13" fmla="*/ 55 h 125"/>
                <a:gd name="T14" fmla="*/ 74 w 74"/>
                <a:gd name="T15" fmla="*/ 102 h 125"/>
                <a:gd name="T16" fmla="*/ 51 w 74"/>
                <a:gd name="T17" fmla="*/ 125 h 125"/>
                <a:gd name="T18" fmla="*/ 51 w 74"/>
                <a:gd name="T19"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25">
                  <a:moveTo>
                    <a:pt x="51" y="125"/>
                  </a:moveTo>
                  <a:cubicBezTo>
                    <a:pt x="38" y="125"/>
                    <a:pt x="28" y="115"/>
                    <a:pt x="28" y="102"/>
                  </a:cubicBezTo>
                  <a:cubicBezTo>
                    <a:pt x="27" y="90"/>
                    <a:pt x="26" y="79"/>
                    <a:pt x="22" y="69"/>
                  </a:cubicBezTo>
                  <a:cubicBezTo>
                    <a:pt x="19" y="59"/>
                    <a:pt x="14" y="49"/>
                    <a:pt x="7" y="40"/>
                  </a:cubicBezTo>
                  <a:cubicBezTo>
                    <a:pt x="0" y="29"/>
                    <a:pt x="2" y="15"/>
                    <a:pt x="13" y="7"/>
                  </a:cubicBezTo>
                  <a:cubicBezTo>
                    <a:pt x="23" y="0"/>
                    <a:pt x="38" y="2"/>
                    <a:pt x="45" y="12"/>
                  </a:cubicBezTo>
                  <a:cubicBezTo>
                    <a:pt x="55" y="25"/>
                    <a:pt x="62" y="40"/>
                    <a:pt x="67" y="55"/>
                  </a:cubicBezTo>
                  <a:cubicBezTo>
                    <a:pt x="72" y="70"/>
                    <a:pt x="74" y="85"/>
                    <a:pt x="74" y="102"/>
                  </a:cubicBezTo>
                  <a:cubicBezTo>
                    <a:pt x="74" y="114"/>
                    <a:pt x="64" y="125"/>
                    <a:pt x="51" y="125"/>
                  </a:cubicBezTo>
                  <a:cubicBezTo>
                    <a:pt x="51" y="125"/>
                    <a:pt x="51" y="125"/>
                    <a:pt x="51"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7" name="Freeform 22"/>
            <p:cNvSpPr>
              <a:spLocks noEditPoints="1"/>
            </p:cNvSpPr>
            <p:nvPr/>
          </p:nvSpPr>
          <p:spPr bwMode="auto">
            <a:xfrm>
              <a:off x="1620" y="360"/>
              <a:ext cx="2518" cy="2518"/>
            </a:xfrm>
            <a:custGeom>
              <a:avLst/>
              <a:gdLst>
                <a:gd name="T0" fmla="*/ 533 w 1066"/>
                <a:gd name="T1" fmla="*/ 1066 h 1066"/>
                <a:gd name="T2" fmla="*/ 156 w 1066"/>
                <a:gd name="T3" fmla="*/ 910 h 1066"/>
                <a:gd name="T4" fmla="*/ 0 w 1066"/>
                <a:gd name="T5" fmla="*/ 533 h 1066"/>
                <a:gd name="T6" fmla="*/ 156 w 1066"/>
                <a:gd name="T7" fmla="*/ 156 h 1066"/>
                <a:gd name="T8" fmla="*/ 533 w 1066"/>
                <a:gd name="T9" fmla="*/ 0 h 1066"/>
                <a:gd name="T10" fmla="*/ 910 w 1066"/>
                <a:gd name="T11" fmla="*/ 156 h 1066"/>
                <a:gd name="T12" fmla="*/ 1066 w 1066"/>
                <a:gd name="T13" fmla="*/ 533 h 1066"/>
                <a:gd name="T14" fmla="*/ 910 w 1066"/>
                <a:gd name="T15" fmla="*/ 910 h 1066"/>
                <a:gd name="T16" fmla="*/ 533 w 1066"/>
                <a:gd name="T17" fmla="*/ 1066 h 1066"/>
                <a:gd name="T18" fmla="*/ 533 w 1066"/>
                <a:gd name="T19" fmla="*/ 47 h 1066"/>
                <a:gd name="T20" fmla="*/ 47 w 1066"/>
                <a:gd name="T21" fmla="*/ 533 h 1066"/>
                <a:gd name="T22" fmla="*/ 533 w 1066"/>
                <a:gd name="T23" fmla="*/ 1019 h 1066"/>
                <a:gd name="T24" fmla="*/ 1019 w 1066"/>
                <a:gd name="T25" fmla="*/ 533 h 1066"/>
                <a:gd name="T26" fmla="*/ 533 w 1066"/>
                <a:gd name="T27" fmla="*/ 4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066">
                  <a:moveTo>
                    <a:pt x="533" y="1066"/>
                  </a:moveTo>
                  <a:cubicBezTo>
                    <a:pt x="391" y="1066"/>
                    <a:pt x="257" y="1011"/>
                    <a:pt x="156" y="910"/>
                  </a:cubicBezTo>
                  <a:cubicBezTo>
                    <a:pt x="55" y="809"/>
                    <a:pt x="0" y="675"/>
                    <a:pt x="0" y="533"/>
                  </a:cubicBezTo>
                  <a:cubicBezTo>
                    <a:pt x="0" y="391"/>
                    <a:pt x="55" y="257"/>
                    <a:pt x="156" y="156"/>
                  </a:cubicBezTo>
                  <a:cubicBezTo>
                    <a:pt x="257" y="56"/>
                    <a:pt x="391" y="0"/>
                    <a:pt x="533" y="0"/>
                  </a:cubicBezTo>
                  <a:cubicBezTo>
                    <a:pt x="675" y="0"/>
                    <a:pt x="809" y="56"/>
                    <a:pt x="910" y="156"/>
                  </a:cubicBezTo>
                  <a:cubicBezTo>
                    <a:pt x="1010" y="257"/>
                    <a:pt x="1066" y="391"/>
                    <a:pt x="1066" y="533"/>
                  </a:cubicBezTo>
                  <a:cubicBezTo>
                    <a:pt x="1066" y="675"/>
                    <a:pt x="1010" y="809"/>
                    <a:pt x="910" y="910"/>
                  </a:cubicBezTo>
                  <a:cubicBezTo>
                    <a:pt x="809" y="1011"/>
                    <a:pt x="675" y="1066"/>
                    <a:pt x="533" y="1066"/>
                  </a:cubicBezTo>
                  <a:close/>
                  <a:moveTo>
                    <a:pt x="533" y="47"/>
                  </a:moveTo>
                  <a:cubicBezTo>
                    <a:pt x="265" y="47"/>
                    <a:pt x="47" y="265"/>
                    <a:pt x="47" y="533"/>
                  </a:cubicBezTo>
                  <a:cubicBezTo>
                    <a:pt x="47" y="801"/>
                    <a:pt x="265" y="1019"/>
                    <a:pt x="533" y="1019"/>
                  </a:cubicBezTo>
                  <a:cubicBezTo>
                    <a:pt x="801" y="1019"/>
                    <a:pt x="1019" y="801"/>
                    <a:pt x="1019" y="533"/>
                  </a:cubicBezTo>
                  <a:cubicBezTo>
                    <a:pt x="1019" y="265"/>
                    <a:pt x="801" y="47"/>
                    <a:pt x="53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55" name="Group 53"/>
          <p:cNvGrpSpPr>
            <a:grpSpLocks noChangeAspect="1"/>
          </p:cNvGrpSpPr>
          <p:nvPr/>
        </p:nvGrpSpPr>
        <p:grpSpPr bwMode="auto">
          <a:xfrm>
            <a:off x="2463386" y="2930531"/>
            <a:ext cx="273058" cy="273058"/>
            <a:chOff x="2795" y="1535"/>
            <a:chExt cx="171" cy="171"/>
          </a:xfrm>
          <a:solidFill>
            <a:schemeClr val="tx2"/>
          </a:solidFill>
        </p:grpSpPr>
        <p:sp>
          <p:nvSpPr>
            <p:cNvPr id="156" name="Freeform 54"/>
            <p:cNvSpPr>
              <a:spLocks noEditPoints="1"/>
            </p:cNvSpPr>
            <p:nvPr/>
          </p:nvSpPr>
          <p:spPr bwMode="auto">
            <a:xfrm>
              <a:off x="2795" y="1535"/>
              <a:ext cx="171" cy="171"/>
            </a:xfrm>
            <a:custGeom>
              <a:avLst/>
              <a:gdLst>
                <a:gd name="T0" fmla="*/ 500 w 1000"/>
                <a:gd name="T1" fmla="*/ 956 h 1000"/>
                <a:gd name="T2" fmla="*/ 44 w 1000"/>
                <a:gd name="T3" fmla="*/ 500 h 1000"/>
                <a:gd name="T4" fmla="*/ 500 w 1000"/>
                <a:gd name="T5" fmla="*/ 44 h 1000"/>
                <a:gd name="T6" fmla="*/ 956 w 1000"/>
                <a:gd name="T7" fmla="*/ 500 h 1000"/>
                <a:gd name="T8" fmla="*/ 500 w 1000"/>
                <a:gd name="T9" fmla="*/ 956 h 1000"/>
                <a:gd name="T10" fmla="*/ 854 w 1000"/>
                <a:gd name="T11" fmla="*/ 147 h 1000"/>
                <a:gd name="T12" fmla="*/ 500 w 1000"/>
                <a:gd name="T13" fmla="*/ 0 h 1000"/>
                <a:gd name="T14" fmla="*/ 147 w 1000"/>
                <a:gd name="T15" fmla="*/ 147 h 1000"/>
                <a:gd name="T16" fmla="*/ 0 w 1000"/>
                <a:gd name="T17" fmla="*/ 500 h 1000"/>
                <a:gd name="T18" fmla="*/ 147 w 1000"/>
                <a:gd name="T19" fmla="*/ 854 h 1000"/>
                <a:gd name="T20" fmla="*/ 500 w 1000"/>
                <a:gd name="T21" fmla="*/ 1000 h 1000"/>
                <a:gd name="T22" fmla="*/ 854 w 1000"/>
                <a:gd name="T23" fmla="*/ 854 h 1000"/>
                <a:gd name="T24" fmla="*/ 1000 w 1000"/>
                <a:gd name="T25" fmla="*/ 500 h 1000"/>
                <a:gd name="T26" fmla="*/ 854 w 1000"/>
                <a:gd name="T27" fmla="*/ 147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000">
                  <a:moveTo>
                    <a:pt x="500" y="956"/>
                  </a:moveTo>
                  <a:cubicBezTo>
                    <a:pt x="249" y="956"/>
                    <a:pt x="44" y="752"/>
                    <a:pt x="44" y="500"/>
                  </a:cubicBezTo>
                  <a:cubicBezTo>
                    <a:pt x="44" y="249"/>
                    <a:pt x="249" y="44"/>
                    <a:pt x="500" y="44"/>
                  </a:cubicBezTo>
                  <a:cubicBezTo>
                    <a:pt x="752" y="44"/>
                    <a:pt x="956" y="249"/>
                    <a:pt x="956" y="500"/>
                  </a:cubicBezTo>
                  <a:cubicBezTo>
                    <a:pt x="956" y="752"/>
                    <a:pt x="752" y="956"/>
                    <a:pt x="500" y="956"/>
                  </a:cubicBezTo>
                  <a:close/>
                  <a:moveTo>
                    <a:pt x="854" y="147"/>
                  </a:moveTo>
                  <a:cubicBezTo>
                    <a:pt x="759" y="52"/>
                    <a:pt x="634" y="0"/>
                    <a:pt x="500" y="0"/>
                  </a:cubicBezTo>
                  <a:cubicBezTo>
                    <a:pt x="367" y="0"/>
                    <a:pt x="241" y="52"/>
                    <a:pt x="147" y="147"/>
                  </a:cubicBezTo>
                  <a:cubicBezTo>
                    <a:pt x="52" y="241"/>
                    <a:pt x="0" y="367"/>
                    <a:pt x="0" y="500"/>
                  </a:cubicBezTo>
                  <a:cubicBezTo>
                    <a:pt x="0" y="634"/>
                    <a:pt x="52" y="759"/>
                    <a:pt x="147" y="854"/>
                  </a:cubicBezTo>
                  <a:cubicBezTo>
                    <a:pt x="241" y="948"/>
                    <a:pt x="367" y="1000"/>
                    <a:pt x="500" y="1000"/>
                  </a:cubicBezTo>
                  <a:cubicBezTo>
                    <a:pt x="634" y="1000"/>
                    <a:pt x="759" y="948"/>
                    <a:pt x="854" y="854"/>
                  </a:cubicBezTo>
                  <a:cubicBezTo>
                    <a:pt x="948" y="759"/>
                    <a:pt x="1000" y="634"/>
                    <a:pt x="1000" y="500"/>
                  </a:cubicBezTo>
                  <a:cubicBezTo>
                    <a:pt x="1000" y="367"/>
                    <a:pt x="948" y="241"/>
                    <a:pt x="85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5"/>
            <p:cNvSpPr>
              <a:spLocks noEditPoints="1"/>
            </p:cNvSpPr>
            <p:nvPr/>
          </p:nvSpPr>
          <p:spPr bwMode="auto">
            <a:xfrm>
              <a:off x="2832" y="1572"/>
              <a:ext cx="97" cy="97"/>
            </a:xfrm>
            <a:custGeom>
              <a:avLst/>
              <a:gdLst>
                <a:gd name="T0" fmla="*/ 283 w 565"/>
                <a:gd name="T1" fmla="*/ 521 h 565"/>
                <a:gd name="T2" fmla="*/ 44 w 565"/>
                <a:gd name="T3" fmla="*/ 283 h 565"/>
                <a:gd name="T4" fmla="*/ 283 w 565"/>
                <a:gd name="T5" fmla="*/ 44 h 565"/>
                <a:gd name="T6" fmla="*/ 521 w 565"/>
                <a:gd name="T7" fmla="*/ 283 h 565"/>
                <a:gd name="T8" fmla="*/ 283 w 565"/>
                <a:gd name="T9" fmla="*/ 521 h 565"/>
                <a:gd name="T10" fmla="*/ 283 w 565"/>
                <a:gd name="T11" fmla="*/ 0 h 565"/>
                <a:gd name="T12" fmla="*/ 0 w 565"/>
                <a:gd name="T13" fmla="*/ 283 h 565"/>
                <a:gd name="T14" fmla="*/ 283 w 565"/>
                <a:gd name="T15" fmla="*/ 565 h 565"/>
                <a:gd name="T16" fmla="*/ 565 w 565"/>
                <a:gd name="T17" fmla="*/ 283 h 565"/>
                <a:gd name="T18" fmla="*/ 283 w 565"/>
                <a:gd name="T1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5" h="565">
                  <a:moveTo>
                    <a:pt x="283" y="521"/>
                  </a:moveTo>
                  <a:cubicBezTo>
                    <a:pt x="151" y="521"/>
                    <a:pt x="44" y="414"/>
                    <a:pt x="44" y="283"/>
                  </a:cubicBezTo>
                  <a:cubicBezTo>
                    <a:pt x="44" y="151"/>
                    <a:pt x="151" y="44"/>
                    <a:pt x="283" y="44"/>
                  </a:cubicBezTo>
                  <a:cubicBezTo>
                    <a:pt x="414" y="44"/>
                    <a:pt x="521" y="151"/>
                    <a:pt x="521" y="283"/>
                  </a:cubicBezTo>
                  <a:cubicBezTo>
                    <a:pt x="521" y="414"/>
                    <a:pt x="414" y="521"/>
                    <a:pt x="283" y="521"/>
                  </a:cubicBezTo>
                  <a:close/>
                  <a:moveTo>
                    <a:pt x="283" y="0"/>
                  </a:moveTo>
                  <a:cubicBezTo>
                    <a:pt x="127" y="0"/>
                    <a:pt x="0" y="127"/>
                    <a:pt x="0" y="283"/>
                  </a:cubicBezTo>
                  <a:cubicBezTo>
                    <a:pt x="0" y="439"/>
                    <a:pt x="127" y="565"/>
                    <a:pt x="283" y="565"/>
                  </a:cubicBezTo>
                  <a:cubicBezTo>
                    <a:pt x="439" y="565"/>
                    <a:pt x="565" y="439"/>
                    <a:pt x="565" y="283"/>
                  </a:cubicBezTo>
                  <a:cubicBezTo>
                    <a:pt x="565" y="127"/>
                    <a:pt x="439" y="0"/>
                    <a:pt x="2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6"/>
            <p:cNvSpPr>
              <a:spLocks/>
            </p:cNvSpPr>
            <p:nvPr/>
          </p:nvSpPr>
          <p:spPr bwMode="auto">
            <a:xfrm>
              <a:off x="2854" y="1594"/>
              <a:ext cx="24" cy="24"/>
            </a:xfrm>
            <a:custGeom>
              <a:avLst/>
              <a:gdLst>
                <a:gd name="T0" fmla="*/ 22 w 144"/>
                <a:gd name="T1" fmla="*/ 112 h 142"/>
                <a:gd name="T2" fmla="*/ 44 w 144"/>
                <a:gd name="T3" fmla="*/ 90 h 142"/>
                <a:gd name="T4" fmla="*/ 44 w 144"/>
                <a:gd name="T5" fmla="*/ 75 h 142"/>
                <a:gd name="T6" fmla="*/ 104 w 144"/>
                <a:gd name="T7" fmla="*/ 135 h 142"/>
                <a:gd name="T8" fmla="*/ 120 w 144"/>
                <a:gd name="T9" fmla="*/ 142 h 142"/>
                <a:gd name="T10" fmla="*/ 135 w 144"/>
                <a:gd name="T11" fmla="*/ 135 h 142"/>
                <a:gd name="T12" fmla="*/ 135 w 144"/>
                <a:gd name="T13" fmla="*/ 104 h 142"/>
                <a:gd name="T14" fmla="*/ 75 w 144"/>
                <a:gd name="T15" fmla="*/ 44 h 142"/>
                <a:gd name="T16" fmla="*/ 90 w 144"/>
                <a:gd name="T17" fmla="*/ 44 h 142"/>
                <a:gd name="T18" fmla="*/ 112 w 144"/>
                <a:gd name="T19" fmla="*/ 22 h 142"/>
                <a:gd name="T20" fmla="*/ 90 w 144"/>
                <a:gd name="T21" fmla="*/ 0 h 142"/>
                <a:gd name="T22" fmla="*/ 22 w 144"/>
                <a:gd name="T23" fmla="*/ 0 h 142"/>
                <a:gd name="T24" fmla="*/ 20 w 144"/>
                <a:gd name="T25" fmla="*/ 0 h 142"/>
                <a:gd name="T26" fmla="*/ 20 w 144"/>
                <a:gd name="T27" fmla="*/ 0 h 142"/>
                <a:gd name="T28" fmla="*/ 17 w 144"/>
                <a:gd name="T29" fmla="*/ 1 h 142"/>
                <a:gd name="T30" fmla="*/ 16 w 144"/>
                <a:gd name="T31" fmla="*/ 1 h 142"/>
                <a:gd name="T32" fmla="*/ 14 w 144"/>
                <a:gd name="T33" fmla="*/ 2 h 142"/>
                <a:gd name="T34" fmla="*/ 14 w 144"/>
                <a:gd name="T35" fmla="*/ 2 h 142"/>
                <a:gd name="T36" fmla="*/ 14 w 144"/>
                <a:gd name="T37" fmla="*/ 2 h 142"/>
                <a:gd name="T38" fmla="*/ 13 w 144"/>
                <a:gd name="T39" fmla="*/ 2 h 142"/>
                <a:gd name="T40" fmla="*/ 12 w 144"/>
                <a:gd name="T41" fmla="*/ 2 h 142"/>
                <a:gd name="T42" fmla="*/ 11 w 144"/>
                <a:gd name="T43" fmla="*/ 3 h 142"/>
                <a:gd name="T44" fmla="*/ 10 w 144"/>
                <a:gd name="T45" fmla="*/ 3 h 142"/>
                <a:gd name="T46" fmla="*/ 10 w 144"/>
                <a:gd name="T47" fmla="*/ 4 h 142"/>
                <a:gd name="T48" fmla="*/ 8 w 144"/>
                <a:gd name="T49" fmla="*/ 5 h 142"/>
                <a:gd name="T50" fmla="*/ 8 w 144"/>
                <a:gd name="T51" fmla="*/ 5 h 142"/>
                <a:gd name="T52" fmla="*/ 7 w 144"/>
                <a:gd name="T53" fmla="*/ 6 h 142"/>
                <a:gd name="T54" fmla="*/ 6 w 144"/>
                <a:gd name="T55" fmla="*/ 7 h 142"/>
                <a:gd name="T56" fmla="*/ 5 w 144"/>
                <a:gd name="T57" fmla="*/ 8 h 142"/>
                <a:gd name="T58" fmla="*/ 5 w 144"/>
                <a:gd name="T59" fmla="*/ 8 h 142"/>
                <a:gd name="T60" fmla="*/ 4 w 144"/>
                <a:gd name="T61" fmla="*/ 9 h 142"/>
                <a:gd name="T62" fmla="*/ 4 w 144"/>
                <a:gd name="T63" fmla="*/ 10 h 142"/>
                <a:gd name="T64" fmla="*/ 3 w 144"/>
                <a:gd name="T65" fmla="*/ 11 h 142"/>
                <a:gd name="T66" fmla="*/ 2 w 144"/>
                <a:gd name="T67" fmla="*/ 12 h 142"/>
                <a:gd name="T68" fmla="*/ 2 w 144"/>
                <a:gd name="T69" fmla="*/ 13 h 142"/>
                <a:gd name="T70" fmla="*/ 2 w 144"/>
                <a:gd name="T71" fmla="*/ 14 h 142"/>
                <a:gd name="T72" fmla="*/ 1 w 144"/>
                <a:gd name="T73" fmla="*/ 15 h 142"/>
                <a:gd name="T74" fmla="*/ 1 w 144"/>
                <a:gd name="T75" fmla="*/ 16 h 142"/>
                <a:gd name="T76" fmla="*/ 1 w 144"/>
                <a:gd name="T77" fmla="*/ 17 h 142"/>
                <a:gd name="T78" fmla="*/ 0 w 144"/>
                <a:gd name="T79" fmla="*/ 18 h 142"/>
                <a:gd name="T80" fmla="*/ 0 w 144"/>
                <a:gd name="T81" fmla="*/ 19 h 142"/>
                <a:gd name="T82" fmla="*/ 0 w 144"/>
                <a:gd name="T83" fmla="*/ 20 h 142"/>
                <a:gd name="T84" fmla="*/ 0 w 144"/>
                <a:gd name="T85" fmla="*/ 22 h 142"/>
                <a:gd name="T86" fmla="*/ 0 w 144"/>
                <a:gd name="T87" fmla="*/ 90 h 142"/>
                <a:gd name="T88" fmla="*/ 22 w 144"/>
                <a:gd name="T8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42">
                  <a:moveTo>
                    <a:pt x="22" y="112"/>
                  </a:moveTo>
                  <a:cubicBezTo>
                    <a:pt x="34" y="112"/>
                    <a:pt x="44" y="102"/>
                    <a:pt x="44" y="90"/>
                  </a:cubicBezTo>
                  <a:lnTo>
                    <a:pt x="44" y="75"/>
                  </a:lnTo>
                  <a:lnTo>
                    <a:pt x="104" y="135"/>
                  </a:lnTo>
                  <a:cubicBezTo>
                    <a:pt x="109" y="140"/>
                    <a:pt x="114" y="142"/>
                    <a:pt x="120" y="142"/>
                  </a:cubicBezTo>
                  <a:cubicBezTo>
                    <a:pt x="125" y="142"/>
                    <a:pt x="131" y="140"/>
                    <a:pt x="135" y="135"/>
                  </a:cubicBezTo>
                  <a:cubicBezTo>
                    <a:pt x="144" y="127"/>
                    <a:pt x="144" y="113"/>
                    <a:pt x="135" y="104"/>
                  </a:cubicBezTo>
                  <a:lnTo>
                    <a:pt x="75" y="44"/>
                  </a:lnTo>
                  <a:lnTo>
                    <a:pt x="90" y="44"/>
                  </a:lnTo>
                  <a:cubicBezTo>
                    <a:pt x="102" y="44"/>
                    <a:pt x="112" y="34"/>
                    <a:pt x="112" y="22"/>
                  </a:cubicBezTo>
                  <a:cubicBezTo>
                    <a:pt x="112" y="10"/>
                    <a:pt x="102" y="0"/>
                    <a:pt x="90" y="0"/>
                  </a:cubicBezTo>
                  <a:lnTo>
                    <a:pt x="22" y="0"/>
                  </a:lnTo>
                  <a:cubicBezTo>
                    <a:pt x="21" y="0"/>
                    <a:pt x="21" y="0"/>
                    <a:pt x="20" y="0"/>
                  </a:cubicBezTo>
                  <a:cubicBezTo>
                    <a:pt x="20" y="0"/>
                    <a:pt x="20" y="0"/>
                    <a:pt x="20" y="0"/>
                  </a:cubicBezTo>
                  <a:cubicBezTo>
                    <a:pt x="19" y="0"/>
                    <a:pt x="18" y="0"/>
                    <a:pt x="17" y="1"/>
                  </a:cubicBezTo>
                  <a:cubicBezTo>
                    <a:pt x="17" y="1"/>
                    <a:pt x="17" y="1"/>
                    <a:pt x="16" y="1"/>
                  </a:cubicBezTo>
                  <a:cubicBezTo>
                    <a:pt x="15" y="1"/>
                    <a:pt x="15" y="1"/>
                    <a:pt x="14" y="2"/>
                  </a:cubicBezTo>
                  <a:cubicBezTo>
                    <a:pt x="14" y="2"/>
                    <a:pt x="14" y="2"/>
                    <a:pt x="14" y="2"/>
                  </a:cubicBezTo>
                  <a:cubicBezTo>
                    <a:pt x="14" y="2"/>
                    <a:pt x="14" y="2"/>
                    <a:pt x="14" y="2"/>
                  </a:cubicBezTo>
                  <a:cubicBezTo>
                    <a:pt x="13" y="2"/>
                    <a:pt x="13" y="2"/>
                    <a:pt x="13" y="2"/>
                  </a:cubicBezTo>
                  <a:cubicBezTo>
                    <a:pt x="13" y="2"/>
                    <a:pt x="12" y="2"/>
                    <a:pt x="12" y="2"/>
                  </a:cubicBezTo>
                  <a:cubicBezTo>
                    <a:pt x="12" y="3"/>
                    <a:pt x="11" y="3"/>
                    <a:pt x="11" y="3"/>
                  </a:cubicBezTo>
                  <a:cubicBezTo>
                    <a:pt x="11" y="3"/>
                    <a:pt x="10" y="3"/>
                    <a:pt x="10" y="3"/>
                  </a:cubicBezTo>
                  <a:cubicBezTo>
                    <a:pt x="10" y="4"/>
                    <a:pt x="10" y="4"/>
                    <a:pt x="10" y="4"/>
                  </a:cubicBezTo>
                  <a:cubicBezTo>
                    <a:pt x="9" y="4"/>
                    <a:pt x="9" y="5"/>
                    <a:pt x="8" y="5"/>
                  </a:cubicBezTo>
                  <a:cubicBezTo>
                    <a:pt x="8" y="5"/>
                    <a:pt x="8" y="5"/>
                    <a:pt x="8" y="5"/>
                  </a:cubicBezTo>
                  <a:cubicBezTo>
                    <a:pt x="8" y="5"/>
                    <a:pt x="7" y="6"/>
                    <a:pt x="7" y="6"/>
                  </a:cubicBezTo>
                  <a:cubicBezTo>
                    <a:pt x="7" y="6"/>
                    <a:pt x="6" y="7"/>
                    <a:pt x="6" y="7"/>
                  </a:cubicBezTo>
                  <a:cubicBezTo>
                    <a:pt x="6" y="7"/>
                    <a:pt x="6" y="7"/>
                    <a:pt x="5" y="8"/>
                  </a:cubicBezTo>
                  <a:cubicBezTo>
                    <a:pt x="5" y="8"/>
                    <a:pt x="5" y="8"/>
                    <a:pt x="5" y="8"/>
                  </a:cubicBezTo>
                  <a:cubicBezTo>
                    <a:pt x="5" y="9"/>
                    <a:pt x="4" y="9"/>
                    <a:pt x="4" y="9"/>
                  </a:cubicBezTo>
                  <a:cubicBezTo>
                    <a:pt x="4" y="9"/>
                    <a:pt x="4" y="10"/>
                    <a:pt x="4" y="10"/>
                  </a:cubicBezTo>
                  <a:cubicBezTo>
                    <a:pt x="3" y="10"/>
                    <a:pt x="3" y="11"/>
                    <a:pt x="3" y="11"/>
                  </a:cubicBezTo>
                  <a:cubicBezTo>
                    <a:pt x="3" y="11"/>
                    <a:pt x="3" y="12"/>
                    <a:pt x="2" y="12"/>
                  </a:cubicBezTo>
                  <a:cubicBezTo>
                    <a:pt x="2" y="12"/>
                    <a:pt x="2" y="13"/>
                    <a:pt x="2" y="13"/>
                  </a:cubicBezTo>
                  <a:cubicBezTo>
                    <a:pt x="2" y="13"/>
                    <a:pt x="2" y="13"/>
                    <a:pt x="2" y="14"/>
                  </a:cubicBezTo>
                  <a:cubicBezTo>
                    <a:pt x="2" y="14"/>
                    <a:pt x="1" y="15"/>
                    <a:pt x="1" y="15"/>
                  </a:cubicBezTo>
                  <a:cubicBezTo>
                    <a:pt x="1" y="15"/>
                    <a:pt x="1" y="15"/>
                    <a:pt x="1" y="16"/>
                  </a:cubicBezTo>
                  <a:cubicBezTo>
                    <a:pt x="1" y="16"/>
                    <a:pt x="1" y="17"/>
                    <a:pt x="1" y="17"/>
                  </a:cubicBezTo>
                  <a:cubicBezTo>
                    <a:pt x="1" y="17"/>
                    <a:pt x="0" y="18"/>
                    <a:pt x="0" y="18"/>
                  </a:cubicBezTo>
                  <a:cubicBezTo>
                    <a:pt x="0" y="18"/>
                    <a:pt x="0" y="19"/>
                    <a:pt x="0" y="19"/>
                  </a:cubicBezTo>
                  <a:cubicBezTo>
                    <a:pt x="0" y="20"/>
                    <a:pt x="0" y="20"/>
                    <a:pt x="0" y="20"/>
                  </a:cubicBezTo>
                  <a:cubicBezTo>
                    <a:pt x="0" y="21"/>
                    <a:pt x="0" y="21"/>
                    <a:pt x="0" y="22"/>
                  </a:cubicBezTo>
                  <a:lnTo>
                    <a:pt x="0" y="90"/>
                  </a:lnTo>
                  <a:cubicBezTo>
                    <a:pt x="0" y="102"/>
                    <a:pt x="10" y="112"/>
                    <a:pt x="22"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7"/>
            <p:cNvSpPr>
              <a:spLocks/>
            </p:cNvSpPr>
            <p:nvPr/>
          </p:nvSpPr>
          <p:spPr bwMode="auto">
            <a:xfrm>
              <a:off x="2854" y="1622"/>
              <a:ext cx="24" cy="25"/>
            </a:xfrm>
            <a:custGeom>
              <a:avLst/>
              <a:gdLst>
                <a:gd name="T0" fmla="*/ 144 w 144"/>
                <a:gd name="T1" fmla="*/ 20 h 142"/>
                <a:gd name="T2" fmla="*/ 143 w 144"/>
                <a:gd name="T3" fmla="*/ 17 h 142"/>
                <a:gd name="T4" fmla="*/ 143 w 144"/>
                <a:gd name="T5" fmla="*/ 16 h 142"/>
                <a:gd name="T6" fmla="*/ 142 w 144"/>
                <a:gd name="T7" fmla="*/ 13 h 142"/>
                <a:gd name="T8" fmla="*/ 142 w 144"/>
                <a:gd name="T9" fmla="*/ 13 h 142"/>
                <a:gd name="T10" fmla="*/ 142 w 144"/>
                <a:gd name="T11" fmla="*/ 13 h 142"/>
                <a:gd name="T12" fmla="*/ 142 w 144"/>
                <a:gd name="T13" fmla="*/ 13 h 142"/>
                <a:gd name="T14" fmla="*/ 141 w 144"/>
                <a:gd name="T15" fmla="*/ 12 h 142"/>
                <a:gd name="T16" fmla="*/ 141 w 144"/>
                <a:gd name="T17" fmla="*/ 11 h 142"/>
                <a:gd name="T18" fmla="*/ 140 w 144"/>
                <a:gd name="T19" fmla="*/ 10 h 142"/>
                <a:gd name="T20" fmla="*/ 140 w 144"/>
                <a:gd name="T21" fmla="*/ 9 h 142"/>
                <a:gd name="T22" fmla="*/ 139 w 144"/>
                <a:gd name="T23" fmla="*/ 8 h 142"/>
                <a:gd name="T24" fmla="*/ 139 w 144"/>
                <a:gd name="T25" fmla="*/ 8 h 142"/>
                <a:gd name="T26" fmla="*/ 137 w 144"/>
                <a:gd name="T27" fmla="*/ 6 h 142"/>
                <a:gd name="T28" fmla="*/ 137 w 144"/>
                <a:gd name="T29" fmla="*/ 6 h 142"/>
                <a:gd name="T30" fmla="*/ 136 w 144"/>
                <a:gd name="T31" fmla="*/ 5 h 142"/>
                <a:gd name="T32" fmla="*/ 135 w 144"/>
                <a:gd name="T33" fmla="*/ 5 h 142"/>
                <a:gd name="T34" fmla="*/ 134 w 144"/>
                <a:gd name="T35" fmla="*/ 4 h 142"/>
                <a:gd name="T36" fmla="*/ 134 w 144"/>
                <a:gd name="T37" fmla="*/ 3 h 142"/>
                <a:gd name="T38" fmla="*/ 132 w 144"/>
                <a:gd name="T39" fmla="*/ 3 h 142"/>
                <a:gd name="T40" fmla="*/ 132 w 144"/>
                <a:gd name="T41" fmla="*/ 2 h 142"/>
                <a:gd name="T42" fmla="*/ 131 w 144"/>
                <a:gd name="T43" fmla="*/ 2 h 142"/>
                <a:gd name="T44" fmla="*/ 130 w 144"/>
                <a:gd name="T45" fmla="*/ 1 h 142"/>
                <a:gd name="T46" fmla="*/ 129 w 144"/>
                <a:gd name="T47" fmla="*/ 1 h 142"/>
                <a:gd name="T48" fmla="*/ 128 w 144"/>
                <a:gd name="T49" fmla="*/ 1 h 142"/>
                <a:gd name="T50" fmla="*/ 126 w 144"/>
                <a:gd name="T51" fmla="*/ 0 h 142"/>
                <a:gd name="T52" fmla="*/ 126 w 144"/>
                <a:gd name="T53" fmla="*/ 0 h 142"/>
                <a:gd name="T54" fmla="*/ 124 w 144"/>
                <a:gd name="T55" fmla="*/ 0 h 142"/>
                <a:gd name="T56" fmla="*/ 124 w 144"/>
                <a:gd name="T57" fmla="*/ 0 h 142"/>
                <a:gd name="T58" fmla="*/ 122 w 144"/>
                <a:gd name="T59" fmla="*/ 0 h 142"/>
                <a:gd name="T60" fmla="*/ 54 w 144"/>
                <a:gd name="T61" fmla="*/ 0 h 142"/>
                <a:gd name="T62" fmla="*/ 32 w 144"/>
                <a:gd name="T63" fmla="*/ 22 h 142"/>
                <a:gd name="T64" fmla="*/ 54 w 144"/>
                <a:gd name="T65" fmla="*/ 44 h 142"/>
                <a:gd name="T66" fmla="*/ 69 w 144"/>
                <a:gd name="T67" fmla="*/ 44 h 142"/>
                <a:gd name="T68" fmla="*/ 8 w 144"/>
                <a:gd name="T69" fmla="*/ 104 h 142"/>
                <a:gd name="T70" fmla="*/ 8 w 144"/>
                <a:gd name="T71" fmla="*/ 135 h 142"/>
                <a:gd name="T72" fmla="*/ 24 w 144"/>
                <a:gd name="T73" fmla="*/ 142 h 142"/>
                <a:gd name="T74" fmla="*/ 39 w 144"/>
                <a:gd name="T75" fmla="*/ 135 h 142"/>
                <a:gd name="T76" fmla="*/ 100 w 144"/>
                <a:gd name="T77" fmla="*/ 75 h 142"/>
                <a:gd name="T78" fmla="*/ 100 w 144"/>
                <a:gd name="T79" fmla="*/ 89 h 142"/>
                <a:gd name="T80" fmla="*/ 122 w 144"/>
                <a:gd name="T81" fmla="*/ 111 h 142"/>
                <a:gd name="T82" fmla="*/ 144 w 144"/>
                <a:gd name="T83" fmla="*/ 89 h 142"/>
                <a:gd name="T84" fmla="*/ 144 w 144"/>
                <a:gd name="T85" fmla="*/ 22 h 142"/>
                <a:gd name="T86" fmla="*/ 144 w 144"/>
                <a:gd name="T87" fmla="*/ 20 h 142"/>
                <a:gd name="T88" fmla="*/ 144 w 144"/>
                <a:gd name="T89"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42">
                  <a:moveTo>
                    <a:pt x="144" y="20"/>
                  </a:moveTo>
                  <a:cubicBezTo>
                    <a:pt x="143" y="19"/>
                    <a:pt x="143" y="18"/>
                    <a:pt x="143" y="17"/>
                  </a:cubicBezTo>
                  <a:cubicBezTo>
                    <a:pt x="143" y="17"/>
                    <a:pt x="143" y="16"/>
                    <a:pt x="143" y="16"/>
                  </a:cubicBezTo>
                  <a:cubicBezTo>
                    <a:pt x="143" y="15"/>
                    <a:pt x="142" y="14"/>
                    <a:pt x="142" y="13"/>
                  </a:cubicBezTo>
                  <a:cubicBezTo>
                    <a:pt x="142" y="13"/>
                    <a:pt x="142" y="13"/>
                    <a:pt x="142" y="13"/>
                  </a:cubicBezTo>
                  <a:lnTo>
                    <a:pt x="142" y="13"/>
                  </a:lnTo>
                  <a:cubicBezTo>
                    <a:pt x="142" y="13"/>
                    <a:pt x="142" y="13"/>
                    <a:pt x="142" y="13"/>
                  </a:cubicBezTo>
                  <a:cubicBezTo>
                    <a:pt x="142" y="12"/>
                    <a:pt x="141" y="12"/>
                    <a:pt x="141" y="12"/>
                  </a:cubicBezTo>
                  <a:cubicBezTo>
                    <a:pt x="141" y="11"/>
                    <a:pt x="141" y="11"/>
                    <a:pt x="141" y="11"/>
                  </a:cubicBezTo>
                  <a:cubicBezTo>
                    <a:pt x="141" y="10"/>
                    <a:pt x="140" y="10"/>
                    <a:pt x="140" y="10"/>
                  </a:cubicBezTo>
                  <a:cubicBezTo>
                    <a:pt x="140" y="10"/>
                    <a:pt x="140" y="9"/>
                    <a:pt x="140" y="9"/>
                  </a:cubicBezTo>
                  <a:cubicBezTo>
                    <a:pt x="139" y="9"/>
                    <a:pt x="139" y="8"/>
                    <a:pt x="139" y="8"/>
                  </a:cubicBezTo>
                  <a:lnTo>
                    <a:pt x="139" y="8"/>
                  </a:lnTo>
                  <a:cubicBezTo>
                    <a:pt x="138" y="7"/>
                    <a:pt x="138" y="7"/>
                    <a:pt x="137" y="6"/>
                  </a:cubicBezTo>
                  <a:cubicBezTo>
                    <a:pt x="137" y="6"/>
                    <a:pt x="137" y="6"/>
                    <a:pt x="137" y="6"/>
                  </a:cubicBezTo>
                  <a:cubicBezTo>
                    <a:pt x="137" y="6"/>
                    <a:pt x="136" y="5"/>
                    <a:pt x="136" y="5"/>
                  </a:cubicBezTo>
                  <a:cubicBezTo>
                    <a:pt x="136" y="5"/>
                    <a:pt x="136" y="5"/>
                    <a:pt x="135" y="5"/>
                  </a:cubicBezTo>
                  <a:cubicBezTo>
                    <a:pt x="135" y="4"/>
                    <a:pt x="135" y="4"/>
                    <a:pt x="134" y="4"/>
                  </a:cubicBezTo>
                  <a:cubicBezTo>
                    <a:pt x="134" y="4"/>
                    <a:pt x="134" y="4"/>
                    <a:pt x="134" y="3"/>
                  </a:cubicBezTo>
                  <a:cubicBezTo>
                    <a:pt x="133" y="3"/>
                    <a:pt x="133" y="3"/>
                    <a:pt x="132" y="3"/>
                  </a:cubicBezTo>
                  <a:cubicBezTo>
                    <a:pt x="132" y="2"/>
                    <a:pt x="132" y="2"/>
                    <a:pt x="132" y="2"/>
                  </a:cubicBezTo>
                  <a:cubicBezTo>
                    <a:pt x="131" y="2"/>
                    <a:pt x="131" y="2"/>
                    <a:pt x="131" y="2"/>
                  </a:cubicBezTo>
                  <a:cubicBezTo>
                    <a:pt x="130" y="2"/>
                    <a:pt x="130" y="1"/>
                    <a:pt x="130" y="1"/>
                  </a:cubicBezTo>
                  <a:cubicBezTo>
                    <a:pt x="130" y="1"/>
                    <a:pt x="129" y="1"/>
                    <a:pt x="129" y="1"/>
                  </a:cubicBezTo>
                  <a:cubicBezTo>
                    <a:pt x="129" y="1"/>
                    <a:pt x="128" y="1"/>
                    <a:pt x="128" y="1"/>
                  </a:cubicBezTo>
                  <a:cubicBezTo>
                    <a:pt x="128" y="1"/>
                    <a:pt x="127" y="0"/>
                    <a:pt x="126" y="0"/>
                  </a:cubicBezTo>
                  <a:cubicBezTo>
                    <a:pt x="126" y="0"/>
                    <a:pt x="126" y="0"/>
                    <a:pt x="126" y="0"/>
                  </a:cubicBezTo>
                  <a:cubicBezTo>
                    <a:pt x="125" y="0"/>
                    <a:pt x="125" y="0"/>
                    <a:pt x="124" y="0"/>
                  </a:cubicBezTo>
                  <a:cubicBezTo>
                    <a:pt x="124" y="0"/>
                    <a:pt x="124" y="0"/>
                    <a:pt x="124" y="0"/>
                  </a:cubicBezTo>
                  <a:cubicBezTo>
                    <a:pt x="123" y="0"/>
                    <a:pt x="122" y="0"/>
                    <a:pt x="122" y="0"/>
                  </a:cubicBezTo>
                  <a:lnTo>
                    <a:pt x="54" y="0"/>
                  </a:lnTo>
                  <a:cubicBezTo>
                    <a:pt x="42" y="0"/>
                    <a:pt x="32" y="10"/>
                    <a:pt x="32" y="22"/>
                  </a:cubicBezTo>
                  <a:cubicBezTo>
                    <a:pt x="32" y="34"/>
                    <a:pt x="42" y="44"/>
                    <a:pt x="54" y="44"/>
                  </a:cubicBezTo>
                  <a:lnTo>
                    <a:pt x="69" y="44"/>
                  </a:lnTo>
                  <a:lnTo>
                    <a:pt x="8" y="104"/>
                  </a:lnTo>
                  <a:cubicBezTo>
                    <a:pt x="0" y="113"/>
                    <a:pt x="0" y="126"/>
                    <a:pt x="8" y="135"/>
                  </a:cubicBezTo>
                  <a:cubicBezTo>
                    <a:pt x="13" y="139"/>
                    <a:pt x="18" y="142"/>
                    <a:pt x="24" y="142"/>
                  </a:cubicBezTo>
                  <a:cubicBezTo>
                    <a:pt x="30" y="142"/>
                    <a:pt x="35" y="139"/>
                    <a:pt x="39" y="135"/>
                  </a:cubicBezTo>
                  <a:lnTo>
                    <a:pt x="100" y="75"/>
                  </a:lnTo>
                  <a:lnTo>
                    <a:pt x="100" y="89"/>
                  </a:lnTo>
                  <a:cubicBezTo>
                    <a:pt x="100" y="102"/>
                    <a:pt x="110" y="111"/>
                    <a:pt x="122" y="111"/>
                  </a:cubicBezTo>
                  <a:cubicBezTo>
                    <a:pt x="134" y="111"/>
                    <a:pt x="144" y="102"/>
                    <a:pt x="144" y="89"/>
                  </a:cubicBezTo>
                  <a:lnTo>
                    <a:pt x="144" y="22"/>
                  </a:lnTo>
                  <a:cubicBezTo>
                    <a:pt x="144" y="21"/>
                    <a:pt x="144" y="20"/>
                    <a:pt x="144" y="20"/>
                  </a:cubicBezTo>
                  <a:cubicBezTo>
                    <a:pt x="144" y="20"/>
                    <a:pt x="144" y="20"/>
                    <a:pt x="14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8"/>
            <p:cNvSpPr>
              <a:spLocks/>
            </p:cNvSpPr>
            <p:nvPr/>
          </p:nvSpPr>
          <p:spPr bwMode="auto">
            <a:xfrm>
              <a:off x="2882" y="1622"/>
              <a:ext cx="25" cy="25"/>
            </a:xfrm>
            <a:custGeom>
              <a:avLst/>
              <a:gdLst>
                <a:gd name="T0" fmla="*/ 122 w 143"/>
                <a:gd name="T1" fmla="*/ 32 h 144"/>
                <a:gd name="T2" fmla="*/ 100 w 143"/>
                <a:gd name="T3" fmla="*/ 54 h 144"/>
                <a:gd name="T4" fmla="*/ 100 w 143"/>
                <a:gd name="T5" fmla="*/ 69 h 144"/>
                <a:gd name="T6" fmla="*/ 39 w 143"/>
                <a:gd name="T7" fmla="*/ 8 h 144"/>
                <a:gd name="T8" fmla="*/ 8 w 143"/>
                <a:gd name="T9" fmla="*/ 8 h 144"/>
                <a:gd name="T10" fmla="*/ 8 w 143"/>
                <a:gd name="T11" fmla="*/ 39 h 144"/>
                <a:gd name="T12" fmla="*/ 68 w 143"/>
                <a:gd name="T13" fmla="*/ 100 h 144"/>
                <a:gd name="T14" fmla="*/ 54 w 143"/>
                <a:gd name="T15" fmla="*/ 100 h 144"/>
                <a:gd name="T16" fmla="*/ 32 w 143"/>
                <a:gd name="T17" fmla="*/ 122 h 144"/>
                <a:gd name="T18" fmla="*/ 54 w 143"/>
                <a:gd name="T19" fmla="*/ 144 h 144"/>
                <a:gd name="T20" fmla="*/ 122 w 143"/>
                <a:gd name="T21" fmla="*/ 144 h 144"/>
                <a:gd name="T22" fmla="*/ 124 w 143"/>
                <a:gd name="T23" fmla="*/ 144 h 144"/>
                <a:gd name="T24" fmla="*/ 125 w 143"/>
                <a:gd name="T25" fmla="*/ 143 h 144"/>
                <a:gd name="T26" fmla="*/ 126 w 143"/>
                <a:gd name="T27" fmla="*/ 143 h 144"/>
                <a:gd name="T28" fmla="*/ 127 w 143"/>
                <a:gd name="T29" fmla="*/ 143 h 144"/>
                <a:gd name="T30" fmla="*/ 128 w 143"/>
                <a:gd name="T31" fmla="*/ 143 h 144"/>
                <a:gd name="T32" fmla="*/ 130 w 143"/>
                <a:gd name="T33" fmla="*/ 142 h 144"/>
                <a:gd name="T34" fmla="*/ 130 w 143"/>
                <a:gd name="T35" fmla="*/ 142 h 144"/>
                <a:gd name="T36" fmla="*/ 130 w 143"/>
                <a:gd name="T37" fmla="*/ 142 h 144"/>
                <a:gd name="T38" fmla="*/ 131 w 143"/>
                <a:gd name="T39" fmla="*/ 142 h 144"/>
                <a:gd name="T40" fmla="*/ 132 w 143"/>
                <a:gd name="T41" fmla="*/ 141 h 144"/>
                <a:gd name="T42" fmla="*/ 132 w 143"/>
                <a:gd name="T43" fmla="*/ 141 h 144"/>
                <a:gd name="T44" fmla="*/ 133 w 143"/>
                <a:gd name="T45" fmla="*/ 140 h 144"/>
                <a:gd name="T46" fmla="*/ 134 w 143"/>
                <a:gd name="T47" fmla="*/ 140 h 144"/>
                <a:gd name="T48" fmla="*/ 137 w 143"/>
                <a:gd name="T49" fmla="*/ 137 h 144"/>
                <a:gd name="T50" fmla="*/ 137 w 143"/>
                <a:gd name="T51" fmla="*/ 137 h 144"/>
                <a:gd name="T52" fmla="*/ 138 w 143"/>
                <a:gd name="T53" fmla="*/ 136 h 144"/>
                <a:gd name="T54" fmla="*/ 139 w 143"/>
                <a:gd name="T55" fmla="*/ 135 h 144"/>
                <a:gd name="T56" fmla="*/ 140 w 143"/>
                <a:gd name="T57" fmla="*/ 134 h 144"/>
                <a:gd name="T58" fmla="*/ 140 w 143"/>
                <a:gd name="T59" fmla="*/ 134 h 144"/>
                <a:gd name="T60" fmla="*/ 141 w 143"/>
                <a:gd name="T61" fmla="*/ 132 h 144"/>
                <a:gd name="T62" fmla="*/ 141 w 143"/>
                <a:gd name="T63" fmla="*/ 132 h 144"/>
                <a:gd name="T64" fmla="*/ 142 w 143"/>
                <a:gd name="T65" fmla="*/ 131 h 144"/>
                <a:gd name="T66" fmla="*/ 142 w 143"/>
                <a:gd name="T67" fmla="*/ 130 h 144"/>
                <a:gd name="T68" fmla="*/ 142 w 143"/>
                <a:gd name="T69" fmla="*/ 129 h 144"/>
                <a:gd name="T70" fmla="*/ 143 w 143"/>
                <a:gd name="T71" fmla="*/ 128 h 144"/>
                <a:gd name="T72" fmla="*/ 143 w 143"/>
                <a:gd name="T73" fmla="*/ 126 h 144"/>
                <a:gd name="T74" fmla="*/ 143 w 143"/>
                <a:gd name="T75" fmla="*/ 126 h 144"/>
                <a:gd name="T76" fmla="*/ 143 w 143"/>
                <a:gd name="T77" fmla="*/ 124 h 144"/>
                <a:gd name="T78" fmla="*/ 143 w 143"/>
                <a:gd name="T79" fmla="*/ 124 h 144"/>
                <a:gd name="T80" fmla="*/ 143 w 143"/>
                <a:gd name="T81" fmla="*/ 122 h 144"/>
                <a:gd name="T82" fmla="*/ 143 w 143"/>
                <a:gd name="T83" fmla="*/ 54 h 144"/>
                <a:gd name="T84" fmla="*/ 122 w 143"/>
                <a:gd name="T85"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44">
                  <a:moveTo>
                    <a:pt x="122" y="32"/>
                  </a:moveTo>
                  <a:cubicBezTo>
                    <a:pt x="109" y="32"/>
                    <a:pt x="100" y="42"/>
                    <a:pt x="100" y="54"/>
                  </a:cubicBezTo>
                  <a:lnTo>
                    <a:pt x="100" y="69"/>
                  </a:lnTo>
                  <a:lnTo>
                    <a:pt x="39" y="8"/>
                  </a:lnTo>
                  <a:cubicBezTo>
                    <a:pt x="31" y="0"/>
                    <a:pt x="17" y="0"/>
                    <a:pt x="8" y="8"/>
                  </a:cubicBezTo>
                  <a:cubicBezTo>
                    <a:pt x="0" y="17"/>
                    <a:pt x="0" y="31"/>
                    <a:pt x="8" y="39"/>
                  </a:cubicBezTo>
                  <a:lnTo>
                    <a:pt x="68" y="100"/>
                  </a:lnTo>
                  <a:lnTo>
                    <a:pt x="54" y="100"/>
                  </a:lnTo>
                  <a:cubicBezTo>
                    <a:pt x="42" y="100"/>
                    <a:pt x="32" y="110"/>
                    <a:pt x="32" y="122"/>
                  </a:cubicBezTo>
                  <a:cubicBezTo>
                    <a:pt x="32" y="134"/>
                    <a:pt x="42" y="144"/>
                    <a:pt x="54" y="144"/>
                  </a:cubicBezTo>
                  <a:lnTo>
                    <a:pt x="122" y="144"/>
                  </a:lnTo>
                  <a:cubicBezTo>
                    <a:pt x="122" y="144"/>
                    <a:pt x="123" y="144"/>
                    <a:pt x="124" y="144"/>
                  </a:cubicBezTo>
                  <a:cubicBezTo>
                    <a:pt x="124" y="143"/>
                    <a:pt x="125" y="143"/>
                    <a:pt x="125" y="143"/>
                  </a:cubicBezTo>
                  <a:cubicBezTo>
                    <a:pt x="125" y="143"/>
                    <a:pt x="126" y="143"/>
                    <a:pt x="126" y="143"/>
                  </a:cubicBezTo>
                  <a:cubicBezTo>
                    <a:pt x="126" y="143"/>
                    <a:pt x="127" y="143"/>
                    <a:pt x="127" y="143"/>
                  </a:cubicBezTo>
                  <a:cubicBezTo>
                    <a:pt x="128" y="143"/>
                    <a:pt x="128" y="143"/>
                    <a:pt x="128" y="143"/>
                  </a:cubicBezTo>
                  <a:cubicBezTo>
                    <a:pt x="128" y="142"/>
                    <a:pt x="129" y="142"/>
                    <a:pt x="130" y="142"/>
                  </a:cubicBezTo>
                  <a:cubicBezTo>
                    <a:pt x="130" y="142"/>
                    <a:pt x="130" y="142"/>
                    <a:pt x="130" y="142"/>
                  </a:cubicBezTo>
                  <a:lnTo>
                    <a:pt x="130" y="142"/>
                  </a:lnTo>
                  <a:cubicBezTo>
                    <a:pt x="130" y="142"/>
                    <a:pt x="130" y="142"/>
                    <a:pt x="131" y="142"/>
                  </a:cubicBezTo>
                  <a:cubicBezTo>
                    <a:pt x="131" y="141"/>
                    <a:pt x="131" y="141"/>
                    <a:pt x="132" y="141"/>
                  </a:cubicBezTo>
                  <a:cubicBezTo>
                    <a:pt x="132" y="141"/>
                    <a:pt x="132" y="141"/>
                    <a:pt x="132" y="141"/>
                  </a:cubicBezTo>
                  <a:cubicBezTo>
                    <a:pt x="133" y="141"/>
                    <a:pt x="133" y="140"/>
                    <a:pt x="133" y="140"/>
                  </a:cubicBezTo>
                  <a:cubicBezTo>
                    <a:pt x="134" y="140"/>
                    <a:pt x="134" y="140"/>
                    <a:pt x="134" y="140"/>
                  </a:cubicBezTo>
                  <a:cubicBezTo>
                    <a:pt x="135" y="139"/>
                    <a:pt x="136" y="138"/>
                    <a:pt x="137" y="137"/>
                  </a:cubicBezTo>
                  <a:cubicBezTo>
                    <a:pt x="137" y="137"/>
                    <a:pt x="137" y="137"/>
                    <a:pt x="137" y="137"/>
                  </a:cubicBezTo>
                  <a:cubicBezTo>
                    <a:pt x="138" y="137"/>
                    <a:pt x="138" y="136"/>
                    <a:pt x="138" y="136"/>
                  </a:cubicBezTo>
                  <a:cubicBezTo>
                    <a:pt x="138" y="136"/>
                    <a:pt x="138" y="136"/>
                    <a:pt x="139" y="135"/>
                  </a:cubicBezTo>
                  <a:cubicBezTo>
                    <a:pt x="139" y="135"/>
                    <a:pt x="139" y="135"/>
                    <a:pt x="140" y="134"/>
                  </a:cubicBezTo>
                  <a:cubicBezTo>
                    <a:pt x="140" y="134"/>
                    <a:pt x="140" y="134"/>
                    <a:pt x="140" y="134"/>
                  </a:cubicBezTo>
                  <a:cubicBezTo>
                    <a:pt x="140" y="133"/>
                    <a:pt x="140" y="133"/>
                    <a:pt x="141" y="132"/>
                  </a:cubicBezTo>
                  <a:cubicBezTo>
                    <a:pt x="141" y="132"/>
                    <a:pt x="141" y="132"/>
                    <a:pt x="141" y="132"/>
                  </a:cubicBezTo>
                  <a:cubicBezTo>
                    <a:pt x="141" y="131"/>
                    <a:pt x="141" y="131"/>
                    <a:pt x="142" y="131"/>
                  </a:cubicBezTo>
                  <a:cubicBezTo>
                    <a:pt x="142" y="130"/>
                    <a:pt x="142" y="130"/>
                    <a:pt x="142" y="130"/>
                  </a:cubicBezTo>
                  <a:cubicBezTo>
                    <a:pt x="142" y="129"/>
                    <a:pt x="142" y="129"/>
                    <a:pt x="142" y="129"/>
                  </a:cubicBezTo>
                  <a:cubicBezTo>
                    <a:pt x="142" y="128"/>
                    <a:pt x="142" y="128"/>
                    <a:pt x="143" y="128"/>
                  </a:cubicBezTo>
                  <a:cubicBezTo>
                    <a:pt x="143" y="127"/>
                    <a:pt x="143" y="127"/>
                    <a:pt x="143" y="126"/>
                  </a:cubicBezTo>
                  <a:cubicBezTo>
                    <a:pt x="143" y="126"/>
                    <a:pt x="143" y="126"/>
                    <a:pt x="143" y="126"/>
                  </a:cubicBezTo>
                  <a:cubicBezTo>
                    <a:pt x="143" y="125"/>
                    <a:pt x="143" y="125"/>
                    <a:pt x="143" y="124"/>
                  </a:cubicBezTo>
                  <a:cubicBezTo>
                    <a:pt x="143" y="124"/>
                    <a:pt x="143" y="124"/>
                    <a:pt x="143" y="124"/>
                  </a:cubicBezTo>
                  <a:cubicBezTo>
                    <a:pt x="143" y="123"/>
                    <a:pt x="143" y="122"/>
                    <a:pt x="143" y="122"/>
                  </a:cubicBezTo>
                  <a:lnTo>
                    <a:pt x="143" y="54"/>
                  </a:lnTo>
                  <a:cubicBezTo>
                    <a:pt x="143" y="42"/>
                    <a:pt x="134" y="32"/>
                    <a:pt x="1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59"/>
            <p:cNvSpPr>
              <a:spLocks/>
            </p:cNvSpPr>
            <p:nvPr/>
          </p:nvSpPr>
          <p:spPr bwMode="auto">
            <a:xfrm>
              <a:off x="2882" y="1593"/>
              <a:ext cx="25" cy="25"/>
            </a:xfrm>
            <a:custGeom>
              <a:avLst/>
              <a:gdLst>
                <a:gd name="T0" fmla="*/ 0 w 144"/>
                <a:gd name="T1" fmla="*/ 124 h 144"/>
                <a:gd name="T2" fmla="*/ 0 w 144"/>
                <a:gd name="T3" fmla="*/ 127 h 144"/>
                <a:gd name="T4" fmla="*/ 1 w 144"/>
                <a:gd name="T5" fmla="*/ 127 h 144"/>
                <a:gd name="T6" fmla="*/ 1 w 144"/>
                <a:gd name="T7" fmla="*/ 130 h 144"/>
                <a:gd name="T8" fmla="*/ 2 w 144"/>
                <a:gd name="T9" fmla="*/ 130 h 144"/>
                <a:gd name="T10" fmla="*/ 2 w 144"/>
                <a:gd name="T11" fmla="*/ 130 h 144"/>
                <a:gd name="T12" fmla="*/ 2 w 144"/>
                <a:gd name="T13" fmla="*/ 131 h 144"/>
                <a:gd name="T14" fmla="*/ 2 w 144"/>
                <a:gd name="T15" fmla="*/ 132 h 144"/>
                <a:gd name="T16" fmla="*/ 3 w 144"/>
                <a:gd name="T17" fmla="*/ 133 h 144"/>
                <a:gd name="T18" fmla="*/ 3 w 144"/>
                <a:gd name="T19" fmla="*/ 134 h 144"/>
                <a:gd name="T20" fmla="*/ 4 w 144"/>
                <a:gd name="T21" fmla="*/ 134 h 144"/>
                <a:gd name="T22" fmla="*/ 6 w 144"/>
                <a:gd name="T23" fmla="*/ 137 h 144"/>
                <a:gd name="T24" fmla="*/ 7 w 144"/>
                <a:gd name="T25" fmla="*/ 138 h 144"/>
                <a:gd name="T26" fmla="*/ 8 w 144"/>
                <a:gd name="T27" fmla="*/ 139 h 144"/>
                <a:gd name="T28" fmla="*/ 8 w 144"/>
                <a:gd name="T29" fmla="*/ 139 h 144"/>
                <a:gd name="T30" fmla="*/ 9 w 144"/>
                <a:gd name="T31" fmla="*/ 140 h 144"/>
                <a:gd name="T32" fmla="*/ 10 w 144"/>
                <a:gd name="T33" fmla="*/ 140 h 144"/>
                <a:gd name="T34" fmla="*/ 11 w 144"/>
                <a:gd name="T35" fmla="*/ 141 h 144"/>
                <a:gd name="T36" fmla="*/ 12 w 144"/>
                <a:gd name="T37" fmla="*/ 141 h 144"/>
                <a:gd name="T38" fmla="*/ 13 w 144"/>
                <a:gd name="T39" fmla="*/ 142 h 144"/>
                <a:gd name="T40" fmla="*/ 14 w 144"/>
                <a:gd name="T41" fmla="*/ 142 h 144"/>
                <a:gd name="T42" fmla="*/ 15 w 144"/>
                <a:gd name="T43" fmla="*/ 143 h 144"/>
                <a:gd name="T44" fmla="*/ 15 w 144"/>
                <a:gd name="T45" fmla="*/ 143 h 144"/>
                <a:gd name="T46" fmla="*/ 17 w 144"/>
                <a:gd name="T47" fmla="*/ 143 h 144"/>
                <a:gd name="T48" fmla="*/ 18 w 144"/>
                <a:gd name="T49" fmla="*/ 143 h 144"/>
                <a:gd name="T50" fmla="*/ 19 w 144"/>
                <a:gd name="T51" fmla="*/ 144 h 144"/>
                <a:gd name="T52" fmla="*/ 20 w 144"/>
                <a:gd name="T53" fmla="*/ 144 h 144"/>
                <a:gd name="T54" fmla="*/ 22 w 144"/>
                <a:gd name="T55" fmla="*/ 144 h 144"/>
                <a:gd name="T56" fmla="*/ 90 w 144"/>
                <a:gd name="T57" fmla="*/ 144 h 144"/>
                <a:gd name="T58" fmla="*/ 112 w 144"/>
                <a:gd name="T59" fmla="*/ 122 h 144"/>
                <a:gd name="T60" fmla="*/ 90 w 144"/>
                <a:gd name="T61" fmla="*/ 100 h 144"/>
                <a:gd name="T62" fmla="*/ 75 w 144"/>
                <a:gd name="T63" fmla="*/ 100 h 144"/>
                <a:gd name="T64" fmla="*/ 135 w 144"/>
                <a:gd name="T65" fmla="*/ 40 h 144"/>
                <a:gd name="T66" fmla="*/ 135 w 144"/>
                <a:gd name="T67" fmla="*/ 9 h 144"/>
                <a:gd name="T68" fmla="*/ 104 w 144"/>
                <a:gd name="T69" fmla="*/ 9 h 144"/>
                <a:gd name="T70" fmla="*/ 44 w 144"/>
                <a:gd name="T71" fmla="*/ 69 h 144"/>
                <a:gd name="T72" fmla="*/ 44 w 144"/>
                <a:gd name="T73" fmla="*/ 54 h 144"/>
                <a:gd name="T74" fmla="*/ 22 w 144"/>
                <a:gd name="T75" fmla="*/ 32 h 144"/>
                <a:gd name="T76" fmla="*/ 0 w 144"/>
                <a:gd name="T77" fmla="*/ 54 h 144"/>
                <a:gd name="T78" fmla="*/ 0 w 144"/>
                <a:gd name="T79" fmla="*/ 122 h 144"/>
                <a:gd name="T80" fmla="*/ 0 w 144"/>
                <a:gd name="T81" fmla="*/ 124 h 144"/>
                <a:gd name="T82" fmla="*/ 0 w 144"/>
                <a:gd name="T83"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44">
                  <a:moveTo>
                    <a:pt x="0" y="124"/>
                  </a:moveTo>
                  <a:cubicBezTo>
                    <a:pt x="0" y="125"/>
                    <a:pt x="0" y="126"/>
                    <a:pt x="0" y="127"/>
                  </a:cubicBezTo>
                  <a:cubicBezTo>
                    <a:pt x="0" y="127"/>
                    <a:pt x="1" y="127"/>
                    <a:pt x="1" y="127"/>
                  </a:cubicBezTo>
                  <a:cubicBezTo>
                    <a:pt x="1" y="128"/>
                    <a:pt x="1" y="129"/>
                    <a:pt x="1" y="130"/>
                  </a:cubicBezTo>
                  <a:cubicBezTo>
                    <a:pt x="1" y="130"/>
                    <a:pt x="1" y="130"/>
                    <a:pt x="2" y="130"/>
                  </a:cubicBezTo>
                  <a:cubicBezTo>
                    <a:pt x="2" y="130"/>
                    <a:pt x="2" y="130"/>
                    <a:pt x="2" y="130"/>
                  </a:cubicBezTo>
                  <a:cubicBezTo>
                    <a:pt x="2" y="130"/>
                    <a:pt x="2" y="131"/>
                    <a:pt x="2" y="131"/>
                  </a:cubicBezTo>
                  <a:cubicBezTo>
                    <a:pt x="2" y="131"/>
                    <a:pt x="2" y="132"/>
                    <a:pt x="2" y="132"/>
                  </a:cubicBezTo>
                  <a:cubicBezTo>
                    <a:pt x="2" y="132"/>
                    <a:pt x="3" y="132"/>
                    <a:pt x="3" y="133"/>
                  </a:cubicBezTo>
                  <a:cubicBezTo>
                    <a:pt x="3" y="133"/>
                    <a:pt x="3" y="133"/>
                    <a:pt x="3" y="134"/>
                  </a:cubicBezTo>
                  <a:cubicBezTo>
                    <a:pt x="3" y="134"/>
                    <a:pt x="4" y="134"/>
                    <a:pt x="4" y="134"/>
                  </a:cubicBezTo>
                  <a:cubicBezTo>
                    <a:pt x="4" y="135"/>
                    <a:pt x="5" y="136"/>
                    <a:pt x="6" y="137"/>
                  </a:cubicBezTo>
                  <a:cubicBezTo>
                    <a:pt x="6" y="137"/>
                    <a:pt x="6" y="137"/>
                    <a:pt x="7" y="138"/>
                  </a:cubicBezTo>
                  <a:cubicBezTo>
                    <a:pt x="7" y="138"/>
                    <a:pt x="7" y="138"/>
                    <a:pt x="8" y="139"/>
                  </a:cubicBezTo>
                  <a:cubicBezTo>
                    <a:pt x="8" y="139"/>
                    <a:pt x="8" y="139"/>
                    <a:pt x="8" y="139"/>
                  </a:cubicBezTo>
                  <a:cubicBezTo>
                    <a:pt x="8" y="139"/>
                    <a:pt x="9" y="140"/>
                    <a:pt x="9" y="140"/>
                  </a:cubicBezTo>
                  <a:cubicBezTo>
                    <a:pt x="9" y="140"/>
                    <a:pt x="9" y="140"/>
                    <a:pt x="10" y="140"/>
                  </a:cubicBezTo>
                  <a:cubicBezTo>
                    <a:pt x="10" y="140"/>
                    <a:pt x="11" y="141"/>
                    <a:pt x="11" y="141"/>
                  </a:cubicBezTo>
                  <a:cubicBezTo>
                    <a:pt x="11" y="141"/>
                    <a:pt x="12" y="141"/>
                    <a:pt x="12" y="141"/>
                  </a:cubicBezTo>
                  <a:cubicBezTo>
                    <a:pt x="12" y="142"/>
                    <a:pt x="12" y="142"/>
                    <a:pt x="13" y="142"/>
                  </a:cubicBezTo>
                  <a:cubicBezTo>
                    <a:pt x="13" y="142"/>
                    <a:pt x="13" y="142"/>
                    <a:pt x="14" y="142"/>
                  </a:cubicBezTo>
                  <a:cubicBezTo>
                    <a:pt x="14" y="142"/>
                    <a:pt x="14" y="143"/>
                    <a:pt x="15" y="143"/>
                  </a:cubicBezTo>
                  <a:cubicBezTo>
                    <a:pt x="15" y="143"/>
                    <a:pt x="15" y="143"/>
                    <a:pt x="15" y="143"/>
                  </a:cubicBezTo>
                  <a:cubicBezTo>
                    <a:pt x="16" y="143"/>
                    <a:pt x="17" y="143"/>
                    <a:pt x="17" y="143"/>
                  </a:cubicBezTo>
                  <a:cubicBezTo>
                    <a:pt x="17" y="143"/>
                    <a:pt x="18" y="143"/>
                    <a:pt x="18" y="143"/>
                  </a:cubicBezTo>
                  <a:cubicBezTo>
                    <a:pt x="18" y="144"/>
                    <a:pt x="19" y="144"/>
                    <a:pt x="19" y="144"/>
                  </a:cubicBezTo>
                  <a:cubicBezTo>
                    <a:pt x="19" y="144"/>
                    <a:pt x="20" y="144"/>
                    <a:pt x="20" y="144"/>
                  </a:cubicBezTo>
                  <a:cubicBezTo>
                    <a:pt x="20" y="144"/>
                    <a:pt x="21" y="144"/>
                    <a:pt x="22" y="144"/>
                  </a:cubicBezTo>
                  <a:lnTo>
                    <a:pt x="90" y="144"/>
                  </a:lnTo>
                  <a:cubicBezTo>
                    <a:pt x="102" y="144"/>
                    <a:pt x="112" y="134"/>
                    <a:pt x="112" y="122"/>
                  </a:cubicBezTo>
                  <a:cubicBezTo>
                    <a:pt x="112" y="110"/>
                    <a:pt x="102" y="100"/>
                    <a:pt x="90" y="100"/>
                  </a:cubicBezTo>
                  <a:lnTo>
                    <a:pt x="75" y="100"/>
                  </a:lnTo>
                  <a:lnTo>
                    <a:pt x="135" y="40"/>
                  </a:lnTo>
                  <a:cubicBezTo>
                    <a:pt x="144" y="31"/>
                    <a:pt x="144" y="17"/>
                    <a:pt x="135" y="9"/>
                  </a:cubicBezTo>
                  <a:cubicBezTo>
                    <a:pt x="127" y="0"/>
                    <a:pt x="113" y="0"/>
                    <a:pt x="104" y="9"/>
                  </a:cubicBezTo>
                  <a:lnTo>
                    <a:pt x="44" y="69"/>
                  </a:lnTo>
                  <a:lnTo>
                    <a:pt x="44" y="54"/>
                  </a:lnTo>
                  <a:cubicBezTo>
                    <a:pt x="44" y="42"/>
                    <a:pt x="34" y="32"/>
                    <a:pt x="22" y="32"/>
                  </a:cubicBezTo>
                  <a:cubicBezTo>
                    <a:pt x="10" y="32"/>
                    <a:pt x="0" y="42"/>
                    <a:pt x="0" y="54"/>
                  </a:cubicBezTo>
                  <a:lnTo>
                    <a:pt x="0" y="122"/>
                  </a:lnTo>
                  <a:cubicBezTo>
                    <a:pt x="0" y="122"/>
                    <a:pt x="0" y="123"/>
                    <a:pt x="0" y="124"/>
                  </a:cubicBezTo>
                  <a:cubicBezTo>
                    <a:pt x="0" y="124"/>
                    <a:pt x="0" y="124"/>
                    <a:pt x="0"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2" name="Group 4"/>
          <p:cNvGrpSpPr>
            <a:grpSpLocks noChangeAspect="1"/>
          </p:cNvGrpSpPr>
          <p:nvPr/>
        </p:nvGrpSpPr>
        <p:grpSpPr bwMode="auto">
          <a:xfrm>
            <a:off x="3450086" y="2930531"/>
            <a:ext cx="273058" cy="273058"/>
            <a:chOff x="2167" y="2206"/>
            <a:chExt cx="295" cy="295"/>
          </a:xfrm>
          <a:solidFill>
            <a:schemeClr val="tx2"/>
          </a:solidFill>
        </p:grpSpPr>
        <p:sp>
          <p:nvSpPr>
            <p:cNvPr id="163" name="Freeform 5"/>
            <p:cNvSpPr>
              <a:spLocks noEditPoints="1"/>
            </p:cNvSpPr>
            <p:nvPr/>
          </p:nvSpPr>
          <p:spPr bwMode="auto">
            <a:xfrm>
              <a:off x="2167" y="2206"/>
              <a:ext cx="295" cy="295"/>
            </a:xfrm>
            <a:custGeom>
              <a:avLst/>
              <a:gdLst>
                <a:gd name="T0" fmla="*/ 893 w 1047"/>
                <a:gd name="T1" fmla="*/ 154 h 1047"/>
                <a:gd name="T2" fmla="*/ 523 w 1047"/>
                <a:gd name="T3" fmla="*/ 0 h 1047"/>
                <a:gd name="T4" fmla="*/ 153 w 1047"/>
                <a:gd name="T5" fmla="*/ 154 h 1047"/>
                <a:gd name="T6" fmla="*/ 0 w 1047"/>
                <a:gd name="T7" fmla="*/ 524 h 1047"/>
                <a:gd name="T8" fmla="*/ 153 w 1047"/>
                <a:gd name="T9" fmla="*/ 894 h 1047"/>
                <a:gd name="T10" fmla="*/ 523 w 1047"/>
                <a:gd name="T11" fmla="*/ 1047 h 1047"/>
                <a:gd name="T12" fmla="*/ 893 w 1047"/>
                <a:gd name="T13" fmla="*/ 894 h 1047"/>
                <a:gd name="T14" fmla="*/ 1047 w 1047"/>
                <a:gd name="T15" fmla="*/ 524 h 1047"/>
                <a:gd name="T16" fmla="*/ 893 w 1047"/>
                <a:gd name="T17" fmla="*/ 154 h 1047"/>
                <a:gd name="T18" fmla="*/ 523 w 1047"/>
                <a:gd name="T19" fmla="*/ 1001 h 1047"/>
                <a:gd name="T20" fmla="*/ 46 w 1047"/>
                <a:gd name="T21" fmla="*/ 524 h 1047"/>
                <a:gd name="T22" fmla="*/ 523 w 1047"/>
                <a:gd name="T23" fmla="*/ 46 h 1047"/>
                <a:gd name="T24" fmla="*/ 1001 w 1047"/>
                <a:gd name="T25" fmla="*/ 524 h 1047"/>
                <a:gd name="T26" fmla="*/ 523 w 1047"/>
                <a:gd name="T27" fmla="*/ 1001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7" h="1047">
                  <a:moveTo>
                    <a:pt x="893" y="154"/>
                  </a:moveTo>
                  <a:cubicBezTo>
                    <a:pt x="795" y="55"/>
                    <a:pt x="663" y="0"/>
                    <a:pt x="523" y="0"/>
                  </a:cubicBezTo>
                  <a:cubicBezTo>
                    <a:pt x="384" y="0"/>
                    <a:pt x="252" y="55"/>
                    <a:pt x="153" y="154"/>
                  </a:cubicBezTo>
                  <a:cubicBezTo>
                    <a:pt x="54" y="252"/>
                    <a:pt x="0" y="384"/>
                    <a:pt x="0" y="524"/>
                  </a:cubicBezTo>
                  <a:cubicBezTo>
                    <a:pt x="0" y="663"/>
                    <a:pt x="54" y="795"/>
                    <a:pt x="153" y="894"/>
                  </a:cubicBezTo>
                  <a:cubicBezTo>
                    <a:pt x="252" y="993"/>
                    <a:pt x="384" y="1047"/>
                    <a:pt x="523" y="1047"/>
                  </a:cubicBezTo>
                  <a:cubicBezTo>
                    <a:pt x="663" y="1047"/>
                    <a:pt x="795" y="993"/>
                    <a:pt x="893" y="894"/>
                  </a:cubicBezTo>
                  <a:cubicBezTo>
                    <a:pt x="992" y="795"/>
                    <a:pt x="1047" y="663"/>
                    <a:pt x="1047" y="524"/>
                  </a:cubicBezTo>
                  <a:cubicBezTo>
                    <a:pt x="1047" y="384"/>
                    <a:pt x="992" y="252"/>
                    <a:pt x="893" y="154"/>
                  </a:cubicBezTo>
                  <a:close/>
                  <a:moveTo>
                    <a:pt x="523" y="1001"/>
                  </a:moveTo>
                  <a:cubicBezTo>
                    <a:pt x="260" y="1001"/>
                    <a:pt x="46" y="787"/>
                    <a:pt x="46" y="524"/>
                  </a:cubicBezTo>
                  <a:cubicBezTo>
                    <a:pt x="46" y="260"/>
                    <a:pt x="260" y="46"/>
                    <a:pt x="523" y="46"/>
                  </a:cubicBezTo>
                  <a:cubicBezTo>
                    <a:pt x="787" y="46"/>
                    <a:pt x="1001" y="260"/>
                    <a:pt x="1001" y="524"/>
                  </a:cubicBezTo>
                  <a:cubicBezTo>
                    <a:pt x="1001" y="787"/>
                    <a:pt x="787" y="1001"/>
                    <a:pt x="523" y="10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6"/>
            <p:cNvSpPr>
              <a:spLocks noEditPoints="1"/>
            </p:cNvSpPr>
            <p:nvPr/>
          </p:nvSpPr>
          <p:spPr bwMode="auto">
            <a:xfrm>
              <a:off x="2244" y="2292"/>
              <a:ext cx="141" cy="122"/>
            </a:xfrm>
            <a:custGeom>
              <a:avLst/>
              <a:gdLst>
                <a:gd name="T0" fmla="*/ 474 w 497"/>
                <a:gd name="T1" fmla="*/ 0 h 431"/>
                <a:gd name="T2" fmla="*/ 23 w 497"/>
                <a:gd name="T3" fmla="*/ 0 h 431"/>
                <a:gd name="T4" fmla="*/ 0 w 497"/>
                <a:gd name="T5" fmla="*/ 23 h 431"/>
                <a:gd name="T6" fmla="*/ 0 w 497"/>
                <a:gd name="T7" fmla="*/ 152 h 431"/>
                <a:gd name="T8" fmla="*/ 0 w 497"/>
                <a:gd name="T9" fmla="*/ 280 h 431"/>
                <a:gd name="T10" fmla="*/ 0 w 497"/>
                <a:gd name="T11" fmla="*/ 408 h 431"/>
                <a:gd name="T12" fmla="*/ 23 w 497"/>
                <a:gd name="T13" fmla="*/ 431 h 431"/>
                <a:gd name="T14" fmla="*/ 474 w 497"/>
                <a:gd name="T15" fmla="*/ 431 h 431"/>
                <a:gd name="T16" fmla="*/ 497 w 497"/>
                <a:gd name="T17" fmla="*/ 408 h 431"/>
                <a:gd name="T18" fmla="*/ 497 w 497"/>
                <a:gd name="T19" fmla="*/ 280 h 431"/>
                <a:gd name="T20" fmla="*/ 497 w 497"/>
                <a:gd name="T21" fmla="*/ 152 h 431"/>
                <a:gd name="T22" fmla="*/ 497 w 497"/>
                <a:gd name="T23" fmla="*/ 23 h 431"/>
                <a:gd name="T24" fmla="*/ 474 w 497"/>
                <a:gd name="T25" fmla="*/ 0 h 431"/>
                <a:gd name="T26" fmla="*/ 46 w 497"/>
                <a:gd name="T27" fmla="*/ 175 h 431"/>
                <a:gd name="T28" fmla="*/ 451 w 497"/>
                <a:gd name="T29" fmla="*/ 175 h 431"/>
                <a:gd name="T30" fmla="*/ 451 w 497"/>
                <a:gd name="T31" fmla="*/ 257 h 431"/>
                <a:gd name="T32" fmla="*/ 46 w 497"/>
                <a:gd name="T33" fmla="*/ 257 h 431"/>
                <a:gd name="T34" fmla="*/ 46 w 497"/>
                <a:gd name="T35" fmla="*/ 175 h 431"/>
                <a:gd name="T36" fmla="*/ 46 w 497"/>
                <a:gd name="T37" fmla="*/ 46 h 431"/>
                <a:gd name="T38" fmla="*/ 451 w 497"/>
                <a:gd name="T39" fmla="*/ 46 h 431"/>
                <a:gd name="T40" fmla="*/ 451 w 497"/>
                <a:gd name="T41" fmla="*/ 129 h 431"/>
                <a:gd name="T42" fmla="*/ 46 w 497"/>
                <a:gd name="T43" fmla="*/ 129 h 431"/>
                <a:gd name="T44" fmla="*/ 46 w 497"/>
                <a:gd name="T45" fmla="*/ 46 h 431"/>
                <a:gd name="T46" fmla="*/ 451 w 497"/>
                <a:gd name="T47" fmla="*/ 385 h 431"/>
                <a:gd name="T48" fmla="*/ 46 w 497"/>
                <a:gd name="T49" fmla="*/ 385 h 431"/>
                <a:gd name="T50" fmla="*/ 46 w 497"/>
                <a:gd name="T51" fmla="*/ 303 h 431"/>
                <a:gd name="T52" fmla="*/ 451 w 497"/>
                <a:gd name="T53" fmla="*/ 303 h 431"/>
                <a:gd name="T54" fmla="*/ 451 w 497"/>
                <a:gd name="T55" fmla="*/ 38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431">
                  <a:moveTo>
                    <a:pt x="474" y="0"/>
                  </a:moveTo>
                  <a:cubicBezTo>
                    <a:pt x="23" y="0"/>
                    <a:pt x="23" y="0"/>
                    <a:pt x="23" y="0"/>
                  </a:cubicBezTo>
                  <a:cubicBezTo>
                    <a:pt x="10" y="0"/>
                    <a:pt x="0" y="11"/>
                    <a:pt x="0" y="23"/>
                  </a:cubicBezTo>
                  <a:cubicBezTo>
                    <a:pt x="0" y="152"/>
                    <a:pt x="0" y="152"/>
                    <a:pt x="0" y="152"/>
                  </a:cubicBezTo>
                  <a:cubicBezTo>
                    <a:pt x="0" y="280"/>
                    <a:pt x="0" y="280"/>
                    <a:pt x="0" y="280"/>
                  </a:cubicBezTo>
                  <a:cubicBezTo>
                    <a:pt x="0" y="408"/>
                    <a:pt x="0" y="408"/>
                    <a:pt x="0" y="408"/>
                  </a:cubicBezTo>
                  <a:cubicBezTo>
                    <a:pt x="0" y="421"/>
                    <a:pt x="10" y="431"/>
                    <a:pt x="23" y="431"/>
                  </a:cubicBezTo>
                  <a:cubicBezTo>
                    <a:pt x="474" y="431"/>
                    <a:pt x="474" y="431"/>
                    <a:pt x="474" y="431"/>
                  </a:cubicBezTo>
                  <a:cubicBezTo>
                    <a:pt x="487" y="431"/>
                    <a:pt x="497" y="421"/>
                    <a:pt x="497" y="408"/>
                  </a:cubicBezTo>
                  <a:cubicBezTo>
                    <a:pt x="497" y="280"/>
                    <a:pt x="497" y="280"/>
                    <a:pt x="497" y="280"/>
                  </a:cubicBezTo>
                  <a:cubicBezTo>
                    <a:pt x="497" y="152"/>
                    <a:pt x="497" y="152"/>
                    <a:pt x="497" y="152"/>
                  </a:cubicBezTo>
                  <a:cubicBezTo>
                    <a:pt x="497" y="23"/>
                    <a:pt x="497" y="23"/>
                    <a:pt x="497" y="23"/>
                  </a:cubicBezTo>
                  <a:cubicBezTo>
                    <a:pt x="497" y="11"/>
                    <a:pt x="487" y="0"/>
                    <a:pt x="474" y="0"/>
                  </a:cubicBezTo>
                  <a:close/>
                  <a:moveTo>
                    <a:pt x="46" y="175"/>
                  </a:moveTo>
                  <a:cubicBezTo>
                    <a:pt x="451" y="175"/>
                    <a:pt x="451" y="175"/>
                    <a:pt x="451" y="175"/>
                  </a:cubicBezTo>
                  <a:cubicBezTo>
                    <a:pt x="451" y="257"/>
                    <a:pt x="451" y="257"/>
                    <a:pt x="451" y="257"/>
                  </a:cubicBezTo>
                  <a:cubicBezTo>
                    <a:pt x="46" y="257"/>
                    <a:pt x="46" y="257"/>
                    <a:pt x="46" y="257"/>
                  </a:cubicBezTo>
                  <a:lnTo>
                    <a:pt x="46" y="175"/>
                  </a:lnTo>
                  <a:close/>
                  <a:moveTo>
                    <a:pt x="46" y="46"/>
                  </a:moveTo>
                  <a:cubicBezTo>
                    <a:pt x="451" y="46"/>
                    <a:pt x="451" y="46"/>
                    <a:pt x="451" y="46"/>
                  </a:cubicBezTo>
                  <a:cubicBezTo>
                    <a:pt x="451" y="129"/>
                    <a:pt x="451" y="129"/>
                    <a:pt x="451" y="129"/>
                  </a:cubicBezTo>
                  <a:cubicBezTo>
                    <a:pt x="46" y="129"/>
                    <a:pt x="46" y="129"/>
                    <a:pt x="46" y="129"/>
                  </a:cubicBezTo>
                  <a:lnTo>
                    <a:pt x="46" y="46"/>
                  </a:lnTo>
                  <a:close/>
                  <a:moveTo>
                    <a:pt x="451" y="385"/>
                  </a:moveTo>
                  <a:cubicBezTo>
                    <a:pt x="46" y="385"/>
                    <a:pt x="46" y="385"/>
                    <a:pt x="46" y="385"/>
                  </a:cubicBezTo>
                  <a:cubicBezTo>
                    <a:pt x="46" y="303"/>
                    <a:pt x="46" y="303"/>
                    <a:pt x="46" y="303"/>
                  </a:cubicBezTo>
                  <a:cubicBezTo>
                    <a:pt x="451" y="303"/>
                    <a:pt x="451" y="303"/>
                    <a:pt x="451" y="303"/>
                  </a:cubicBezTo>
                  <a:lnTo>
                    <a:pt x="45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 name="Group 5"/>
          <p:cNvGrpSpPr>
            <a:grpSpLocks noChangeAspect="1"/>
          </p:cNvGrpSpPr>
          <p:nvPr/>
        </p:nvGrpSpPr>
        <p:grpSpPr bwMode="auto">
          <a:xfrm>
            <a:off x="2956736" y="2930531"/>
            <a:ext cx="273058" cy="273058"/>
            <a:chOff x="1518" y="259"/>
            <a:chExt cx="2726" cy="2728"/>
          </a:xfrm>
          <a:solidFill>
            <a:schemeClr val="tx2"/>
          </a:solidFill>
        </p:grpSpPr>
        <p:sp>
          <p:nvSpPr>
            <p:cNvPr id="166" name="Freeform 6"/>
            <p:cNvSpPr>
              <a:spLocks noEditPoints="1"/>
            </p:cNvSpPr>
            <p:nvPr/>
          </p:nvSpPr>
          <p:spPr bwMode="auto">
            <a:xfrm>
              <a:off x="1518" y="259"/>
              <a:ext cx="2726" cy="2728"/>
            </a:xfrm>
            <a:custGeom>
              <a:avLst/>
              <a:gdLst>
                <a:gd name="T0" fmla="*/ 577 w 1154"/>
                <a:gd name="T1" fmla="*/ 1155 h 1155"/>
                <a:gd name="T2" fmla="*/ 169 w 1154"/>
                <a:gd name="T3" fmla="*/ 986 h 1155"/>
                <a:gd name="T4" fmla="*/ 0 w 1154"/>
                <a:gd name="T5" fmla="*/ 577 h 1155"/>
                <a:gd name="T6" fmla="*/ 169 w 1154"/>
                <a:gd name="T7" fmla="*/ 169 h 1155"/>
                <a:gd name="T8" fmla="*/ 577 w 1154"/>
                <a:gd name="T9" fmla="*/ 0 h 1155"/>
                <a:gd name="T10" fmla="*/ 985 w 1154"/>
                <a:gd name="T11" fmla="*/ 169 h 1155"/>
                <a:gd name="T12" fmla="*/ 1154 w 1154"/>
                <a:gd name="T13" fmla="*/ 577 h 1155"/>
                <a:gd name="T14" fmla="*/ 985 w 1154"/>
                <a:gd name="T15" fmla="*/ 986 h 1155"/>
                <a:gd name="T16" fmla="*/ 577 w 1154"/>
                <a:gd name="T17" fmla="*/ 1155 h 1155"/>
                <a:gd name="T18" fmla="*/ 577 w 1154"/>
                <a:gd name="T19" fmla="*/ 51 h 1155"/>
                <a:gd name="T20" fmla="*/ 51 w 1154"/>
                <a:gd name="T21" fmla="*/ 577 h 1155"/>
                <a:gd name="T22" fmla="*/ 577 w 1154"/>
                <a:gd name="T23" fmla="*/ 1104 h 1155"/>
                <a:gd name="T24" fmla="*/ 1104 w 1154"/>
                <a:gd name="T25" fmla="*/ 577 h 1155"/>
                <a:gd name="T26" fmla="*/ 577 w 1154"/>
                <a:gd name="T27" fmla="*/ 51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4" h="1155">
                  <a:moveTo>
                    <a:pt x="577" y="1155"/>
                  </a:moveTo>
                  <a:cubicBezTo>
                    <a:pt x="423" y="1155"/>
                    <a:pt x="278" y="1095"/>
                    <a:pt x="169" y="986"/>
                  </a:cubicBezTo>
                  <a:cubicBezTo>
                    <a:pt x="60" y="877"/>
                    <a:pt x="0" y="732"/>
                    <a:pt x="0" y="577"/>
                  </a:cubicBezTo>
                  <a:cubicBezTo>
                    <a:pt x="0" y="423"/>
                    <a:pt x="60" y="278"/>
                    <a:pt x="169" y="169"/>
                  </a:cubicBezTo>
                  <a:cubicBezTo>
                    <a:pt x="278" y="60"/>
                    <a:pt x="423" y="0"/>
                    <a:pt x="577" y="0"/>
                  </a:cubicBezTo>
                  <a:cubicBezTo>
                    <a:pt x="731" y="0"/>
                    <a:pt x="876" y="60"/>
                    <a:pt x="985" y="169"/>
                  </a:cubicBezTo>
                  <a:cubicBezTo>
                    <a:pt x="1094" y="278"/>
                    <a:pt x="1154" y="423"/>
                    <a:pt x="1154" y="577"/>
                  </a:cubicBezTo>
                  <a:cubicBezTo>
                    <a:pt x="1154" y="732"/>
                    <a:pt x="1094" y="877"/>
                    <a:pt x="985" y="986"/>
                  </a:cubicBezTo>
                  <a:cubicBezTo>
                    <a:pt x="876" y="1095"/>
                    <a:pt x="731" y="1155"/>
                    <a:pt x="577" y="1155"/>
                  </a:cubicBezTo>
                  <a:close/>
                  <a:moveTo>
                    <a:pt x="577" y="51"/>
                  </a:moveTo>
                  <a:cubicBezTo>
                    <a:pt x="287" y="51"/>
                    <a:pt x="51" y="287"/>
                    <a:pt x="51" y="577"/>
                  </a:cubicBezTo>
                  <a:cubicBezTo>
                    <a:pt x="51" y="868"/>
                    <a:pt x="287" y="1104"/>
                    <a:pt x="577" y="1104"/>
                  </a:cubicBezTo>
                  <a:cubicBezTo>
                    <a:pt x="867" y="1104"/>
                    <a:pt x="1104" y="868"/>
                    <a:pt x="1104" y="577"/>
                  </a:cubicBezTo>
                  <a:cubicBezTo>
                    <a:pt x="1104" y="287"/>
                    <a:pt x="867" y="51"/>
                    <a:pt x="577"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7" name="Freeform 7"/>
            <p:cNvSpPr>
              <a:spLocks noEditPoints="1"/>
            </p:cNvSpPr>
            <p:nvPr/>
          </p:nvSpPr>
          <p:spPr bwMode="auto">
            <a:xfrm>
              <a:off x="2059" y="845"/>
              <a:ext cx="1651" cy="1559"/>
            </a:xfrm>
            <a:custGeom>
              <a:avLst/>
              <a:gdLst>
                <a:gd name="T0" fmla="*/ 674 w 699"/>
                <a:gd name="T1" fmla="*/ 660 h 660"/>
                <a:gd name="T2" fmla="*/ 26 w 699"/>
                <a:gd name="T3" fmla="*/ 660 h 660"/>
                <a:gd name="T4" fmla="*/ 0 w 699"/>
                <a:gd name="T5" fmla="*/ 635 h 660"/>
                <a:gd name="T6" fmla="*/ 0 w 699"/>
                <a:gd name="T7" fmla="*/ 26 h 660"/>
                <a:gd name="T8" fmla="*/ 26 w 699"/>
                <a:gd name="T9" fmla="*/ 0 h 660"/>
                <a:gd name="T10" fmla="*/ 674 w 699"/>
                <a:gd name="T11" fmla="*/ 0 h 660"/>
                <a:gd name="T12" fmla="*/ 699 w 699"/>
                <a:gd name="T13" fmla="*/ 26 h 660"/>
                <a:gd name="T14" fmla="*/ 699 w 699"/>
                <a:gd name="T15" fmla="*/ 635 h 660"/>
                <a:gd name="T16" fmla="*/ 674 w 699"/>
                <a:gd name="T17" fmla="*/ 660 h 660"/>
                <a:gd name="T18" fmla="*/ 51 w 699"/>
                <a:gd name="T19" fmla="*/ 610 h 660"/>
                <a:gd name="T20" fmla="*/ 649 w 699"/>
                <a:gd name="T21" fmla="*/ 610 h 660"/>
                <a:gd name="T22" fmla="*/ 649 w 699"/>
                <a:gd name="T23" fmla="*/ 51 h 660"/>
                <a:gd name="T24" fmla="*/ 51 w 699"/>
                <a:gd name="T25" fmla="*/ 51 h 660"/>
                <a:gd name="T26" fmla="*/ 51 w 699"/>
                <a:gd name="T27" fmla="*/ 61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9" h="660">
                  <a:moveTo>
                    <a:pt x="674" y="660"/>
                  </a:moveTo>
                  <a:cubicBezTo>
                    <a:pt x="26" y="660"/>
                    <a:pt x="26" y="660"/>
                    <a:pt x="26" y="660"/>
                  </a:cubicBezTo>
                  <a:cubicBezTo>
                    <a:pt x="12" y="660"/>
                    <a:pt x="0" y="649"/>
                    <a:pt x="0" y="635"/>
                  </a:cubicBezTo>
                  <a:cubicBezTo>
                    <a:pt x="0" y="26"/>
                    <a:pt x="0" y="26"/>
                    <a:pt x="0" y="26"/>
                  </a:cubicBezTo>
                  <a:cubicBezTo>
                    <a:pt x="0" y="12"/>
                    <a:pt x="12" y="0"/>
                    <a:pt x="26" y="0"/>
                  </a:cubicBezTo>
                  <a:cubicBezTo>
                    <a:pt x="674" y="0"/>
                    <a:pt x="674" y="0"/>
                    <a:pt x="674" y="0"/>
                  </a:cubicBezTo>
                  <a:cubicBezTo>
                    <a:pt x="688" y="0"/>
                    <a:pt x="699" y="12"/>
                    <a:pt x="699" y="26"/>
                  </a:cubicBezTo>
                  <a:cubicBezTo>
                    <a:pt x="699" y="635"/>
                    <a:pt x="699" y="635"/>
                    <a:pt x="699" y="635"/>
                  </a:cubicBezTo>
                  <a:cubicBezTo>
                    <a:pt x="699" y="649"/>
                    <a:pt x="688" y="660"/>
                    <a:pt x="674" y="660"/>
                  </a:cubicBezTo>
                  <a:close/>
                  <a:moveTo>
                    <a:pt x="51" y="610"/>
                  </a:moveTo>
                  <a:cubicBezTo>
                    <a:pt x="649" y="610"/>
                    <a:pt x="649" y="610"/>
                    <a:pt x="649" y="610"/>
                  </a:cubicBezTo>
                  <a:cubicBezTo>
                    <a:pt x="649" y="51"/>
                    <a:pt x="649" y="51"/>
                    <a:pt x="649" y="51"/>
                  </a:cubicBezTo>
                  <a:cubicBezTo>
                    <a:pt x="51" y="51"/>
                    <a:pt x="51" y="51"/>
                    <a:pt x="51" y="51"/>
                  </a:cubicBezTo>
                  <a:lnTo>
                    <a:pt x="51" y="6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8" name="Freeform 8"/>
            <p:cNvSpPr>
              <a:spLocks/>
            </p:cNvSpPr>
            <p:nvPr/>
          </p:nvSpPr>
          <p:spPr bwMode="auto">
            <a:xfrm>
              <a:off x="3186" y="1251"/>
              <a:ext cx="118" cy="123"/>
            </a:xfrm>
            <a:custGeom>
              <a:avLst/>
              <a:gdLst>
                <a:gd name="T0" fmla="*/ 7 w 50"/>
                <a:gd name="T1" fmla="*/ 9 h 52"/>
                <a:gd name="T2" fmla="*/ 0 w 50"/>
                <a:gd name="T3" fmla="*/ 27 h 52"/>
                <a:gd name="T4" fmla="*/ 7 w 50"/>
                <a:gd name="T5" fmla="*/ 45 h 52"/>
                <a:gd name="T6" fmla="*/ 25 w 50"/>
                <a:gd name="T7" fmla="*/ 52 h 52"/>
                <a:gd name="T8" fmla="*/ 42 w 50"/>
                <a:gd name="T9" fmla="*/ 45 h 52"/>
                <a:gd name="T10" fmla="*/ 50 w 50"/>
                <a:gd name="T11" fmla="*/ 27 h 52"/>
                <a:gd name="T12" fmla="*/ 42 w 50"/>
                <a:gd name="T13" fmla="*/ 9 h 52"/>
                <a:gd name="T14" fmla="*/ 7 w 50"/>
                <a:gd name="T15" fmla="*/ 9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2">
                  <a:moveTo>
                    <a:pt x="7" y="9"/>
                  </a:moveTo>
                  <a:cubicBezTo>
                    <a:pt x="2" y="14"/>
                    <a:pt x="0" y="20"/>
                    <a:pt x="0" y="27"/>
                  </a:cubicBezTo>
                  <a:cubicBezTo>
                    <a:pt x="0" y="34"/>
                    <a:pt x="2" y="40"/>
                    <a:pt x="7" y="45"/>
                  </a:cubicBezTo>
                  <a:cubicBezTo>
                    <a:pt x="12" y="49"/>
                    <a:pt x="18" y="52"/>
                    <a:pt x="25" y="52"/>
                  </a:cubicBezTo>
                  <a:cubicBezTo>
                    <a:pt x="31" y="52"/>
                    <a:pt x="38" y="49"/>
                    <a:pt x="42" y="45"/>
                  </a:cubicBezTo>
                  <a:cubicBezTo>
                    <a:pt x="47" y="40"/>
                    <a:pt x="50" y="34"/>
                    <a:pt x="50" y="27"/>
                  </a:cubicBezTo>
                  <a:cubicBezTo>
                    <a:pt x="50" y="20"/>
                    <a:pt x="47" y="14"/>
                    <a:pt x="42" y="9"/>
                  </a:cubicBezTo>
                  <a:cubicBezTo>
                    <a:pt x="33" y="0"/>
                    <a:pt x="16" y="0"/>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9" name="Freeform 9"/>
            <p:cNvSpPr>
              <a:spLocks/>
            </p:cNvSpPr>
            <p:nvPr/>
          </p:nvSpPr>
          <p:spPr bwMode="auto">
            <a:xfrm>
              <a:off x="2451" y="1256"/>
              <a:ext cx="586" cy="118"/>
            </a:xfrm>
            <a:custGeom>
              <a:avLst/>
              <a:gdLst>
                <a:gd name="T0" fmla="*/ 223 w 248"/>
                <a:gd name="T1" fmla="*/ 0 h 50"/>
                <a:gd name="T2" fmla="*/ 25 w 248"/>
                <a:gd name="T3" fmla="*/ 0 h 50"/>
                <a:gd name="T4" fmla="*/ 0 w 248"/>
                <a:gd name="T5" fmla="*/ 25 h 50"/>
                <a:gd name="T6" fmla="*/ 25 w 248"/>
                <a:gd name="T7" fmla="*/ 50 h 50"/>
                <a:gd name="T8" fmla="*/ 223 w 248"/>
                <a:gd name="T9" fmla="*/ 50 h 50"/>
                <a:gd name="T10" fmla="*/ 248 w 248"/>
                <a:gd name="T11" fmla="*/ 25 h 50"/>
                <a:gd name="T12" fmla="*/ 223 w 24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48" h="50">
                  <a:moveTo>
                    <a:pt x="223" y="0"/>
                  </a:moveTo>
                  <a:cubicBezTo>
                    <a:pt x="25" y="0"/>
                    <a:pt x="25" y="0"/>
                    <a:pt x="25" y="0"/>
                  </a:cubicBezTo>
                  <a:cubicBezTo>
                    <a:pt x="11" y="0"/>
                    <a:pt x="0" y="11"/>
                    <a:pt x="0" y="25"/>
                  </a:cubicBezTo>
                  <a:cubicBezTo>
                    <a:pt x="0" y="39"/>
                    <a:pt x="11" y="50"/>
                    <a:pt x="25" y="50"/>
                  </a:cubicBezTo>
                  <a:cubicBezTo>
                    <a:pt x="223" y="50"/>
                    <a:pt x="223" y="50"/>
                    <a:pt x="223" y="50"/>
                  </a:cubicBezTo>
                  <a:cubicBezTo>
                    <a:pt x="236" y="50"/>
                    <a:pt x="248" y="39"/>
                    <a:pt x="248" y="25"/>
                  </a:cubicBezTo>
                  <a:cubicBezTo>
                    <a:pt x="248" y="11"/>
                    <a:pt x="236" y="0"/>
                    <a:pt x="2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0" name="Freeform 10"/>
            <p:cNvSpPr>
              <a:spLocks noEditPoints="1"/>
            </p:cNvSpPr>
            <p:nvPr/>
          </p:nvSpPr>
          <p:spPr bwMode="auto">
            <a:xfrm>
              <a:off x="2255" y="1051"/>
              <a:ext cx="1259" cy="529"/>
            </a:xfrm>
            <a:custGeom>
              <a:avLst/>
              <a:gdLst>
                <a:gd name="T0" fmla="*/ 508 w 533"/>
                <a:gd name="T1" fmla="*/ 224 h 224"/>
                <a:gd name="T2" fmla="*/ 26 w 533"/>
                <a:gd name="T3" fmla="*/ 224 h 224"/>
                <a:gd name="T4" fmla="*/ 0 w 533"/>
                <a:gd name="T5" fmla="*/ 199 h 224"/>
                <a:gd name="T6" fmla="*/ 0 w 533"/>
                <a:gd name="T7" fmla="*/ 25 h 224"/>
                <a:gd name="T8" fmla="*/ 26 w 533"/>
                <a:gd name="T9" fmla="*/ 0 h 224"/>
                <a:gd name="T10" fmla="*/ 508 w 533"/>
                <a:gd name="T11" fmla="*/ 0 h 224"/>
                <a:gd name="T12" fmla="*/ 533 w 533"/>
                <a:gd name="T13" fmla="*/ 25 h 224"/>
                <a:gd name="T14" fmla="*/ 533 w 533"/>
                <a:gd name="T15" fmla="*/ 199 h 224"/>
                <a:gd name="T16" fmla="*/ 508 w 533"/>
                <a:gd name="T17" fmla="*/ 224 h 224"/>
                <a:gd name="T18" fmla="*/ 51 w 533"/>
                <a:gd name="T19" fmla="*/ 174 h 224"/>
                <a:gd name="T20" fmla="*/ 483 w 533"/>
                <a:gd name="T21" fmla="*/ 174 h 224"/>
                <a:gd name="T22" fmla="*/ 483 w 533"/>
                <a:gd name="T23" fmla="*/ 50 h 224"/>
                <a:gd name="T24" fmla="*/ 51 w 533"/>
                <a:gd name="T25" fmla="*/ 50 h 224"/>
                <a:gd name="T26" fmla="*/ 51 w 533"/>
                <a:gd name="T27" fmla="*/ 17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3" h="224">
                  <a:moveTo>
                    <a:pt x="508" y="224"/>
                  </a:moveTo>
                  <a:cubicBezTo>
                    <a:pt x="26" y="224"/>
                    <a:pt x="26" y="224"/>
                    <a:pt x="26" y="224"/>
                  </a:cubicBezTo>
                  <a:cubicBezTo>
                    <a:pt x="12" y="224"/>
                    <a:pt x="0" y="213"/>
                    <a:pt x="0" y="199"/>
                  </a:cubicBezTo>
                  <a:cubicBezTo>
                    <a:pt x="0" y="25"/>
                    <a:pt x="0" y="25"/>
                    <a:pt x="0" y="25"/>
                  </a:cubicBezTo>
                  <a:cubicBezTo>
                    <a:pt x="0" y="11"/>
                    <a:pt x="12" y="0"/>
                    <a:pt x="26" y="0"/>
                  </a:cubicBezTo>
                  <a:cubicBezTo>
                    <a:pt x="508" y="0"/>
                    <a:pt x="508" y="0"/>
                    <a:pt x="508" y="0"/>
                  </a:cubicBezTo>
                  <a:cubicBezTo>
                    <a:pt x="522" y="0"/>
                    <a:pt x="533" y="11"/>
                    <a:pt x="533" y="25"/>
                  </a:cubicBezTo>
                  <a:cubicBezTo>
                    <a:pt x="533" y="199"/>
                    <a:pt x="533" y="199"/>
                    <a:pt x="533" y="199"/>
                  </a:cubicBezTo>
                  <a:cubicBezTo>
                    <a:pt x="533" y="213"/>
                    <a:pt x="522" y="224"/>
                    <a:pt x="508" y="224"/>
                  </a:cubicBezTo>
                  <a:close/>
                  <a:moveTo>
                    <a:pt x="51" y="174"/>
                  </a:moveTo>
                  <a:cubicBezTo>
                    <a:pt x="483" y="174"/>
                    <a:pt x="483" y="174"/>
                    <a:pt x="483" y="174"/>
                  </a:cubicBezTo>
                  <a:cubicBezTo>
                    <a:pt x="483" y="50"/>
                    <a:pt x="483" y="50"/>
                    <a:pt x="483" y="50"/>
                  </a:cubicBezTo>
                  <a:cubicBezTo>
                    <a:pt x="51" y="50"/>
                    <a:pt x="51" y="50"/>
                    <a:pt x="51" y="50"/>
                  </a:cubicBezTo>
                  <a:lnTo>
                    <a:pt x="5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1" name="Freeform 11"/>
            <p:cNvSpPr>
              <a:spLocks/>
            </p:cNvSpPr>
            <p:nvPr/>
          </p:nvSpPr>
          <p:spPr bwMode="auto">
            <a:xfrm>
              <a:off x="3186" y="1870"/>
              <a:ext cx="118" cy="125"/>
            </a:xfrm>
            <a:custGeom>
              <a:avLst/>
              <a:gdLst>
                <a:gd name="T0" fmla="*/ 7 w 50"/>
                <a:gd name="T1" fmla="*/ 10 h 53"/>
                <a:gd name="T2" fmla="*/ 0 w 50"/>
                <a:gd name="T3" fmla="*/ 27 h 53"/>
                <a:gd name="T4" fmla="*/ 7 w 50"/>
                <a:gd name="T5" fmla="*/ 45 h 53"/>
                <a:gd name="T6" fmla="*/ 25 w 50"/>
                <a:gd name="T7" fmla="*/ 53 h 53"/>
                <a:gd name="T8" fmla="*/ 42 w 50"/>
                <a:gd name="T9" fmla="*/ 45 h 53"/>
                <a:gd name="T10" fmla="*/ 50 w 50"/>
                <a:gd name="T11" fmla="*/ 27 h 53"/>
                <a:gd name="T12" fmla="*/ 42 w 50"/>
                <a:gd name="T13" fmla="*/ 10 h 53"/>
                <a:gd name="T14" fmla="*/ 7 w 50"/>
                <a:gd name="T15" fmla="*/ 1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3">
                  <a:moveTo>
                    <a:pt x="7" y="10"/>
                  </a:moveTo>
                  <a:cubicBezTo>
                    <a:pt x="2" y="14"/>
                    <a:pt x="0" y="21"/>
                    <a:pt x="0" y="27"/>
                  </a:cubicBezTo>
                  <a:cubicBezTo>
                    <a:pt x="0" y="34"/>
                    <a:pt x="2" y="40"/>
                    <a:pt x="7" y="45"/>
                  </a:cubicBezTo>
                  <a:cubicBezTo>
                    <a:pt x="12" y="50"/>
                    <a:pt x="18" y="53"/>
                    <a:pt x="25" y="53"/>
                  </a:cubicBezTo>
                  <a:cubicBezTo>
                    <a:pt x="31" y="53"/>
                    <a:pt x="38" y="50"/>
                    <a:pt x="42" y="45"/>
                  </a:cubicBezTo>
                  <a:cubicBezTo>
                    <a:pt x="47" y="40"/>
                    <a:pt x="50" y="34"/>
                    <a:pt x="50" y="27"/>
                  </a:cubicBezTo>
                  <a:cubicBezTo>
                    <a:pt x="50" y="21"/>
                    <a:pt x="47" y="14"/>
                    <a:pt x="42" y="10"/>
                  </a:cubicBezTo>
                  <a:cubicBezTo>
                    <a:pt x="33" y="0"/>
                    <a:pt x="16" y="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2" name="Freeform 12"/>
            <p:cNvSpPr>
              <a:spLocks/>
            </p:cNvSpPr>
            <p:nvPr/>
          </p:nvSpPr>
          <p:spPr bwMode="auto">
            <a:xfrm>
              <a:off x="2451" y="1875"/>
              <a:ext cx="586" cy="120"/>
            </a:xfrm>
            <a:custGeom>
              <a:avLst/>
              <a:gdLst>
                <a:gd name="T0" fmla="*/ 223 w 248"/>
                <a:gd name="T1" fmla="*/ 0 h 51"/>
                <a:gd name="T2" fmla="*/ 25 w 248"/>
                <a:gd name="T3" fmla="*/ 0 h 51"/>
                <a:gd name="T4" fmla="*/ 0 w 248"/>
                <a:gd name="T5" fmla="*/ 25 h 51"/>
                <a:gd name="T6" fmla="*/ 25 w 248"/>
                <a:gd name="T7" fmla="*/ 51 h 51"/>
                <a:gd name="T8" fmla="*/ 223 w 248"/>
                <a:gd name="T9" fmla="*/ 51 h 51"/>
                <a:gd name="T10" fmla="*/ 248 w 248"/>
                <a:gd name="T11" fmla="*/ 25 h 51"/>
                <a:gd name="T12" fmla="*/ 223 w 248"/>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248" h="51">
                  <a:moveTo>
                    <a:pt x="223" y="0"/>
                  </a:moveTo>
                  <a:cubicBezTo>
                    <a:pt x="25" y="0"/>
                    <a:pt x="25" y="0"/>
                    <a:pt x="25" y="0"/>
                  </a:cubicBezTo>
                  <a:cubicBezTo>
                    <a:pt x="11" y="0"/>
                    <a:pt x="0" y="12"/>
                    <a:pt x="0" y="25"/>
                  </a:cubicBezTo>
                  <a:cubicBezTo>
                    <a:pt x="0" y="39"/>
                    <a:pt x="11" y="51"/>
                    <a:pt x="25" y="51"/>
                  </a:cubicBezTo>
                  <a:cubicBezTo>
                    <a:pt x="223" y="51"/>
                    <a:pt x="223" y="51"/>
                    <a:pt x="223" y="51"/>
                  </a:cubicBezTo>
                  <a:cubicBezTo>
                    <a:pt x="236" y="51"/>
                    <a:pt x="248" y="39"/>
                    <a:pt x="248" y="25"/>
                  </a:cubicBezTo>
                  <a:cubicBezTo>
                    <a:pt x="248" y="12"/>
                    <a:pt x="236" y="0"/>
                    <a:pt x="2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3" name="Freeform 13"/>
            <p:cNvSpPr>
              <a:spLocks noEditPoints="1"/>
            </p:cNvSpPr>
            <p:nvPr/>
          </p:nvSpPr>
          <p:spPr bwMode="auto">
            <a:xfrm>
              <a:off x="2255" y="1669"/>
              <a:ext cx="1259" cy="532"/>
            </a:xfrm>
            <a:custGeom>
              <a:avLst/>
              <a:gdLst>
                <a:gd name="T0" fmla="*/ 508 w 533"/>
                <a:gd name="T1" fmla="*/ 225 h 225"/>
                <a:gd name="T2" fmla="*/ 26 w 533"/>
                <a:gd name="T3" fmla="*/ 225 h 225"/>
                <a:gd name="T4" fmla="*/ 0 w 533"/>
                <a:gd name="T5" fmla="*/ 200 h 225"/>
                <a:gd name="T6" fmla="*/ 0 w 533"/>
                <a:gd name="T7" fmla="*/ 25 h 225"/>
                <a:gd name="T8" fmla="*/ 26 w 533"/>
                <a:gd name="T9" fmla="*/ 0 h 225"/>
                <a:gd name="T10" fmla="*/ 508 w 533"/>
                <a:gd name="T11" fmla="*/ 0 h 225"/>
                <a:gd name="T12" fmla="*/ 533 w 533"/>
                <a:gd name="T13" fmla="*/ 25 h 225"/>
                <a:gd name="T14" fmla="*/ 533 w 533"/>
                <a:gd name="T15" fmla="*/ 200 h 225"/>
                <a:gd name="T16" fmla="*/ 508 w 533"/>
                <a:gd name="T17" fmla="*/ 225 h 225"/>
                <a:gd name="T18" fmla="*/ 51 w 533"/>
                <a:gd name="T19" fmla="*/ 174 h 225"/>
                <a:gd name="T20" fmla="*/ 483 w 533"/>
                <a:gd name="T21" fmla="*/ 174 h 225"/>
                <a:gd name="T22" fmla="*/ 483 w 533"/>
                <a:gd name="T23" fmla="*/ 51 h 225"/>
                <a:gd name="T24" fmla="*/ 51 w 533"/>
                <a:gd name="T25" fmla="*/ 51 h 225"/>
                <a:gd name="T26" fmla="*/ 51 w 533"/>
                <a:gd name="T27" fmla="*/ 17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3" h="225">
                  <a:moveTo>
                    <a:pt x="508" y="225"/>
                  </a:moveTo>
                  <a:cubicBezTo>
                    <a:pt x="26" y="225"/>
                    <a:pt x="26" y="225"/>
                    <a:pt x="26" y="225"/>
                  </a:cubicBezTo>
                  <a:cubicBezTo>
                    <a:pt x="12" y="225"/>
                    <a:pt x="0" y="213"/>
                    <a:pt x="0" y="200"/>
                  </a:cubicBezTo>
                  <a:cubicBezTo>
                    <a:pt x="0" y="25"/>
                    <a:pt x="0" y="25"/>
                    <a:pt x="0" y="25"/>
                  </a:cubicBezTo>
                  <a:cubicBezTo>
                    <a:pt x="0" y="12"/>
                    <a:pt x="12" y="0"/>
                    <a:pt x="26" y="0"/>
                  </a:cubicBezTo>
                  <a:cubicBezTo>
                    <a:pt x="508" y="0"/>
                    <a:pt x="508" y="0"/>
                    <a:pt x="508" y="0"/>
                  </a:cubicBezTo>
                  <a:cubicBezTo>
                    <a:pt x="522" y="0"/>
                    <a:pt x="533" y="12"/>
                    <a:pt x="533" y="25"/>
                  </a:cubicBezTo>
                  <a:cubicBezTo>
                    <a:pt x="533" y="200"/>
                    <a:pt x="533" y="200"/>
                    <a:pt x="533" y="200"/>
                  </a:cubicBezTo>
                  <a:cubicBezTo>
                    <a:pt x="533" y="213"/>
                    <a:pt x="522" y="225"/>
                    <a:pt x="508" y="225"/>
                  </a:cubicBezTo>
                  <a:close/>
                  <a:moveTo>
                    <a:pt x="51" y="174"/>
                  </a:moveTo>
                  <a:cubicBezTo>
                    <a:pt x="483" y="174"/>
                    <a:pt x="483" y="174"/>
                    <a:pt x="483" y="174"/>
                  </a:cubicBezTo>
                  <a:cubicBezTo>
                    <a:pt x="483" y="51"/>
                    <a:pt x="483" y="51"/>
                    <a:pt x="483" y="51"/>
                  </a:cubicBezTo>
                  <a:cubicBezTo>
                    <a:pt x="51" y="51"/>
                    <a:pt x="51" y="51"/>
                    <a:pt x="51" y="51"/>
                  </a:cubicBezTo>
                  <a:lnTo>
                    <a:pt x="51"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35" name="Group 234"/>
          <p:cNvGrpSpPr>
            <a:grpSpLocks noChangeAspect="1"/>
          </p:cNvGrpSpPr>
          <p:nvPr/>
        </p:nvGrpSpPr>
        <p:grpSpPr>
          <a:xfrm>
            <a:off x="3556130" y="2343863"/>
            <a:ext cx="273058" cy="273058"/>
            <a:chOff x="-4979988" y="-1830388"/>
            <a:chExt cx="3421063" cy="3419476"/>
          </a:xfrm>
          <a:solidFill>
            <a:schemeClr val="tx2"/>
          </a:solidFill>
        </p:grpSpPr>
        <p:sp>
          <p:nvSpPr>
            <p:cNvPr id="236" name="Freeform 31"/>
            <p:cNvSpPr>
              <a:spLocks noEditPoints="1"/>
            </p:cNvSpPr>
            <p:nvPr/>
          </p:nvSpPr>
          <p:spPr bwMode="auto">
            <a:xfrm>
              <a:off x="-4227513" y="-1077913"/>
              <a:ext cx="1336675" cy="1327150"/>
            </a:xfrm>
            <a:custGeom>
              <a:avLst/>
              <a:gdLst>
                <a:gd name="T0" fmla="*/ 249 w 355"/>
                <a:gd name="T1" fmla="*/ 301 h 353"/>
                <a:gd name="T2" fmla="*/ 251 w 355"/>
                <a:gd name="T3" fmla="*/ 300 h 353"/>
                <a:gd name="T4" fmla="*/ 324 w 355"/>
                <a:gd name="T5" fmla="*/ 261 h 353"/>
                <a:gd name="T6" fmla="*/ 350 w 355"/>
                <a:gd name="T7" fmla="*/ 250 h 353"/>
                <a:gd name="T8" fmla="*/ 315 w 355"/>
                <a:gd name="T9" fmla="*/ 214 h 353"/>
                <a:gd name="T10" fmla="*/ 340 w 355"/>
                <a:gd name="T11" fmla="*/ 133 h 353"/>
                <a:gd name="T12" fmla="*/ 325 w 355"/>
                <a:gd name="T13" fmla="*/ 96 h 353"/>
                <a:gd name="T14" fmla="*/ 250 w 355"/>
                <a:gd name="T15" fmla="*/ 55 h 353"/>
                <a:gd name="T16" fmla="*/ 250 w 355"/>
                <a:gd name="T17" fmla="*/ 5 h 353"/>
                <a:gd name="T18" fmla="*/ 214 w 355"/>
                <a:gd name="T19" fmla="*/ 40 h 353"/>
                <a:gd name="T20" fmla="*/ 142 w 355"/>
                <a:gd name="T21" fmla="*/ 40 h 353"/>
                <a:gd name="T22" fmla="*/ 106 w 355"/>
                <a:gd name="T23" fmla="*/ 5 h 353"/>
                <a:gd name="T24" fmla="*/ 106 w 355"/>
                <a:gd name="T25" fmla="*/ 55 h 353"/>
                <a:gd name="T26" fmla="*/ 30 w 355"/>
                <a:gd name="T27" fmla="*/ 95 h 353"/>
                <a:gd name="T28" fmla="*/ 15 w 355"/>
                <a:gd name="T29" fmla="*/ 131 h 353"/>
                <a:gd name="T30" fmla="*/ 39 w 355"/>
                <a:gd name="T31" fmla="*/ 213 h 353"/>
                <a:gd name="T32" fmla="*/ 4 w 355"/>
                <a:gd name="T33" fmla="*/ 249 h 353"/>
                <a:gd name="T34" fmla="*/ 30 w 355"/>
                <a:gd name="T35" fmla="*/ 260 h 353"/>
                <a:gd name="T36" fmla="*/ 105 w 355"/>
                <a:gd name="T37" fmla="*/ 301 h 353"/>
                <a:gd name="T38" fmla="*/ 105 w 355"/>
                <a:gd name="T39" fmla="*/ 351 h 353"/>
                <a:gd name="T40" fmla="*/ 131 w 355"/>
                <a:gd name="T41" fmla="*/ 340 h 353"/>
                <a:gd name="T42" fmla="*/ 177 w 355"/>
                <a:gd name="T43" fmla="*/ 321 h 353"/>
                <a:gd name="T44" fmla="*/ 223 w 355"/>
                <a:gd name="T45" fmla="*/ 341 h 353"/>
                <a:gd name="T46" fmla="*/ 248 w 355"/>
                <a:gd name="T47" fmla="*/ 351 h 353"/>
                <a:gd name="T48" fmla="*/ 138 w 355"/>
                <a:gd name="T49" fmla="*/ 83 h 353"/>
                <a:gd name="T50" fmla="*/ 167 w 355"/>
                <a:gd name="T51" fmla="*/ 76 h 353"/>
                <a:gd name="T52" fmla="*/ 172 w 355"/>
                <a:gd name="T53" fmla="*/ 75 h 353"/>
                <a:gd name="T54" fmla="*/ 177 w 355"/>
                <a:gd name="T55" fmla="*/ 75 h 353"/>
                <a:gd name="T56" fmla="*/ 235 w 355"/>
                <a:gd name="T57" fmla="*/ 263 h 353"/>
                <a:gd name="T58" fmla="*/ 232 w 355"/>
                <a:gd name="T59" fmla="*/ 265 h 353"/>
                <a:gd name="T60" fmla="*/ 230 w 355"/>
                <a:gd name="T61" fmla="*/ 266 h 353"/>
                <a:gd name="T62" fmla="*/ 177 w 355"/>
                <a:gd name="T63" fmla="*/ 281 h 353"/>
                <a:gd name="T64" fmla="*/ 120 w 355"/>
                <a:gd name="T65" fmla="*/ 9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353">
                  <a:moveTo>
                    <a:pt x="259" y="326"/>
                  </a:moveTo>
                  <a:cubicBezTo>
                    <a:pt x="249" y="301"/>
                    <a:pt x="249" y="301"/>
                    <a:pt x="249" y="301"/>
                  </a:cubicBezTo>
                  <a:cubicBezTo>
                    <a:pt x="250" y="301"/>
                    <a:pt x="250" y="301"/>
                    <a:pt x="251" y="300"/>
                  </a:cubicBezTo>
                  <a:cubicBezTo>
                    <a:pt x="251" y="300"/>
                    <a:pt x="251" y="300"/>
                    <a:pt x="251" y="300"/>
                  </a:cubicBezTo>
                  <a:cubicBezTo>
                    <a:pt x="271" y="288"/>
                    <a:pt x="288" y="271"/>
                    <a:pt x="300" y="251"/>
                  </a:cubicBezTo>
                  <a:cubicBezTo>
                    <a:pt x="324" y="261"/>
                    <a:pt x="324" y="261"/>
                    <a:pt x="324" y="261"/>
                  </a:cubicBezTo>
                  <a:cubicBezTo>
                    <a:pt x="327" y="262"/>
                    <a:pt x="330" y="262"/>
                    <a:pt x="332" y="262"/>
                  </a:cubicBezTo>
                  <a:cubicBezTo>
                    <a:pt x="340" y="262"/>
                    <a:pt x="347" y="258"/>
                    <a:pt x="350" y="250"/>
                  </a:cubicBezTo>
                  <a:cubicBezTo>
                    <a:pt x="354" y="240"/>
                    <a:pt x="350" y="229"/>
                    <a:pt x="340" y="225"/>
                  </a:cubicBezTo>
                  <a:cubicBezTo>
                    <a:pt x="315" y="214"/>
                    <a:pt x="315" y="214"/>
                    <a:pt x="315" y="214"/>
                  </a:cubicBezTo>
                  <a:cubicBezTo>
                    <a:pt x="322" y="191"/>
                    <a:pt x="322" y="166"/>
                    <a:pt x="316" y="142"/>
                  </a:cubicBezTo>
                  <a:cubicBezTo>
                    <a:pt x="340" y="133"/>
                    <a:pt x="340" y="133"/>
                    <a:pt x="340" y="133"/>
                  </a:cubicBezTo>
                  <a:cubicBezTo>
                    <a:pt x="350" y="128"/>
                    <a:pt x="355" y="117"/>
                    <a:pt x="351" y="107"/>
                  </a:cubicBezTo>
                  <a:cubicBezTo>
                    <a:pt x="347" y="97"/>
                    <a:pt x="335" y="92"/>
                    <a:pt x="325" y="96"/>
                  </a:cubicBezTo>
                  <a:cubicBezTo>
                    <a:pt x="301" y="106"/>
                    <a:pt x="301" y="106"/>
                    <a:pt x="301" y="106"/>
                  </a:cubicBezTo>
                  <a:cubicBezTo>
                    <a:pt x="288" y="85"/>
                    <a:pt x="271" y="67"/>
                    <a:pt x="250" y="55"/>
                  </a:cubicBezTo>
                  <a:cubicBezTo>
                    <a:pt x="260" y="31"/>
                    <a:pt x="260" y="31"/>
                    <a:pt x="260" y="31"/>
                  </a:cubicBezTo>
                  <a:cubicBezTo>
                    <a:pt x="265" y="21"/>
                    <a:pt x="260" y="9"/>
                    <a:pt x="250" y="5"/>
                  </a:cubicBezTo>
                  <a:cubicBezTo>
                    <a:pt x="240" y="1"/>
                    <a:pt x="228" y="6"/>
                    <a:pt x="224" y="16"/>
                  </a:cubicBezTo>
                  <a:cubicBezTo>
                    <a:pt x="214" y="40"/>
                    <a:pt x="214" y="40"/>
                    <a:pt x="214" y="40"/>
                  </a:cubicBezTo>
                  <a:cubicBezTo>
                    <a:pt x="202" y="37"/>
                    <a:pt x="190" y="35"/>
                    <a:pt x="177" y="35"/>
                  </a:cubicBezTo>
                  <a:cubicBezTo>
                    <a:pt x="165" y="35"/>
                    <a:pt x="153" y="37"/>
                    <a:pt x="142" y="40"/>
                  </a:cubicBezTo>
                  <a:cubicBezTo>
                    <a:pt x="132" y="15"/>
                    <a:pt x="132" y="15"/>
                    <a:pt x="132" y="15"/>
                  </a:cubicBezTo>
                  <a:cubicBezTo>
                    <a:pt x="128" y="5"/>
                    <a:pt x="116" y="0"/>
                    <a:pt x="106" y="5"/>
                  </a:cubicBezTo>
                  <a:cubicBezTo>
                    <a:pt x="96" y="9"/>
                    <a:pt x="91" y="20"/>
                    <a:pt x="95" y="30"/>
                  </a:cubicBezTo>
                  <a:cubicBezTo>
                    <a:pt x="106" y="55"/>
                    <a:pt x="106" y="55"/>
                    <a:pt x="106" y="55"/>
                  </a:cubicBezTo>
                  <a:cubicBezTo>
                    <a:pt x="84" y="67"/>
                    <a:pt x="67" y="85"/>
                    <a:pt x="55" y="105"/>
                  </a:cubicBezTo>
                  <a:cubicBezTo>
                    <a:pt x="30" y="95"/>
                    <a:pt x="30" y="95"/>
                    <a:pt x="30" y="95"/>
                  </a:cubicBezTo>
                  <a:cubicBezTo>
                    <a:pt x="20" y="91"/>
                    <a:pt x="9" y="96"/>
                    <a:pt x="5" y="106"/>
                  </a:cubicBezTo>
                  <a:cubicBezTo>
                    <a:pt x="0" y="116"/>
                    <a:pt x="5" y="127"/>
                    <a:pt x="15" y="131"/>
                  </a:cubicBezTo>
                  <a:cubicBezTo>
                    <a:pt x="39" y="142"/>
                    <a:pt x="39" y="142"/>
                    <a:pt x="39" y="142"/>
                  </a:cubicBezTo>
                  <a:cubicBezTo>
                    <a:pt x="33" y="165"/>
                    <a:pt x="33" y="189"/>
                    <a:pt x="39" y="213"/>
                  </a:cubicBezTo>
                  <a:cubicBezTo>
                    <a:pt x="15" y="223"/>
                    <a:pt x="15" y="223"/>
                    <a:pt x="15" y="223"/>
                  </a:cubicBezTo>
                  <a:cubicBezTo>
                    <a:pt x="5" y="227"/>
                    <a:pt x="0" y="239"/>
                    <a:pt x="4" y="249"/>
                  </a:cubicBezTo>
                  <a:cubicBezTo>
                    <a:pt x="7" y="257"/>
                    <a:pt x="14" y="261"/>
                    <a:pt x="22" y="261"/>
                  </a:cubicBezTo>
                  <a:cubicBezTo>
                    <a:pt x="25" y="261"/>
                    <a:pt x="27" y="261"/>
                    <a:pt x="30" y="260"/>
                  </a:cubicBezTo>
                  <a:cubicBezTo>
                    <a:pt x="54" y="250"/>
                    <a:pt x="54" y="250"/>
                    <a:pt x="54" y="250"/>
                  </a:cubicBezTo>
                  <a:cubicBezTo>
                    <a:pt x="66" y="271"/>
                    <a:pt x="84" y="289"/>
                    <a:pt x="105" y="301"/>
                  </a:cubicBezTo>
                  <a:cubicBezTo>
                    <a:pt x="94" y="325"/>
                    <a:pt x="94" y="325"/>
                    <a:pt x="94" y="325"/>
                  </a:cubicBezTo>
                  <a:cubicBezTo>
                    <a:pt x="90" y="335"/>
                    <a:pt x="95" y="347"/>
                    <a:pt x="105" y="351"/>
                  </a:cubicBezTo>
                  <a:cubicBezTo>
                    <a:pt x="108" y="352"/>
                    <a:pt x="110" y="352"/>
                    <a:pt x="113" y="352"/>
                  </a:cubicBezTo>
                  <a:cubicBezTo>
                    <a:pt x="120" y="352"/>
                    <a:pt x="128" y="348"/>
                    <a:pt x="131" y="340"/>
                  </a:cubicBezTo>
                  <a:cubicBezTo>
                    <a:pt x="141" y="316"/>
                    <a:pt x="141" y="316"/>
                    <a:pt x="141" y="316"/>
                  </a:cubicBezTo>
                  <a:cubicBezTo>
                    <a:pt x="153" y="319"/>
                    <a:pt x="165" y="321"/>
                    <a:pt x="177" y="321"/>
                  </a:cubicBezTo>
                  <a:cubicBezTo>
                    <a:pt x="189" y="321"/>
                    <a:pt x="201" y="319"/>
                    <a:pt x="213" y="316"/>
                  </a:cubicBezTo>
                  <a:cubicBezTo>
                    <a:pt x="223" y="341"/>
                    <a:pt x="223" y="341"/>
                    <a:pt x="223" y="341"/>
                  </a:cubicBezTo>
                  <a:cubicBezTo>
                    <a:pt x="226" y="348"/>
                    <a:pt x="233" y="353"/>
                    <a:pt x="241" y="353"/>
                  </a:cubicBezTo>
                  <a:cubicBezTo>
                    <a:pt x="243" y="353"/>
                    <a:pt x="246" y="352"/>
                    <a:pt x="248" y="351"/>
                  </a:cubicBezTo>
                  <a:cubicBezTo>
                    <a:pt x="259" y="347"/>
                    <a:pt x="263" y="336"/>
                    <a:pt x="259" y="326"/>
                  </a:cubicBezTo>
                  <a:close/>
                  <a:moveTo>
                    <a:pt x="138" y="83"/>
                  </a:moveTo>
                  <a:cubicBezTo>
                    <a:pt x="147" y="79"/>
                    <a:pt x="156" y="77"/>
                    <a:pt x="166" y="76"/>
                  </a:cubicBezTo>
                  <a:cubicBezTo>
                    <a:pt x="166" y="76"/>
                    <a:pt x="167" y="76"/>
                    <a:pt x="167" y="76"/>
                  </a:cubicBezTo>
                  <a:cubicBezTo>
                    <a:pt x="168" y="76"/>
                    <a:pt x="168" y="76"/>
                    <a:pt x="169" y="76"/>
                  </a:cubicBezTo>
                  <a:cubicBezTo>
                    <a:pt x="170" y="76"/>
                    <a:pt x="171" y="75"/>
                    <a:pt x="172" y="75"/>
                  </a:cubicBezTo>
                  <a:cubicBezTo>
                    <a:pt x="172" y="75"/>
                    <a:pt x="172" y="75"/>
                    <a:pt x="172" y="75"/>
                  </a:cubicBezTo>
                  <a:cubicBezTo>
                    <a:pt x="174" y="75"/>
                    <a:pt x="176" y="75"/>
                    <a:pt x="177" y="75"/>
                  </a:cubicBezTo>
                  <a:cubicBezTo>
                    <a:pt x="219" y="75"/>
                    <a:pt x="256" y="100"/>
                    <a:pt x="272" y="139"/>
                  </a:cubicBezTo>
                  <a:cubicBezTo>
                    <a:pt x="291" y="185"/>
                    <a:pt x="274" y="236"/>
                    <a:pt x="235" y="263"/>
                  </a:cubicBezTo>
                  <a:cubicBezTo>
                    <a:pt x="235" y="263"/>
                    <a:pt x="235" y="263"/>
                    <a:pt x="235" y="263"/>
                  </a:cubicBezTo>
                  <a:cubicBezTo>
                    <a:pt x="234" y="264"/>
                    <a:pt x="233" y="264"/>
                    <a:pt x="232" y="265"/>
                  </a:cubicBezTo>
                  <a:cubicBezTo>
                    <a:pt x="231" y="265"/>
                    <a:pt x="231" y="266"/>
                    <a:pt x="230" y="266"/>
                  </a:cubicBezTo>
                  <a:cubicBezTo>
                    <a:pt x="230" y="266"/>
                    <a:pt x="230" y="266"/>
                    <a:pt x="230" y="266"/>
                  </a:cubicBezTo>
                  <a:cubicBezTo>
                    <a:pt x="225" y="269"/>
                    <a:pt x="221" y="271"/>
                    <a:pt x="216" y="273"/>
                  </a:cubicBezTo>
                  <a:cubicBezTo>
                    <a:pt x="204" y="278"/>
                    <a:pt x="191" y="281"/>
                    <a:pt x="177" y="281"/>
                  </a:cubicBezTo>
                  <a:cubicBezTo>
                    <a:pt x="136" y="281"/>
                    <a:pt x="98" y="256"/>
                    <a:pt x="82" y="217"/>
                  </a:cubicBezTo>
                  <a:cubicBezTo>
                    <a:pt x="64" y="171"/>
                    <a:pt x="81" y="119"/>
                    <a:pt x="120" y="93"/>
                  </a:cubicBezTo>
                  <a:cubicBezTo>
                    <a:pt x="126" y="89"/>
                    <a:pt x="132" y="86"/>
                    <a:pt x="138"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7" name="Freeform 32"/>
            <p:cNvSpPr>
              <a:spLocks noEditPoints="1"/>
            </p:cNvSpPr>
            <p:nvPr/>
          </p:nvSpPr>
          <p:spPr bwMode="auto">
            <a:xfrm>
              <a:off x="-3305175" y="-160338"/>
              <a:ext cx="982663" cy="985838"/>
            </a:xfrm>
            <a:custGeom>
              <a:avLst/>
              <a:gdLst>
                <a:gd name="T0" fmla="*/ 230 w 261"/>
                <a:gd name="T1" fmla="*/ 112 h 262"/>
                <a:gd name="T2" fmla="*/ 224 w 261"/>
                <a:gd name="T3" fmla="*/ 67 h 262"/>
                <a:gd name="T4" fmla="*/ 196 w 261"/>
                <a:gd name="T5" fmla="*/ 39 h 262"/>
                <a:gd name="T6" fmla="*/ 151 w 261"/>
                <a:gd name="T7" fmla="*/ 32 h 262"/>
                <a:gd name="T8" fmla="*/ 132 w 261"/>
                <a:gd name="T9" fmla="*/ 0 h 262"/>
                <a:gd name="T10" fmla="*/ 112 w 261"/>
                <a:gd name="T11" fmla="*/ 20 h 262"/>
                <a:gd name="T12" fmla="*/ 75 w 261"/>
                <a:gd name="T13" fmla="*/ 46 h 262"/>
                <a:gd name="T14" fmla="*/ 39 w 261"/>
                <a:gd name="T15" fmla="*/ 37 h 262"/>
                <a:gd name="T16" fmla="*/ 47 w 261"/>
                <a:gd name="T17" fmla="*/ 74 h 262"/>
                <a:gd name="T18" fmla="*/ 32 w 261"/>
                <a:gd name="T19" fmla="*/ 110 h 262"/>
                <a:gd name="T20" fmla="*/ 0 w 261"/>
                <a:gd name="T21" fmla="*/ 129 h 262"/>
                <a:gd name="T22" fmla="*/ 31 w 261"/>
                <a:gd name="T23" fmla="*/ 149 h 262"/>
                <a:gd name="T24" fmla="*/ 37 w 261"/>
                <a:gd name="T25" fmla="*/ 194 h 262"/>
                <a:gd name="T26" fmla="*/ 51 w 261"/>
                <a:gd name="T27" fmla="*/ 228 h 262"/>
                <a:gd name="T28" fmla="*/ 73 w 261"/>
                <a:gd name="T29" fmla="*/ 214 h 262"/>
                <a:gd name="T30" fmla="*/ 109 w 261"/>
                <a:gd name="T31" fmla="*/ 242 h 262"/>
                <a:gd name="T32" fmla="*/ 129 w 261"/>
                <a:gd name="T33" fmla="*/ 262 h 262"/>
                <a:gd name="T34" fmla="*/ 149 w 261"/>
                <a:gd name="T35" fmla="*/ 230 h 262"/>
                <a:gd name="T36" fmla="*/ 186 w 261"/>
                <a:gd name="T37" fmla="*/ 215 h 262"/>
                <a:gd name="T38" fmla="*/ 208 w 261"/>
                <a:gd name="T39" fmla="*/ 230 h 262"/>
                <a:gd name="T40" fmla="*/ 222 w 261"/>
                <a:gd name="T41" fmla="*/ 196 h 262"/>
                <a:gd name="T42" fmla="*/ 229 w 261"/>
                <a:gd name="T43" fmla="*/ 152 h 262"/>
                <a:gd name="T44" fmla="*/ 242 w 261"/>
                <a:gd name="T45" fmla="*/ 152 h 262"/>
                <a:gd name="T46" fmla="*/ 242 w 261"/>
                <a:gd name="T47" fmla="*/ 112 h 262"/>
                <a:gd name="T48" fmla="*/ 87 w 261"/>
                <a:gd name="T49" fmla="*/ 174 h 262"/>
                <a:gd name="T50" fmla="*/ 86 w 261"/>
                <a:gd name="T51" fmla="*/ 174 h 262"/>
                <a:gd name="T52" fmla="*/ 87 w 261"/>
                <a:gd name="T53" fmla="*/ 87 h 262"/>
                <a:gd name="T54" fmla="*/ 174 w 261"/>
                <a:gd name="T55" fmla="*/ 88 h 262"/>
                <a:gd name="T56" fmla="*/ 175 w 261"/>
                <a:gd name="T57" fmla="*/ 88 h 262"/>
                <a:gd name="T58" fmla="*/ 174 w 261"/>
                <a:gd name="T59" fmla="*/ 175 h 262"/>
                <a:gd name="T60" fmla="*/ 173 w 261"/>
                <a:gd name="T61" fmla="*/ 175 h 262"/>
                <a:gd name="T62" fmla="*/ 130 w 261"/>
                <a:gd name="T63" fmla="*/ 19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1" h="262">
                  <a:moveTo>
                    <a:pt x="242" y="112"/>
                  </a:moveTo>
                  <a:cubicBezTo>
                    <a:pt x="230" y="112"/>
                    <a:pt x="230" y="112"/>
                    <a:pt x="230" y="112"/>
                  </a:cubicBezTo>
                  <a:cubicBezTo>
                    <a:pt x="227" y="99"/>
                    <a:pt x="222" y="87"/>
                    <a:pt x="215" y="76"/>
                  </a:cubicBezTo>
                  <a:cubicBezTo>
                    <a:pt x="224" y="67"/>
                    <a:pt x="224" y="67"/>
                    <a:pt x="224" y="67"/>
                  </a:cubicBezTo>
                  <a:cubicBezTo>
                    <a:pt x="231" y="60"/>
                    <a:pt x="232" y="47"/>
                    <a:pt x="224" y="39"/>
                  </a:cubicBezTo>
                  <a:cubicBezTo>
                    <a:pt x="216" y="32"/>
                    <a:pt x="204" y="31"/>
                    <a:pt x="196" y="39"/>
                  </a:cubicBezTo>
                  <a:cubicBezTo>
                    <a:pt x="188" y="48"/>
                    <a:pt x="188" y="48"/>
                    <a:pt x="188" y="48"/>
                  </a:cubicBezTo>
                  <a:cubicBezTo>
                    <a:pt x="177" y="40"/>
                    <a:pt x="164" y="35"/>
                    <a:pt x="151" y="32"/>
                  </a:cubicBezTo>
                  <a:cubicBezTo>
                    <a:pt x="151" y="20"/>
                    <a:pt x="151" y="20"/>
                    <a:pt x="151" y="20"/>
                  </a:cubicBezTo>
                  <a:cubicBezTo>
                    <a:pt x="152" y="9"/>
                    <a:pt x="143" y="0"/>
                    <a:pt x="132" y="0"/>
                  </a:cubicBezTo>
                  <a:cubicBezTo>
                    <a:pt x="132" y="0"/>
                    <a:pt x="132" y="0"/>
                    <a:pt x="132" y="0"/>
                  </a:cubicBezTo>
                  <a:cubicBezTo>
                    <a:pt x="121" y="0"/>
                    <a:pt x="112" y="9"/>
                    <a:pt x="112" y="20"/>
                  </a:cubicBezTo>
                  <a:cubicBezTo>
                    <a:pt x="112" y="32"/>
                    <a:pt x="112" y="32"/>
                    <a:pt x="112" y="32"/>
                  </a:cubicBezTo>
                  <a:cubicBezTo>
                    <a:pt x="99" y="34"/>
                    <a:pt x="86" y="39"/>
                    <a:pt x="75" y="46"/>
                  </a:cubicBezTo>
                  <a:cubicBezTo>
                    <a:pt x="67" y="38"/>
                    <a:pt x="67" y="38"/>
                    <a:pt x="67" y="38"/>
                  </a:cubicBezTo>
                  <a:cubicBezTo>
                    <a:pt x="59" y="30"/>
                    <a:pt x="47" y="30"/>
                    <a:pt x="39" y="37"/>
                  </a:cubicBezTo>
                  <a:cubicBezTo>
                    <a:pt x="31" y="45"/>
                    <a:pt x="31" y="57"/>
                    <a:pt x="39" y="65"/>
                  </a:cubicBezTo>
                  <a:cubicBezTo>
                    <a:pt x="47" y="74"/>
                    <a:pt x="47" y="74"/>
                    <a:pt x="47" y="74"/>
                  </a:cubicBezTo>
                  <a:cubicBezTo>
                    <a:pt x="44" y="78"/>
                    <a:pt x="41" y="83"/>
                    <a:pt x="39" y="88"/>
                  </a:cubicBezTo>
                  <a:cubicBezTo>
                    <a:pt x="36" y="95"/>
                    <a:pt x="33" y="102"/>
                    <a:pt x="32" y="110"/>
                  </a:cubicBezTo>
                  <a:cubicBezTo>
                    <a:pt x="20" y="110"/>
                    <a:pt x="20" y="110"/>
                    <a:pt x="20" y="110"/>
                  </a:cubicBezTo>
                  <a:cubicBezTo>
                    <a:pt x="8" y="110"/>
                    <a:pt x="0" y="118"/>
                    <a:pt x="0" y="129"/>
                  </a:cubicBezTo>
                  <a:cubicBezTo>
                    <a:pt x="0" y="140"/>
                    <a:pt x="8" y="149"/>
                    <a:pt x="19" y="149"/>
                  </a:cubicBezTo>
                  <a:cubicBezTo>
                    <a:pt x="31" y="149"/>
                    <a:pt x="31" y="149"/>
                    <a:pt x="31" y="149"/>
                  </a:cubicBezTo>
                  <a:cubicBezTo>
                    <a:pt x="34" y="162"/>
                    <a:pt x="39" y="175"/>
                    <a:pt x="46" y="186"/>
                  </a:cubicBezTo>
                  <a:cubicBezTo>
                    <a:pt x="37" y="194"/>
                    <a:pt x="37" y="194"/>
                    <a:pt x="37" y="194"/>
                  </a:cubicBezTo>
                  <a:cubicBezTo>
                    <a:pt x="29" y="202"/>
                    <a:pt x="29" y="214"/>
                    <a:pt x="37" y="222"/>
                  </a:cubicBezTo>
                  <a:cubicBezTo>
                    <a:pt x="41" y="226"/>
                    <a:pt x="46" y="228"/>
                    <a:pt x="51" y="228"/>
                  </a:cubicBezTo>
                  <a:cubicBezTo>
                    <a:pt x="56" y="228"/>
                    <a:pt x="61" y="226"/>
                    <a:pt x="65" y="223"/>
                  </a:cubicBezTo>
                  <a:cubicBezTo>
                    <a:pt x="73" y="214"/>
                    <a:pt x="73" y="214"/>
                    <a:pt x="73" y="214"/>
                  </a:cubicBezTo>
                  <a:cubicBezTo>
                    <a:pt x="84" y="222"/>
                    <a:pt x="97" y="227"/>
                    <a:pt x="110" y="230"/>
                  </a:cubicBezTo>
                  <a:cubicBezTo>
                    <a:pt x="109" y="242"/>
                    <a:pt x="109" y="242"/>
                    <a:pt x="109" y="242"/>
                  </a:cubicBezTo>
                  <a:cubicBezTo>
                    <a:pt x="109" y="253"/>
                    <a:pt x="118" y="261"/>
                    <a:pt x="129" y="262"/>
                  </a:cubicBezTo>
                  <a:cubicBezTo>
                    <a:pt x="129" y="262"/>
                    <a:pt x="129" y="262"/>
                    <a:pt x="129" y="262"/>
                  </a:cubicBezTo>
                  <a:cubicBezTo>
                    <a:pt x="140" y="262"/>
                    <a:pt x="149" y="253"/>
                    <a:pt x="149" y="242"/>
                  </a:cubicBezTo>
                  <a:cubicBezTo>
                    <a:pt x="149" y="230"/>
                    <a:pt x="149" y="230"/>
                    <a:pt x="149" y="230"/>
                  </a:cubicBezTo>
                  <a:cubicBezTo>
                    <a:pt x="155" y="229"/>
                    <a:pt x="161" y="227"/>
                    <a:pt x="167" y="225"/>
                  </a:cubicBezTo>
                  <a:cubicBezTo>
                    <a:pt x="174" y="222"/>
                    <a:pt x="180" y="219"/>
                    <a:pt x="186" y="215"/>
                  </a:cubicBezTo>
                  <a:cubicBezTo>
                    <a:pt x="194" y="224"/>
                    <a:pt x="194" y="224"/>
                    <a:pt x="194" y="224"/>
                  </a:cubicBezTo>
                  <a:cubicBezTo>
                    <a:pt x="198" y="228"/>
                    <a:pt x="203" y="230"/>
                    <a:pt x="208" y="230"/>
                  </a:cubicBezTo>
                  <a:cubicBezTo>
                    <a:pt x="213" y="230"/>
                    <a:pt x="218" y="228"/>
                    <a:pt x="222" y="224"/>
                  </a:cubicBezTo>
                  <a:cubicBezTo>
                    <a:pt x="230" y="217"/>
                    <a:pt x="230" y="204"/>
                    <a:pt x="222" y="196"/>
                  </a:cubicBezTo>
                  <a:cubicBezTo>
                    <a:pt x="214" y="188"/>
                    <a:pt x="214" y="188"/>
                    <a:pt x="214" y="188"/>
                  </a:cubicBezTo>
                  <a:cubicBezTo>
                    <a:pt x="221" y="177"/>
                    <a:pt x="227" y="165"/>
                    <a:pt x="229" y="152"/>
                  </a:cubicBezTo>
                  <a:cubicBezTo>
                    <a:pt x="241" y="152"/>
                    <a:pt x="241" y="152"/>
                    <a:pt x="241" y="152"/>
                  </a:cubicBezTo>
                  <a:cubicBezTo>
                    <a:pt x="241" y="152"/>
                    <a:pt x="241" y="152"/>
                    <a:pt x="242" y="152"/>
                  </a:cubicBezTo>
                  <a:cubicBezTo>
                    <a:pt x="252" y="152"/>
                    <a:pt x="261" y="143"/>
                    <a:pt x="261" y="132"/>
                  </a:cubicBezTo>
                  <a:cubicBezTo>
                    <a:pt x="261" y="121"/>
                    <a:pt x="253" y="113"/>
                    <a:pt x="242" y="112"/>
                  </a:cubicBezTo>
                  <a:close/>
                  <a:moveTo>
                    <a:pt x="130" y="192"/>
                  </a:moveTo>
                  <a:cubicBezTo>
                    <a:pt x="114" y="192"/>
                    <a:pt x="98" y="186"/>
                    <a:pt x="87" y="174"/>
                  </a:cubicBezTo>
                  <a:cubicBezTo>
                    <a:pt x="86" y="174"/>
                    <a:pt x="86" y="174"/>
                    <a:pt x="86" y="174"/>
                  </a:cubicBezTo>
                  <a:cubicBezTo>
                    <a:pt x="86" y="174"/>
                    <a:pt x="86" y="174"/>
                    <a:pt x="86" y="174"/>
                  </a:cubicBezTo>
                  <a:cubicBezTo>
                    <a:pt x="67" y="154"/>
                    <a:pt x="64" y="125"/>
                    <a:pt x="76" y="102"/>
                  </a:cubicBezTo>
                  <a:cubicBezTo>
                    <a:pt x="79" y="96"/>
                    <a:pt x="83" y="91"/>
                    <a:pt x="87" y="87"/>
                  </a:cubicBezTo>
                  <a:cubicBezTo>
                    <a:pt x="99" y="75"/>
                    <a:pt x="114" y="69"/>
                    <a:pt x="130" y="69"/>
                  </a:cubicBezTo>
                  <a:cubicBezTo>
                    <a:pt x="147" y="69"/>
                    <a:pt x="163" y="76"/>
                    <a:pt x="174" y="88"/>
                  </a:cubicBezTo>
                  <a:cubicBezTo>
                    <a:pt x="174" y="88"/>
                    <a:pt x="174" y="88"/>
                    <a:pt x="175" y="88"/>
                  </a:cubicBezTo>
                  <a:cubicBezTo>
                    <a:pt x="175" y="88"/>
                    <a:pt x="175" y="88"/>
                    <a:pt x="175" y="88"/>
                  </a:cubicBezTo>
                  <a:cubicBezTo>
                    <a:pt x="186" y="100"/>
                    <a:pt x="192" y="115"/>
                    <a:pt x="192" y="132"/>
                  </a:cubicBezTo>
                  <a:cubicBezTo>
                    <a:pt x="192" y="148"/>
                    <a:pt x="185" y="163"/>
                    <a:pt x="174" y="175"/>
                  </a:cubicBezTo>
                  <a:cubicBezTo>
                    <a:pt x="173" y="175"/>
                    <a:pt x="173" y="175"/>
                    <a:pt x="173" y="175"/>
                  </a:cubicBezTo>
                  <a:cubicBezTo>
                    <a:pt x="173" y="175"/>
                    <a:pt x="173" y="175"/>
                    <a:pt x="173" y="175"/>
                  </a:cubicBezTo>
                  <a:cubicBezTo>
                    <a:pt x="168" y="180"/>
                    <a:pt x="163" y="184"/>
                    <a:pt x="156" y="187"/>
                  </a:cubicBezTo>
                  <a:cubicBezTo>
                    <a:pt x="148" y="190"/>
                    <a:pt x="140" y="192"/>
                    <a:pt x="130"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8" name="Freeform 33"/>
            <p:cNvSpPr>
              <a:spLocks noEditPoints="1"/>
            </p:cNvSpPr>
            <p:nvPr/>
          </p:nvSpPr>
          <p:spPr bwMode="auto">
            <a:xfrm>
              <a:off x="-4979988" y="-1830388"/>
              <a:ext cx="3421063" cy="3419476"/>
            </a:xfrm>
            <a:custGeom>
              <a:avLst/>
              <a:gdLst>
                <a:gd name="T0" fmla="*/ 454 w 909"/>
                <a:gd name="T1" fmla="*/ 909 h 909"/>
                <a:gd name="T2" fmla="*/ 133 w 909"/>
                <a:gd name="T3" fmla="*/ 776 h 909"/>
                <a:gd name="T4" fmla="*/ 0 w 909"/>
                <a:gd name="T5" fmla="*/ 454 h 909"/>
                <a:gd name="T6" fmla="*/ 133 w 909"/>
                <a:gd name="T7" fmla="*/ 133 h 909"/>
                <a:gd name="T8" fmla="*/ 454 w 909"/>
                <a:gd name="T9" fmla="*/ 0 h 909"/>
                <a:gd name="T10" fmla="*/ 776 w 909"/>
                <a:gd name="T11" fmla="*/ 133 h 909"/>
                <a:gd name="T12" fmla="*/ 909 w 909"/>
                <a:gd name="T13" fmla="*/ 454 h 909"/>
                <a:gd name="T14" fmla="*/ 776 w 909"/>
                <a:gd name="T15" fmla="*/ 776 h 909"/>
                <a:gd name="T16" fmla="*/ 454 w 909"/>
                <a:gd name="T17" fmla="*/ 909 h 909"/>
                <a:gd name="T18" fmla="*/ 454 w 909"/>
                <a:gd name="T19" fmla="*/ 40 h 909"/>
                <a:gd name="T20" fmla="*/ 40 w 909"/>
                <a:gd name="T21" fmla="*/ 454 h 909"/>
                <a:gd name="T22" fmla="*/ 454 w 909"/>
                <a:gd name="T23" fmla="*/ 869 h 909"/>
                <a:gd name="T24" fmla="*/ 869 w 909"/>
                <a:gd name="T25" fmla="*/ 454 h 909"/>
                <a:gd name="T26" fmla="*/ 454 w 909"/>
                <a:gd name="T27" fmla="*/ 4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9" h="909">
                  <a:moveTo>
                    <a:pt x="454" y="909"/>
                  </a:moveTo>
                  <a:cubicBezTo>
                    <a:pt x="333" y="909"/>
                    <a:pt x="219" y="862"/>
                    <a:pt x="133" y="776"/>
                  </a:cubicBezTo>
                  <a:cubicBezTo>
                    <a:pt x="47" y="690"/>
                    <a:pt x="0" y="576"/>
                    <a:pt x="0" y="454"/>
                  </a:cubicBezTo>
                  <a:cubicBezTo>
                    <a:pt x="0" y="333"/>
                    <a:pt x="47" y="219"/>
                    <a:pt x="133" y="133"/>
                  </a:cubicBezTo>
                  <a:cubicBezTo>
                    <a:pt x="219" y="47"/>
                    <a:pt x="333" y="0"/>
                    <a:pt x="454" y="0"/>
                  </a:cubicBezTo>
                  <a:cubicBezTo>
                    <a:pt x="576" y="0"/>
                    <a:pt x="690" y="47"/>
                    <a:pt x="776" y="133"/>
                  </a:cubicBezTo>
                  <a:cubicBezTo>
                    <a:pt x="862" y="219"/>
                    <a:pt x="909" y="333"/>
                    <a:pt x="909" y="454"/>
                  </a:cubicBezTo>
                  <a:cubicBezTo>
                    <a:pt x="909" y="576"/>
                    <a:pt x="862" y="690"/>
                    <a:pt x="776" y="776"/>
                  </a:cubicBezTo>
                  <a:cubicBezTo>
                    <a:pt x="690" y="862"/>
                    <a:pt x="576" y="909"/>
                    <a:pt x="454" y="909"/>
                  </a:cubicBezTo>
                  <a:close/>
                  <a:moveTo>
                    <a:pt x="454" y="40"/>
                  </a:moveTo>
                  <a:cubicBezTo>
                    <a:pt x="226" y="40"/>
                    <a:pt x="40" y="226"/>
                    <a:pt x="40" y="454"/>
                  </a:cubicBezTo>
                  <a:cubicBezTo>
                    <a:pt x="40" y="683"/>
                    <a:pt x="226" y="869"/>
                    <a:pt x="454" y="869"/>
                  </a:cubicBezTo>
                  <a:cubicBezTo>
                    <a:pt x="683" y="869"/>
                    <a:pt x="869" y="683"/>
                    <a:pt x="869" y="454"/>
                  </a:cubicBezTo>
                  <a:cubicBezTo>
                    <a:pt x="869" y="226"/>
                    <a:pt x="683" y="40"/>
                    <a:pt x="45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39" name="Group 238"/>
          <p:cNvGrpSpPr>
            <a:grpSpLocks noChangeAspect="1"/>
          </p:cNvGrpSpPr>
          <p:nvPr/>
        </p:nvGrpSpPr>
        <p:grpSpPr>
          <a:xfrm>
            <a:off x="312282" y="2338922"/>
            <a:ext cx="468000" cy="468000"/>
            <a:chOff x="5076383" y="929541"/>
            <a:chExt cx="481724" cy="481189"/>
          </a:xfrm>
          <a:solidFill>
            <a:schemeClr val="bg2"/>
          </a:solidFill>
        </p:grpSpPr>
        <p:sp>
          <p:nvSpPr>
            <p:cNvPr id="240" name="Freeform 410"/>
            <p:cNvSpPr>
              <a:spLocks noEditPoints="1"/>
            </p:cNvSpPr>
            <p:nvPr/>
          </p:nvSpPr>
          <p:spPr bwMode="auto">
            <a:xfrm>
              <a:off x="5076383" y="929541"/>
              <a:ext cx="481724" cy="481189"/>
            </a:xfrm>
            <a:custGeom>
              <a:avLst/>
              <a:gdLst>
                <a:gd name="T0" fmla="*/ 381 w 762"/>
                <a:gd name="T1" fmla="*/ 34 h 761"/>
                <a:gd name="T2" fmla="*/ 34 w 762"/>
                <a:gd name="T3" fmla="*/ 381 h 761"/>
                <a:gd name="T4" fmla="*/ 381 w 762"/>
                <a:gd name="T5" fmla="*/ 728 h 761"/>
                <a:gd name="T6" fmla="*/ 728 w 762"/>
                <a:gd name="T7" fmla="*/ 381 h 761"/>
                <a:gd name="T8" fmla="*/ 381 w 762"/>
                <a:gd name="T9" fmla="*/ 34 h 761"/>
                <a:gd name="T10" fmla="*/ 381 w 762"/>
                <a:gd name="T11" fmla="*/ 761 h 761"/>
                <a:gd name="T12" fmla="*/ 112 w 762"/>
                <a:gd name="T13" fmla="*/ 650 h 761"/>
                <a:gd name="T14" fmla="*/ 0 w 762"/>
                <a:gd name="T15" fmla="*/ 381 h 761"/>
                <a:gd name="T16" fmla="*/ 112 w 762"/>
                <a:gd name="T17" fmla="*/ 112 h 761"/>
                <a:gd name="T18" fmla="*/ 381 w 762"/>
                <a:gd name="T19" fmla="*/ 0 h 761"/>
                <a:gd name="T20" fmla="*/ 650 w 762"/>
                <a:gd name="T21" fmla="*/ 112 h 761"/>
                <a:gd name="T22" fmla="*/ 762 w 762"/>
                <a:gd name="T23" fmla="*/ 381 h 761"/>
                <a:gd name="T24" fmla="*/ 650 w 762"/>
                <a:gd name="T25" fmla="*/ 650 h 761"/>
                <a:gd name="T26" fmla="*/ 381 w 762"/>
                <a:gd name="T27" fmla="*/ 761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2" h="761">
                  <a:moveTo>
                    <a:pt x="381" y="34"/>
                  </a:moveTo>
                  <a:cubicBezTo>
                    <a:pt x="190" y="34"/>
                    <a:pt x="34" y="189"/>
                    <a:pt x="34" y="381"/>
                  </a:cubicBezTo>
                  <a:cubicBezTo>
                    <a:pt x="34" y="572"/>
                    <a:pt x="190" y="728"/>
                    <a:pt x="381" y="728"/>
                  </a:cubicBezTo>
                  <a:cubicBezTo>
                    <a:pt x="572" y="728"/>
                    <a:pt x="728" y="572"/>
                    <a:pt x="728" y="381"/>
                  </a:cubicBezTo>
                  <a:cubicBezTo>
                    <a:pt x="728" y="189"/>
                    <a:pt x="572" y="34"/>
                    <a:pt x="381" y="34"/>
                  </a:cubicBezTo>
                  <a:close/>
                  <a:moveTo>
                    <a:pt x="381" y="761"/>
                  </a:moveTo>
                  <a:cubicBezTo>
                    <a:pt x="279" y="761"/>
                    <a:pt x="184" y="722"/>
                    <a:pt x="112" y="650"/>
                  </a:cubicBezTo>
                  <a:cubicBezTo>
                    <a:pt x="40" y="578"/>
                    <a:pt x="0" y="482"/>
                    <a:pt x="0" y="381"/>
                  </a:cubicBezTo>
                  <a:cubicBezTo>
                    <a:pt x="0" y="279"/>
                    <a:pt x="40" y="183"/>
                    <a:pt x="112" y="112"/>
                  </a:cubicBezTo>
                  <a:cubicBezTo>
                    <a:pt x="184" y="40"/>
                    <a:pt x="279" y="0"/>
                    <a:pt x="381" y="0"/>
                  </a:cubicBezTo>
                  <a:cubicBezTo>
                    <a:pt x="483" y="0"/>
                    <a:pt x="578" y="40"/>
                    <a:pt x="650" y="112"/>
                  </a:cubicBezTo>
                  <a:cubicBezTo>
                    <a:pt x="722" y="183"/>
                    <a:pt x="762" y="279"/>
                    <a:pt x="762" y="381"/>
                  </a:cubicBezTo>
                  <a:cubicBezTo>
                    <a:pt x="762" y="482"/>
                    <a:pt x="722" y="578"/>
                    <a:pt x="650" y="650"/>
                  </a:cubicBezTo>
                  <a:cubicBezTo>
                    <a:pt x="578" y="722"/>
                    <a:pt x="483" y="761"/>
                    <a:pt x="381" y="7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1" name="Freeform 412"/>
            <p:cNvSpPr>
              <a:spLocks noEditPoints="1"/>
            </p:cNvSpPr>
            <p:nvPr/>
          </p:nvSpPr>
          <p:spPr bwMode="auto">
            <a:xfrm>
              <a:off x="5231251" y="1042148"/>
              <a:ext cx="171987" cy="266138"/>
            </a:xfrm>
            <a:custGeom>
              <a:avLst/>
              <a:gdLst>
                <a:gd name="T0" fmla="*/ 239 w 272"/>
                <a:gd name="T1" fmla="*/ 388 h 421"/>
                <a:gd name="T2" fmla="*/ 33 w 272"/>
                <a:gd name="T3" fmla="*/ 388 h 421"/>
                <a:gd name="T4" fmla="*/ 33 w 272"/>
                <a:gd name="T5" fmla="*/ 33 h 421"/>
                <a:gd name="T6" fmla="*/ 239 w 272"/>
                <a:gd name="T7" fmla="*/ 33 h 421"/>
                <a:gd name="T8" fmla="*/ 239 w 272"/>
                <a:gd name="T9" fmla="*/ 388 h 421"/>
                <a:gd name="T10" fmla="*/ 255 w 272"/>
                <a:gd name="T11" fmla="*/ 0 h 421"/>
                <a:gd name="T12" fmla="*/ 17 w 272"/>
                <a:gd name="T13" fmla="*/ 0 h 421"/>
                <a:gd name="T14" fmla="*/ 0 w 272"/>
                <a:gd name="T15" fmla="*/ 17 h 421"/>
                <a:gd name="T16" fmla="*/ 0 w 272"/>
                <a:gd name="T17" fmla="*/ 405 h 421"/>
                <a:gd name="T18" fmla="*/ 17 w 272"/>
                <a:gd name="T19" fmla="*/ 421 h 421"/>
                <a:gd name="T20" fmla="*/ 255 w 272"/>
                <a:gd name="T21" fmla="*/ 421 h 421"/>
                <a:gd name="T22" fmla="*/ 272 w 272"/>
                <a:gd name="T23" fmla="*/ 405 h 421"/>
                <a:gd name="T24" fmla="*/ 272 w 272"/>
                <a:gd name="T25" fmla="*/ 17 h 421"/>
                <a:gd name="T26" fmla="*/ 255 w 272"/>
                <a:gd name="T2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2" h="421">
                  <a:moveTo>
                    <a:pt x="239" y="388"/>
                  </a:moveTo>
                  <a:cubicBezTo>
                    <a:pt x="33" y="388"/>
                    <a:pt x="33" y="388"/>
                    <a:pt x="33" y="388"/>
                  </a:cubicBezTo>
                  <a:cubicBezTo>
                    <a:pt x="33" y="33"/>
                    <a:pt x="33" y="33"/>
                    <a:pt x="33" y="33"/>
                  </a:cubicBezTo>
                  <a:cubicBezTo>
                    <a:pt x="239" y="33"/>
                    <a:pt x="239" y="33"/>
                    <a:pt x="239" y="33"/>
                  </a:cubicBezTo>
                  <a:cubicBezTo>
                    <a:pt x="239" y="388"/>
                    <a:pt x="239" y="388"/>
                    <a:pt x="239" y="388"/>
                  </a:cubicBezTo>
                  <a:close/>
                  <a:moveTo>
                    <a:pt x="255" y="0"/>
                  </a:moveTo>
                  <a:cubicBezTo>
                    <a:pt x="17" y="0"/>
                    <a:pt x="17" y="0"/>
                    <a:pt x="17" y="0"/>
                  </a:cubicBezTo>
                  <a:cubicBezTo>
                    <a:pt x="7" y="0"/>
                    <a:pt x="0" y="7"/>
                    <a:pt x="0" y="17"/>
                  </a:cubicBezTo>
                  <a:cubicBezTo>
                    <a:pt x="0" y="405"/>
                    <a:pt x="0" y="405"/>
                    <a:pt x="0" y="405"/>
                  </a:cubicBezTo>
                  <a:cubicBezTo>
                    <a:pt x="0" y="414"/>
                    <a:pt x="7" y="421"/>
                    <a:pt x="17" y="421"/>
                  </a:cubicBezTo>
                  <a:cubicBezTo>
                    <a:pt x="255" y="421"/>
                    <a:pt x="255" y="421"/>
                    <a:pt x="255" y="421"/>
                  </a:cubicBezTo>
                  <a:cubicBezTo>
                    <a:pt x="265" y="421"/>
                    <a:pt x="272" y="414"/>
                    <a:pt x="272" y="405"/>
                  </a:cubicBezTo>
                  <a:cubicBezTo>
                    <a:pt x="272" y="17"/>
                    <a:pt x="272" y="17"/>
                    <a:pt x="272" y="17"/>
                  </a:cubicBezTo>
                  <a:cubicBezTo>
                    <a:pt x="272" y="7"/>
                    <a:pt x="265" y="0"/>
                    <a:pt x="2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2" name="Oval 413"/>
            <p:cNvSpPr>
              <a:spLocks noChangeArrowheads="1"/>
            </p:cNvSpPr>
            <p:nvPr/>
          </p:nvSpPr>
          <p:spPr bwMode="auto">
            <a:xfrm>
              <a:off x="5306412" y="1255059"/>
              <a:ext cx="21666" cy="22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3" name="Freeform 414"/>
            <p:cNvSpPr>
              <a:spLocks/>
            </p:cNvSpPr>
            <p:nvPr/>
          </p:nvSpPr>
          <p:spPr bwMode="auto">
            <a:xfrm>
              <a:off x="5294376" y="1074245"/>
              <a:ext cx="45738" cy="17118"/>
            </a:xfrm>
            <a:custGeom>
              <a:avLst/>
              <a:gdLst>
                <a:gd name="T0" fmla="*/ 13 w 72"/>
                <a:gd name="T1" fmla="*/ 27 h 27"/>
                <a:gd name="T2" fmla="*/ 59 w 72"/>
                <a:gd name="T3" fmla="*/ 27 h 27"/>
                <a:gd name="T4" fmla="*/ 72 w 72"/>
                <a:gd name="T5" fmla="*/ 13 h 27"/>
                <a:gd name="T6" fmla="*/ 59 w 72"/>
                <a:gd name="T7" fmla="*/ 0 h 27"/>
                <a:gd name="T8" fmla="*/ 13 w 72"/>
                <a:gd name="T9" fmla="*/ 0 h 27"/>
                <a:gd name="T10" fmla="*/ 0 w 72"/>
                <a:gd name="T11" fmla="*/ 13 h 27"/>
                <a:gd name="T12" fmla="*/ 13 w 72"/>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72" h="27">
                  <a:moveTo>
                    <a:pt x="13" y="27"/>
                  </a:moveTo>
                  <a:cubicBezTo>
                    <a:pt x="59" y="27"/>
                    <a:pt x="59" y="27"/>
                    <a:pt x="59" y="27"/>
                  </a:cubicBezTo>
                  <a:cubicBezTo>
                    <a:pt x="66" y="27"/>
                    <a:pt x="72" y="21"/>
                    <a:pt x="72" y="13"/>
                  </a:cubicBezTo>
                  <a:cubicBezTo>
                    <a:pt x="72" y="6"/>
                    <a:pt x="66" y="0"/>
                    <a:pt x="59" y="0"/>
                  </a:cubicBezTo>
                  <a:cubicBezTo>
                    <a:pt x="13" y="0"/>
                    <a:pt x="13" y="0"/>
                    <a:pt x="13" y="0"/>
                  </a:cubicBezTo>
                  <a:cubicBezTo>
                    <a:pt x="5" y="0"/>
                    <a:pt x="0" y="6"/>
                    <a:pt x="0" y="13"/>
                  </a:cubicBezTo>
                  <a:cubicBezTo>
                    <a:pt x="0" y="21"/>
                    <a:pt x="5" y="27"/>
                    <a:pt x="1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44" name="Group 63"/>
          <p:cNvGrpSpPr>
            <a:grpSpLocks noChangeAspect="1"/>
          </p:cNvGrpSpPr>
          <p:nvPr/>
        </p:nvGrpSpPr>
        <p:grpSpPr bwMode="auto">
          <a:xfrm>
            <a:off x="312282" y="2979093"/>
            <a:ext cx="468000" cy="468000"/>
            <a:chOff x="2795" y="1535"/>
            <a:chExt cx="171" cy="171"/>
          </a:xfrm>
          <a:solidFill>
            <a:schemeClr val="bg2"/>
          </a:solidFill>
        </p:grpSpPr>
        <p:sp>
          <p:nvSpPr>
            <p:cNvPr id="245" name="Freeform 64"/>
            <p:cNvSpPr>
              <a:spLocks/>
            </p:cNvSpPr>
            <p:nvPr/>
          </p:nvSpPr>
          <p:spPr bwMode="auto">
            <a:xfrm>
              <a:off x="2903" y="1582"/>
              <a:ext cx="25" cy="11"/>
            </a:xfrm>
            <a:custGeom>
              <a:avLst/>
              <a:gdLst>
                <a:gd name="T0" fmla="*/ 8 w 149"/>
                <a:gd name="T1" fmla="*/ 27 h 67"/>
                <a:gd name="T2" fmla="*/ 8 w 149"/>
                <a:gd name="T3" fmla="*/ 58 h 67"/>
                <a:gd name="T4" fmla="*/ 39 w 149"/>
                <a:gd name="T5" fmla="*/ 58 h 67"/>
                <a:gd name="T6" fmla="*/ 74 w 149"/>
                <a:gd name="T7" fmla="*/ 44 h 67"/>
                <a:gd name="T8" fmla="*/ 109 w 149"/>
                <a:gd name="T9" fmla="*/ 58 h 67"/>
                <a:gd name="T10" fmla="*/ 125 w 149"/>
                <a:gd name="T11" fmla="*/ 65 h 67"/>
                <a:gd name="T12" fmla="*/ 140 w 149"/>
                <a:gd name="T13" fmla="*/ 58 h 67"/>
                <a:gd name="T14" fmla="*/ 140 w 149"/>
                <a:gd name="T15" fmla="*/ 27 h 67"/>
                <a:gd name="T16" fmla="*/ 74 w 149"/>
                <a:gd name="T17" fmla="*/ 0 h 67"/>
                <a:gd name="T18" fmla="*/ 8 w 149"/>
                <a:gd name="T19"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67">
                  <a:moveTo>
                    <a:pt x="8" y="27"/>
                  </a:moveTo>
                  <a:cubicBezTo>
                    <a:pt x="0" y="36"/>
                    <a:pt x="0" y="50"/>
                    <a:pt x="8" y="58"/>
                  </a:cubicBezTo>
                  <a:cubicBezTo>
                    <a:pt x="17" y="67"/>
                    <a:pt x="31" y="67"/>
                    <a:pt x="39" y="58"/>
                  </a:cubicBezTo>
                  <a:cubicBezTo>
                    <a:pt x="49" y="49"/>
                    <a:pt x="61" y="44"/>
                    <a:pt x="74" y="44"/>
                  </a:cubicBezTo>
                  <a:cubicBezTo>
                    <a:pt x="87" y="44"/>
                    <a:pt x="100" y="49"/>
                    <a:pt x="109" y="58"/>
                  </a:cubicBezTo>
                  <a:cubicBezTo>
                    <a:pt x="113" y="63"/>
                    <a:pt x="119" y="65"/>
                    <a:pt x="125" y="65"/>
                  </a:cubicBezTo>
                  <a:cubicBezTo>
                    <a:pt x="130" y="65"/>
                    <a:pt x="136" y="63"/>
                    <a:pt x="140" y="58"/>
                  </a:cubicBezTo>
                  <a:cubicBezTo>
                    <a:pt x="149" y="50"/>
                    <a:pt x="149" y="36"/>
                    <a:pt x="140" y="27"/>
                  </a:cubicBezTo>
                  <a:cubicBezTo>
                    <a:pt x="123" y="10"/>
                    <a:pt x="99" y="0"/>
                    <a:pt x="74" y="0"/>
                  </a:cubicBezTo>
                  <a:cubicBezTo>
                    <a:pt x="49" y="0"/>
                    <a:pt x="26" y="10"/>
                    <a:pt x="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65"/>
            <p:cNvSpPr>
              <a:spLocks/>
            </p:cNvSpPr>
            <p:nvPr/>
          </p:nvSpPr>
          <p:spPr bwMode="auto">
            <a:xfrm>
              <a:off x="2896" y="1572"/>
              <a:ext cx="39" cy="14"/>
            </a:xfrm>
            <a:custGeom>
              <a:avLst/>
              <a:gdLst>
                <a:gd name="T0" fmla="*/ 39 w 231"/>
                <a:gd name="T1" fmla="*/ 75 h 84"/>
                <a:gd name="T2" fmla="*/ 115 w 231"/>
                <a:gd name="T3" fmla="*/ 44 h 84"/>
                <a:gd name="T4" fmla="*/ 191 w 231"/>
                <a:gd name="T5" fmla="*/ 75 h 84"/>
                <a:gd name="T6" fmla="*/ 207 w 231"/>
                <a:gd name="T7" fmla="*/ 82 h 84"/>
                <a:gd name="T8" fmla="*/ 222 w 231"/>
                <a:gd name="T9" fmla="*/ 75 h 84"/>
                <a:gd name="T10" fmla="*/ 222 w 231"/>
                <a:gd name="T11" fmla="*/ 44 h 84"/>
                <a:gd name="T12" fmla="*/ 115 w 231"/>
                <a:gd name="T13" fmla="*/ 0 h 84"/>
                <a:gd name="T14" fmla="*/ 8 w 231"/>
                <a:gd name="T15" fmla="*/ 44 h 84"/>
                <a:gd name="T16" fmla="*/ 8 w 231"/>
                <a:gd name="T17" fmla="*/ 75 h 84"/>
                <a:gd name="T18" fmla="*/ 39 w 231"/>
                <a:gd name="T19" fmla="*/ 7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84">
                  <a:moveTo>
                    <a:pt x="39" y="75"/>
                  </a:moveTo>
                  <a:cubicBezTo>
                    <a:pt x="60" y="55"/>
                    <a:pt x="87" y="44"/>
                    <a:pt x="115" y="44"/>
                  </a:cubicBezTo>
                  <a:cubicBezTo>
                    <a:pt x="144" y="44"/>
                    <a:pt x="171" y="55"/>
                    <a:pt x="191" y="75"/>
                  </a:cubicBezTo>
                  <a:cubicBezTo>
                    <a:pt x="196" y="79"/>
                    <a:pt x="201" y="82"/>
                    <a:pt x="207" y="82"/>
                  </a:cubicBezTo>
                  <a:cubicBezTo>
                    <a:pt x="212" y="82"/>
                    <a:pt x="218" y="79"/>
                    <a:pt x="222" y="75"/>
                  </a:cubicBezTo>
                  <a:cubicBezTo>
                    <a:pt x="231" y="67"/>
                    <a:pt x="231" y="53"/>
                    <a:pt x="222" y="44"/>
                  </a:cubicBezTo>
                  <a:cubicBezTo>
                    <a:pt x="194" y="15"/>
                    <a:pt x="156" y="0"/>
                    <a:pt x="115" y="0"/>
                  </a:cubicBezTo>
                  <a:cubicBezTo>
                    <a:pt x="75" y="0"/>
                    <a:pt x="37" y="15"/>
                    <a:pt x="8" y="44"/>
                  </a:cubicBezTo>
                  <a:cubicBezTo>
                    <a:pt x="0" y="53"/>
                    <a:pt x="0" y="67"/>
                    <a:pt x="8" y="75"/>
                  </a:cubicBezTo>
                  <a:cubicBezTo>
                    <a:pt x="17" y="84"/>
                    <a:pt x="31" y="84"/>
                    <a:pt x="39"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66"/>
            <p:cNvSpPr>
              <a:spLocks noEditPoints="1"/>
            </p:cNvSpPr>
            <p:nvPr/>
          </p:nvSpPr>
          <p:spPr bwMode="auto">
            <a:xfrm>
              <a:off x="2813" y="1557"/>
              <a:ext cx="126" cy="111"/>
            </a:xfrm>
            <a:custGeom>
              <a:avLst/>
              <a:gdLst>
                <a:gd name="T0" fmla="*/ 271 w 739"/>
                <a:gd name="T1" fmla="*/ 602 h 646"/>
                <a:gd name="T2" fmla="*/ 313 w 739"/>
                <a:gd name="T3" fmla="*/ 549 h 646"/>
                <a:gd name="T4" fmla="*/ 629 w 739"/>
                <a:gd name="T5" fmla="*/ 549 h 646"/>
                <a:gd name="T6" fmla="*/ 670 w 739"/>
                <a:gd name="T7" fmla="*/ 602 h 646"/>
                <a:gd name="T8" fmla="*/ 271 w 739"/>
                <a:gd name="T9" fmla="*/ 602 h 646"/>
                <a:gd name="T10" fmla="*/ 116 w 739"/>
                <a:gd name="T11" fmla="*/ 417 h 646"/>
                <a:gd name="T12" fmla="*/ 116 w 739"/>
                <a:gd name="T13" fmla="*/ 179 h 646"/>
                <a:gd name="T14" fmla="*/ 253 w 739"/>
                <a:gd name="T15" fmla="*/ 54 h 646"/>
                <a:gd name="T16" fmla="*/ 391 w 739"/>
                <a:gd name="T17" fmla="*/ 179 h 646"/>
                <a:gd name="T18" fmla="*/ 391 w 739"/>
                <a:gd name="T19" fmla="*/ 280 h 646"/>
                <a:gd name="T20" fmla="*/ 302 w 739"/>
                <a:gd name="T21" fmla="*/ 280 h 646"/>
                <a:gd name="T22" fmla="*/ 280 w 739"/>
                <a:gd name="T23" fmla="*/ 302 h 646"/>
                <a:gd name="T24" fmla="*/ 280 w 739"/>
                <a:gd name="T25" fmla="*/ 417 h 646"/>
                <a:gd name="T26" fmla="*/ 116 w 739"/>
                <a:gd name="T27" fmla="*/ 417 h 646"/>
                <a:gd name="T28" fmla="*/ 617 w 739"/>
                <a:gd name="T29" fmla="*/ 505 h 646"/>
                <a:gd name="T30" fmla="*/ 324 w 739"/>
                <a:gd name="T31" fmla="*/ 505 h 646"/>
                <a:gd name="T32" fmla="*/ 324 w 739"/>
                <a:gd name="T33" fmla="*/ 324 h 646"/>
                <a:gd name="T34" fmla="*/ 617 w 739"/>
                <a:gd name="T35" fmla="*/ 324 h 646"/>
                <a:gd name="T36" fmla="*/ 617 w 739"/>
                <a:gd name="T37" fmla="*/ 505 h 646"/>
                <a:gd name="T38" fmla="*/ 733 w 739"/>
                <a:gd name="T39" fmla="*/ 610 h 646"/>
                <a:gd name="T40" fmla="*/ 661 w 739"/>
                <a:gd name="T41" fmla="*/ 519 h 646"/>
                <a:gd name="T42" fmla="*/ 661 w 739"/>
                <a:gd name="T43" fmla="*/ 302 h 646"/>
                <a:gd name="T44" fmla="*/ 639 w 739"/>
                <a:gd name="T45" fmla="*/ 280 h 646"/>
                <a:gd name="T46" fmla="*/ 621 w 739"/>
                <a:gd name="T47" fmla="*/ 280 h 646"/>
                <a:gd name="T48" fmla="*/ 621 w 739"/>
                <a:gd name="T49" fmla="*/ 255 h 646"/>
                <a:gd name="T50" fmla="*/ 628 w 739"/>
                <a:gd name="T51" fmla="*/ 236 h 646"/>
                <a:gd name="T52" fmla="*/ 599 w 739"/>
                <a:gd name="T53" fmla="*/ 207 h 646"/>
                <a:gd name="T54" fmla="*/ 570 w 739"/>
                <a:gd name="T55" fmla="*/ 236 h 646"/>
                <a:gd name="T56" fmla="*/ 577 w 739"/>
                <a:gd name="T57" fmla="*/ 255 h 646"/>
                <a:gd name="T58" fmla="*/ 577 w 739"/>
                <a:gd name="T59" fmla="*/ 280 h 646"/>
                <a:gd name="T60" fmla="*/ 435 w 739"/>
                <a:gd name="T61" fmla="*/ 280 h 646"/>
                <a:gd name="T62" fmla="*/ 435 w 739"/>
                <a:gd name="T63" fmla="*/ 219 h 646"/>
                <a:gd name="T64" fmla="*/ 468 w 739"/>
                <a:gd name="T65" fmla="*/ 250 h 646"/>
                <a:gd name="T66" fmla="*/ 483 w 739"/>
                <a:gd name="T67" fmla="*/ 255 h 646"/>
                <a:gd name="T68" fmla="*/ 499 w 739"/>
                <a:gd name="T69" fmla="*/ 248 h 646"/>
                <a:gd name="T70" fmla="*/ 498 w 739"/>
                <a:gd name="T71" fmla="*/ 217 h 646"/>
                <a:gd name="T72" fmla="*/ 268 w 739"/>
                <a:gd name="T73" fmla="*/ 8 h 646"/>
                <a:gd name="T74" fmla="*/ 239 w 739"/>
                <a:gd name="T75" fmla="*/ 8 h 646"/>
                <a:gd name="T76" fmla="*/ 9 w 739"/>
                <a:gd name="T77" fmla="*/ 217 h 646"/>
                <a:gd name="T78" fmla="*/ 8 w 739"/>
                <a:gd name="T79" fmla="*/ 248 h 646"/>
                <a:gd name="T80" fmla="*/ 39 w 739"/>
                <a:gd name="T81" fmla="*/ 250 h 646"/>
                <a:gd name="T82" fmla="*/ 72 w 739"/>
                <a:gd name="T83" fmla="*/ 219 h 646"/>
                <a:gd name="T84" fmla="*/ 72 w 739"/>
                <a:gd name="T85" fmla="*/ 439 h 646"/>
                <a:gd name="T86" fmla="*/ 94 w 739"/>
                <a:gd name="T87" fmla="*/ 461 h 646"/>
                <a:gd name="T88" fmla="*/ 280 w 739"/>
                <a:gd name="T89" fmla="*/ 461 h 646"/>
                <a:gd name="T90" fmla="*/ 280 w 739"/>
                <a:gd name="T91" fmla="*/ 519 h 646"/>
                <a:gd name="T92" fmla="*/ 208 w 739"/>
                <a:gd name="T93" fmla="*/ 610 h 646"/>
                <a:gd name="T94" fmla="*/ 206 w 739"/>
                <a:gd name="T95" fmla="*/ 634 h 646"/>
                <a:gd name="T96" fmla="*/ 226 w 739"/>
                <a:gd name="T97" fmla="*/ 646 h 646"/>
                <a:gd name="T98" fmla="*/ 716 w 739"/>
                <a:gd name="T99" fmla="*/ 646 h 646"/>
                <a:gd name="T100" fmla="*/ 735 w 739"/>
                <a:gd name="T101" fmla="*/ 634 h 646"/>
                <a:gd name="T102" fmla="*/ 733 w 739"/>
                <a:gd name="T103" fmla="*/ 61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9" h="646">
                  <a:moveTo>
                    <a:pt x="271" y="602"/>
                  </a:moveTo>
                  <a:lnTo>
                    <a:pt x="313" y="549"/>
                  </a:lnTo>
                  <a:lnTo>
                    <a:pt x="629" y="549"/>
                  </a:lnTo>
                  <a:lnTo>
                    <a:pt x="670" y="602"/>
                  </a:lnTo>
                  <a:lnTo>
                    <a:pt x="271" y="602"/>
                  </a:lnTo>
                  <a:close/>
                  <a:moveTo>
                    <a:pt x="116" y="417"/>
                  </a:moveTo>
                  <a:lnTo>
                    <a:pt x="116" y="179"/>
                  </a:lnTo>
                  <a:lnTo>
                    <a:pt x="253" y="54"/>
                  </a:lnTo>
                  <a:lnTo>
                    <a:pt x="391" y="179"/>
                  </a:lnTo>
                  <a:lnTo>
                    <a:pt x="391" y="280"/>
                  </a:lnTo>
                  <a:lnTo>
                    <a:pt x="302" y="280"/>
                  </a:lnTo>
                  <a:cubicBezTo>
                    <a:pt x="290" y="280"/>
                    <a:pt x="280" y="290"/>
                    <a:pt x="280" y="302"/>
                  </a:cubicBezTo>
                  <a:lnTo>
                    <a:pt x="280" y="417"/>
                  </a:lnTo>
                  <a:lnTo>
                    <a:pt x="116" y="417"/>
                  </a:lnTo>
                  <a:close/>
                  <a:moveTo>
                    <a:pt x="617" y="505"/>
                  </a:moveTo>
                  <a:lnTo>
                    <a:pt x="324" y="505"/>
                  </a:lnTo>
                  <a:lnTo>
                    <a:pt x="324" y="324"/>
                  </a:lnTo>
                  <a:lnTo>
                    <a:pt x="617" y="324"/>
                  </a:lnTo>
                  <a:lnTo>
                    <a:pt x="617" y="505"/>
                  </a:lnTo>
                  <a:close/>
                  <a:moveTo>
                    <a:pt x="733" y="610"/>
                  </a:moveTo>
                  <a:lnTo>
                    <a:pt x="661" y="519"/>
                  </a:lnTo>
                  <a:lnTo>
                    <a:pt x="661" y="302"/>
                  </a:lnTo>
                  <a:cubicBezTo>
                    <a:pt x="661" y="290"/>
                    <a:pt x="651" y="280"/>
                    <a:pt x="639" y="280"/>
                  </a:cubicBezTo>
                  <a:lnTo>
                    <a:pt x="621" y="280"/>
                  </a:lnTo>
                  <a:lnTo>
                    <a:pt x="621" y="255"/>
                  </a:lnTo>
                  <a:cubicBezTo>
                    <a:pt x="626" y="250"/>
                    <a:pt x="628" y="243"/>
                    <a:pt x="628" y="236"/>
                  </a:cubicBezTo>
                  <a:cubicBezTo>
                    <a:pt x="628" y="220"/>
                    <a:pt x="615" y="207"/>
                    <a:pt x="599" y="207"/>
                  </a:cubicBezTo>
                  <a:cubicBezTo>
                    <a:pt x="583" y="207"/>
                    <a:pt x="570" y="220"/>
                    <a:pt x="570" y="236"/>
                  </a:cubicBezTo>
                  <a:cubicBezTo>
                    <a:pt x="570" y="243"/>
                    <a:pt x="573" y="250"/>
                    <a:pt x="577" y="255"/>
                  </a:cubicBezTo>
                  <a:lnTo>
                    <a:pt x="577" y="280"/>
                  </a:lnTo>
                  <a:lnTo>
                    <a:pt x="435" y="280"/>
                  </a:lnTo>
                  <a:lnTo>
                    <a:pt x="435" y="219"/>
                  </a:lnTo>
                  <a:lnTo>
                    <a:pt x="468" y="250"/>
                  </a:lnTo>
                  <a:cubicBezTo>
                    <a:pt x="472" y="254"/>
                    <a:pt x="478" y="255"/>
                    <a:pt x="483" y="255"/>
                  </a:cubicBezTo>
                  <a:cubicBezTo>
                    <a:pt x="489" y="255"/>
                    <a:pt x="495" y="253"/>
                    <a:pt x="499" y="248"/>
                  </a:cubicBezTo>
                  <a:cubicBezTo>
                    <a:pt x="507" y="239"/>
                    <a:pt x="507" y="225"/>
                    <a:pt x="498" y="217"/>
                  </a:cubicBezTo>
                  <a:lnTo>
                    <a:pt x="268" y="8"/>
                  </a:lnTo>
                  <a:cubicBezTo>
                    <a:pt x="260" y="0"/>
                    <a:pt x="247" y="0"/>
                    <a:pt x="239" y="8"/>
                  </a:cubicBezTo>
                  <a:lnTo>
                    <a:pt x="9" y="217"/>
                  </a:lnTo>
                  <a:cubicBezTo>
                    <a:pt x="0" y="225"/>
                    <a:pt x="0" y="239"/>
                    <a:pt x="8" y="248"/>
                  </a:cubicBezTo>
                  <a:cubicBezTo>
                    <a:pt x="16" y="257"/>
                    <a:pt x="30" y="258"/>
                    <a:pt x="39" y="250"/>
                  </a:cubicBezTo>
                  <a:lnTo>
                    <a:pt x="72" y="219"/>
                  </a:lnTo>
                  <a:lnTo>
                    <a:pt x="72" y="439"/>
                  </a:lnTo>
                  <a:cubicBezTo>
                    <a:pt x="72" y="451"/>
                    <a:pt x="82" y="461"/>
                    <a:pt x="94" y="461"/>
                  </a:cubicBezTo>
                  <a:lnTo>
                    <a:pt x="280" y="461"/>
                  </a:lnTo>
                  <a:lnTo>
                    <a:pt x="280" y="519"/>
                  </a:lnTo>
                  <a:lnTo>
                    <a:pt x="208" y="610"/>
                  </a:lnTo>
                  <a:cubicBezTo>
                    <a:pt x="203" y="617"/>
                    <a:pt x="202" y="626"/>
                    <a:pt x="206" y="634"/>
                  </a:cubicBezTo>
                  <a:cubicBezTo>
                    <a:pt x="210" y="641"/>
                    <a:pt x="217" y="646"/>
                    <a:pt x="226" y="646"/>
                  </a:cubicBezTo>
                  <a:lnTo>
                    <a:pt x="716" y="646"/>
                  </a:lnTo>
                  <a:cubicBezTo>
                    <a:pt x="724" y="646"/>
                    <a:pt x="732" y="641"/>
                    <a:pt x="735" y="634"/>
                  </a:cubicBezTo>
                  <a:cubicBezTo>
                    <a:pt x="739" y="626"/>
                    <a:pt x="738" y="617"/>
                    <a:pt x="733" y="6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67"/>
            <p:cNvSpPr>
              <a:spLocks noEditPoints="1"/>
            </p:cNvSpPr>
            <p:nvPr/>
          </p:nvSpPr>
          <p:spPr bwMode="auto">
            <a:xfrm>
              <a:off x="2795" y="1535"/>
              <a:ext cx="171" cy="171"/>
            </a:xfrm>
            <a:custGeom>
              <a:avLst/>
              <a:gdLst>
                <a:gd name="T0" fmla="*/ 500 w 1000"/>
                <a:gd name="T1" fmla="*/ 956 h 1000"/>
                <a:gd name="T2" fmla="*/ 44 w 1000"/>
                <a:gd name="T3" fmla="*/ 500 h 1000"/>
                <a:gd name="T4" fmla="*/ 500 w 1000"/>
                <a:gd name="T5" fmla="*/ 44 h 1000"/>
                <a:gd name="T6" fmla="*/ 956 w 1000"/>
                <a:gd name="T7" fmla="*/ 500 h 1000"/>
                <a:gd name="T8" fmla="*/ 500 w 1000"/>
                <a:gd name="T9" fmla="*/ 956 h 1000"/>
                <a:gd name="T10" fmla="*/ 854 w 1000"/>
                <a:gd name="T11" fmla="*/ 147 h 1000"/>
                <a:gd name="T12" fmla="*/ 500 w 1000"/>
                <a:gd name="T13" fmla="*/ 0 h 1000"/>
                <a:gd name="T14" fmla="*/ 147 w 1000"/>
                <a:gd name="T15" fmla="*/ 147 h 1000"/>
                <a:gd name="T16" fmla="*/ 0 w 1000"/>
                <a:gd name="T17" fmla="*/ 500 h 1000"/>
                <a:gd name="T18" fmla="*/ 147 w 1000"/>
                <a:gd name="T19" fmla="*/ 854 h 1000"/>
                <a:gd name="T20" fmla="*/ 500 w 1000"/>
                <a:gd name="T21" fmla="*/ 1000 h 1000"/>
                <a:gd name="T22" fmla="*/ 854 w 1000"/>
                <a:gd name="T23" fmla="*/ 854 h 1000"/>
                <a:gd name="T24" fmla="*/ 1000 w 1000"/>
                <a:gd name="T25" fmla="*/ 500 h 1000"/>
                <a:gd name="T26" fmla="*/ 854 w 1000"/>
                <a:gd name="T27" fmla="*/ 147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000">
                  <a:moveTo>
                    <a:pt x="500" y="956"/>
                  </a:moveTo>
                  <a:cubicBezTo>
                    <a:pt x="249" y="956"/>
                    <a:pt x="44" y="752"/>
                    <a:pt x="44" y="500"/>
                  </a:cubicBezTo>
                  <a:cubicBezTo>
                    <a:pt x="44" y="249"/>
                    <a:pt x="249" y="44"/>
                    <a:pt x="500" y="44"/>
                  </a:cubicBezTo>
                  <a:cubicBezTo>
                    <a:pt x="752" y="44"/>
                    <a:pt x="956" y="249"/>
                    <a:pt x="956" y="500"/>
                  </a:cubicBezTo>
                  <a:cubicBezTo>
                    <a:pt x="956" y="752"/>
                    <a:pt x="752" y="956"/>
                    <a:pt x="500" y="956"/>
                  </a:cubicBezTo>
                  <a:close/>
                  <a:moveTo>
                    <a:pt x="854" y="147"/>
                  </a:moveTo>
                  <a:cubicBezTo>
                    <a:pt x="759" y="52"/>
                    <a:pt x="634" y="0"/>
                    <a:pt x="500" y="0"/>
                  </a:cubicBezTo>
                  <a:cubicBezTo>
                    <a:pt x="367" y="0"/>
                    <a:pt x="241" y="52"/>
                    <a:pt x="147" y="147"/>
                  </a:cubicBezTo>
                  <a:cubicBezTo>
                    <a:pt x="52" y="241"/>
                    <a:pt x="0" y="367"/>
                    <a:pt x="0" y="500"/>
                  </a:cubicBezTo>
                  <a:cubicBezTo>
                    <a:pt x="0" y="634"/>
                    <a:pt x="52" y="759"/>
                    <a:pt x="147" y="854"/>
                  </a:cubicBezTo>
                  <a:cubicBezTo>
                    <a:pt x="241" y="948"/>
                    <a:pt x="367" y="1000"/>
                    <a:pt x="500" y="1000"/>
                  </a:cubicBezTo>
                  <a:cubicBezTo>
                    <a:pt x="634" y="1000"/>
                    <a:pt x="759" y="948"/>
                    <a:pt x="854" y="854"/>
                  </a:cubicBezTo>
                  <a:cubicBezTo>
                    <a:pt x="948" y="759"/>
                    <a:pt x="1000" y="634"/>
                    <a:pt x="1000" y="500"/>
                  </a:cubicBezTo>
                  <a:cubicBezTo>
                    <a:pt x="1000" y="367"/>
                    <a:pt x="948" y="241"/>
                    <a:pt x="85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53"/>
          <p:cNvGrpSpPr>
            <a:grpSpLocks noChangeAspect="1"/>
          </p:cNvGrpSpPr>
          <p:nvPr/>
        </p:nvGrpSpPr>
        <p:grpSpPr bwMode="auto">
          <a:xfrm>
            <a:off x="2353596" y="1690807"/>
            <a:ext cx="273058" cy="273058"/>
            <a:chOff x="2795" y="1535"/>
            <a:chExt cx="171" cy="171"/>
          </a:xfrm>
          <a:solidFill>
            <a:schemeClr val="tx2"/>
          </a:solidFill>
        </p:grpSpPr>
        <p:sp>
          <p:nvSpPr>
            <p:cNvPr id="273" name="Freeform 54"/>
            <p:cNvSpPr>
              <a:spLocks noEditPoints="1"/>
            </p:cNvSpPr>
            <p:nvPr/>
          </p:nvSpPr>
          <p:spPr bwMode="auto">
            <a:xfrm>
              <a:off x="2795" y="1535"/>
              <a:ext cx="171" cy="171"/>
            </a:xfrm>
            <a:custGeom>
              <a:avLst/>
              <a:gdLst>
                <a:gd name="T0" fmla="*/ 500 w 1000"/>
                <a:gd name="T1" fmla="*/ 956 h 1000"/>
                <a:gd name="T2" fmla="*/ 44 w 1000"/>
                <a:gd name="T3" fmla="*/ 500 h 1000"/>
                <a:gd name="T4" fmla="*/ 500 w 1000"/>
                <a:gd name="T5" fmla="*/ 44 h 1000"/>
                <a:gd name="T6" fmla="*/ 956 w 1000"/>
                <a:gd name="T7" fmla="*/ 500 h 1000"/>
                <a:gd name="T8" fmla="*/ 500 w 1000"/>
                <a:gd name="T9" fmla="*/ 956 h 1000"/>
                <a:gd name="T10" fmla="*/ 854 w 1000"/>
                <a:gd name="T11" fmla="*/ 147 h 1000"/>
                <a:gd name="T12" fmla="*/ 500 w 1000"/>
                <a:gd name="T13" fmla="*/ 0 h 1000"/>
                <a:gd name="T14" fmla="*/ 147 w 1000"/>
                <a:gd name="T15" fmla="*/ 147 h 1000"/>
                <a:gd name="T16" fmla="*/ 0 w 1000"/>
                <a:gd name="T17" fmla="*/ 500 h 1000"/>
                <a:gd name="T18" fmla="*/ 147 w 1000"/>
                <a:gd name="T19" fmla="*/ 854 h 1000"/>
                <a:gd name="T20" fmla="*/ 500 w 1000"/>
                <a:gd name="T21" fmla="*/ 1000 h 1000"/>
                <a:gd name="T22" fmla="*/ 854 w 1000"/>
                <a:gd name="T23" fmla="*/ 854 h 1000"/>
                <a:gd name="T24" fmla="*/ 1000 w 1000"/>
                <a:gd name="T25" fmla="*/ 500 h 1000"/>
                <a:gd name="T26" fmla="*/ 854 w 1000"/>
                <a:gd name="T27" fmla="*/ 147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000">
                  <a:moveTo>
                    <a:pt x="500" y="956"/>
                  </a:moveTo>
                  <a:cubicBezTo>
                    <a:pt x="249" y="956"/>
                    <a:pt x="44" y="752"/>
                    <a:pt x="44" y="500"/>
                  </a:cubicBezTo>
                  <a:cubicBezTo>
                    <a:pt x="44" y="249"/>
                    <a:pt x="249" y="44"/>
                    <a:pt x="500" y="44"/>
                  </a:cubicBezTo>
                  <a:cubicBezTo>
                    <a:pt x="752" y="44"/>
                    <a:pt x="956" y="249"/>
                    <a:pt x="956" y="500"/>
                  </a:cubicBezTo>
                  <a:cubicBezTo>
                    <a:pt x="956" y="752"/>
                    <a:pt x="752" y="956"/>
                    <a:pt x="500" y="956"/>
                  </a:cubicBezTo>
                  <a:close/>
                  <a:moveTo>
                    <a:pt x="854" y="147"/>
                  </a:moveTo>
                  <a:cubicBezTo>
                    <a:pt x="759" y="52"/>
                    <a:pt x="634" y="0"/>
                    <a:pt x="500" y="0"/>
                  </a:cubicBezTo>
                  <a:cubicBezTo>
                    <a:pt x="367" y="0"/>
                    <a:pt x="241" y="52"/>
                    <a:pt x="147" y="147"/>
                  </a:cubicBezTo>
                  <a:cubicBezTo>
                    <a:pt x="52" y="241"/>
                    <a:pt x="0" y="367"/>
                    <a:pt x="0" y="500"/>
                  </a:cubicBezTo>
                  <a:cubicBezTo>
                    <a:pt x="0" y="634"/>
                    <a:pt x="52" y="759"/>
                    <a:pt x="147" y="854"/>
                  </a:cubicBezTo>
                  <a:cubicBezTo>
                    <a:pt x="241" y="948"/>
                    <a:pt x="367" y="1000"/>
                    <a:pt x="500" y="1000"/>
                  </a:cubicBezTo>
                  <a:cubicBezTo>
                    <a:pt x="634" y="1000"/>
                    <a:pt x="759" y="948"/>
                    <a:pt x="854" y="854"/>
                  </a:cubicBezTo>
                  <a:cubicBezTo>
                    <a:pt x="948" y="759"/>
                    <a:pt x="1000" y="634"/>
                    <a:pt x="1000" y="500"/>
                  </a:cubicBezTo>
                  <a:cubicBezTo>
                    <a:pt x="1000" y="367"/>
                    <a:pt x="948" y="241"/>
                    <a:pt x="85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55"/>
            <p:cNvSpPr>
              <a:spLocks noEditPoints="1"/>
            </p:cNvSpPr>
            <p:nvPr/>
          </p:nvSpPr>
          <p:spPr bwMode="auto">
            <a:xfrm>
              <a:off x="2832" y="1572"/>
              <a:ext cx="97" cy="97"/>
            </a:xfrm>
            <a:custGeom>
              <a:avLst/>
              <a:gdLst>
                <a:gd name="T0" fmla="*/ 283 w 565"/>
                <a:gd name="T1" fmla="*/ 521 h 565"/>
                <a:gd name="T2" fmla="*/ 44 w 565"/>
                <a:gd name="T3" fmla="*/ 283 h 565"/>
                <a:gd name="T4" fmla="*/ 283 w 565"/>
                <a:gd name="T5" fmla="*/ 44 h 565"/>
                <a:gd name="T6" fmla="*/ 521 w 565"/>
                <a:gd name="T7" fmla="*/ 283 h 565"/>
                <a:gd name="T8" fmla="*/ 283 w 565"/>
                <a:gd name="T9" fmla="*/ 521 h 565"/>
                <a:gd name="T10" fmla="*/ 283 w 565"/>
                <a:gd name="T11" fmla="*/ 0 h 565"/>
                <a:gd name="T12" fmla="*/ 0 w 565"/>
                <a:gd name="T13" fmla="*/ 283 h 565"/>
                <a:gd name="T14" fmla="*/ 283 w 565"/>
                <a:gd name="T15" fmla="*/ 565 h 565"/>
                <a:gd name="T16" fmla="*/ 565 w 565"/>
                <a:gd name="T17" fmla="*/ 283 h 565"/>
                <a:gd name="T18" fmla="*/ 283 w 565"/>
                <a:gd name="T19"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5" h="565">
                  <a:moveTo>
                    <a:pt x="283" y="521"/>
                  </a:moveTo>
                  <a:cubicBezTo>
                    <a:pt x="151" y="521"/>
                    <a:pt x="44" y="414"/>
                    <a:pt x="44" y="283"/>
                  </a:cubicBezTo>
                  <a:cubicBezTo>
                    <a:pt x="44" y="151"/>
                    <a:pt x="151" y="44"/>
                    <a:pt x="283" y="44"/>
                  </a:cubicBezTo>
                  <a:cubicBezTo>
                    <a:pt x="414" y="44"/>
                    <a:pt x="521" y="151"/>
                    <a:pt x="521" y="283"/>
                  </a:cubicBezTo>
                  <a:cubicBezTo>
                    <a:pt x="521" y="414"/>
                    <a:pt x="414" y="521"/>
                    <a:pt x="283" y="521"/>
                  </a:cubicBezTo>
                  <a:close/>
                  <a:moveTo>
                    <a:pt x="283" y="0"/>
                  </a:moveTo>
                  <a:cubicBezTo>
                    <a:pt x="127" y="0"/>
                    <a:pt x="0" y="127"/>
                    <a:pt x="0" y="283"/>
                  </a:cubicBezTo>
                  <a:cubicBezTo>
                    <a:pt x="0" y="439"/>
                    <a:pt x="127" y="565"/>
                    <a:pt x="283" y="565"/>
                  </a:cubicBezTo>
                  <a:cubicBezTo>
                    <a:pt x="439" y="565"/>
                    <a:pt x="565" y="439"/>
                    <a:pt x="565" y="283"/>
                  </a:cubicBezTo>
                  <a:cubicBezTo>
                    <a:pt x="565" y="127"/>
                    <a:pt x="439" y="0"/>
                    <a:pt x="2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56"/>
            <p:cNvSpPr>
              <a:spLocks/>
            </p:cNvSpPr>
            <p:nvPr/>
          </p:nvSpPr>
          <p:spPr bwMode="auto">
            <a:xfrm>
              <a:off x="2854" y="1594"/>
              <a:ext cx="24" cy="24"/>
            </a:xfrm>
            <a:custGeom>
              <a:avLst/>
              <a:gdLst>
                <a:gd name="T0" fmla="*/ 22 w 144"/>
                <a:gd name="T1" fmla="*/ 112 h 142"/>
                <a:gd name="T2" fmla="*/ 44 w 144"/>
                <a:gd name="T3" fmla="*/ 90 h 142"/>
                <a:gd name="T4" fmla="*/ 44 w 144"/>
                <a:gd name="T5" fmla="*/ 75 h 142"/>
                <a:gd name="T6" fmla="*/ 104 w 144"/>
                <a:gd name="T7" fmla="*/ 135 h 142"/>
                <a:gd name="T8" fmla="*/ 120 w 144"/>
                <a:gd name="T9" fmla="*/ 142 h 142"/>
                <a:gd name="T10" fmla="*/ 135 w 144"/>
                <a:gd name="T11" fmla="*/ 135 h 142"/>
                <a:gd name="T12" fmla="*/ 135 w 144"/>
                <a:gd name="T13" fmla="*/ 104 h 142"/>
                <a:gd name="T14" fmla="*/ 75 w 144"/>
                <a:gd name="T15" fmla="*/ 44 h 142"/>
                <a:gd name="T16" fmla="*/ 90 w 144"/>
                <a:gd name="T17" fmla="*/ 44 h 142"/>
                <a:gd name="T18" fmla="*/ 112 w 144"/>
                <a:gd name="T19" fmla="*/ 22 h 142"/>
                <a:gd name="T20" fmla="*/ 90 w 144"/>
                <a:gd name="T21" fmla="*/ 0 h 142"/>
                <a:gd name="T22" fmla="*/ 22 w 144"/>
                <a:gd name="T23" fmla="*/ 0 h 142"/>
                <a:gd name="T24" fmla="*/ 20 w 144"/>
                <a:gd name="T25" fmla="*/ 0 h 142"/>
                <a:gd name="T26" fmla="*/ 20 w 144"/>
                <a:gd name="T27" fmla="*/ 0 h 142"/>
                <a:gd name="T28" fmla="*/ 17 w 144"/>
                <a:gd name="T29" fmla="*/ 1 h 142"/>
                <a:gd name="T30" fmla="*/ 16 w 144"/>
                <a:gd name="T31" fmla="*/ 1 h 142"/>
                <a:gd name="T32" fmla="*/ 14 w 144"/>
                <a:gd name="T33" fmla="*/ 2 h 142"/>
                <a:gd name="T34" fmla="*/ 14 w 144"/>
                <a:gd name="T35" fmla="*/ 2 h 142"/>
                <a:gd name="T36" fmla="*/ 14 w 144"/>
                <a:gd name="T37" fmla="*/ 2 h 142"/>
                <a:gd name="T38" fmla="*/ 13 w 144"/>
                <a:gd name="T39" fmla="*/ 2 h 142"/>
                <a:gd name="T40" fmla="*/ 12 w 144"/>
                <a:gd name="T41" fmla="*/ 2 h 142"/>
                <a:gd name="T42" fmla="*/ 11 w 144"/>
                <a:gd name="T43" fmla="*/ 3 h 142"/>
                <a:gd name="T44" fmla="*/ 10 w 144"/>
                <a:gd name="T45" fmla="*/ 3 h 142"/>
                <a:gd name="T46" fmla="*/ 10 w 144"/>
                <a:gd name="T47" fmla="*/ 4 h 142"/>
                <a:gd name="T48" fmla="*/ 8 w 144"/>
                <a:gd name="T49" fmla="*/ 5 h 142"/>
                <a:gd name="T50" fmla="*/ 8 w 144"/>
                <a:gd name="T51" fmla="*/ 5 h 142"/>
                <a:gd name="T52" fmla="*/ 7 w 144"/>
                <a:gd name="T53" fmla="*/ 6 h 142"/>
                <a:gd name="T54" fmla="*/ 6 w 144"/>
                <a:gd name="T55" fmla="*/ 7 h 142"/>
                <a:gd name="T56" fmla="*/ 5 w 144"/>
                <a:gd name="T57" fmla="*/ 8 h 142"/>
                <a:gd name="T58" fmla="*/ 5 w 144"/>
                <a:gd name="T59" fmla="*/ 8 h 142"/>
                <a:gd name="T60" fmla="*/ 4 w 144"/>
                <a:gd name="T61" fmla="*/ 9 h 142"/>
                <a:gd name="T62" fmla="*/ 4 w 144"/>
                <a:gd name="T63" fmla="*/ 10 h 142"/>
                <a:gd name="T64" fmla="*/ 3 w 144"/>
                <a:gd name="T65" fmla="*/ 11 h 142"/>
                <a:gd name="T66" fmla="*/ 2 w 144"/>
                <a:gd name="T67" fmla="*/ 12 h 142"/>
                <a:gd name="T68" fmla="*/ 2 w 144"/>
                <a:gd name="T69" fmla="*/ 13 h 142"/>
                <a:gd name="T70" fmla="*/ 2 w 144"/>
                <a:gd name="T71" fmla="*/ 14 h 142"/>
                <a:gd name="T72" fmla="*/ 1 w 144"/>
                <a:gd name="T73" fmla="*/ 15 h 142"/>
                <a:gd name="T74" fmla="*/ 1 w 144"/>
                <a:gd name="T75" fmla="*/ 16 h 142"/>
                <a:gd name="T76" fmla="*/ 1 w 144"/>
                <a:gd name="T77" fmla="*/ 17 h 142"/>
                <a:gd name="T78" fmla="*/ 0 w 144"/>
                <a:gd name="T79" fmla="*/ 18 h 142"/>
                <a:gd name="T80" fmla="*/ 0 w 144"/>
                <a:gd name="T81" fmla="*/ 19 h 142"/>
                <a:gd name="T82" fmla="*/ 0 w 144"/>
                <a:gd name="T83" fmla="*/ 20 h 142"/>
                <a:gd name="T84" fmla="*/ 0 w 144"/>
                <a:gd name="T85" fmla="*/ 22 h 142"/>
                <a:gd name="T86" fmla="*/ 0 w 144"/>
                <a:gd name="T87" fmla="*/ 90 h 142"/>
                <a:gd name="T88" fmla="*/ 22 w 144"/>
                <a:gd name="T8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42">
                  <a:moveTo>
                    <a:pt x="22" y="112"/>
                  </a:moveTo>
                  <a:cubicBezTo>
                    <a:pt x="34" y="112"/>
                    <a:pt x="44" y="102"/>
                    <a:pt x="44" y="90"/>
                  </a:cubicBezTo>
                  <a:lnTo>
                    <a:pt x="44" y="75"/>
                  </a:lnTo>
                  <a:lnTo>
                    <a:pt x="104" y="135"/>
                  </a:lnTo>
                  <a:cubicBezTo>
                    <a:pt x="109" y="140"/>
                    <a:pt x="114" y="142"/>
                    <a:pt x="120" y="142"/>
                  </a:cubicBezTo>
                  <a:cubicBezTo>
                    <a:pt x="125" y="142"/>
                    <a:pt x="131" y="140"/>
                    <a:pt x="135" y="135"/>
                  </a:cubicBezTo>
                  <a:cubicBezTo>
                    <a:pt x="144" y="127"/>
                    <a:pt x="144" y="113"/>
                    <a:pt x="135" y="104"/>
                  </a:cubicBezTo>
                  <a:lnTo>
                    <a:pt x="75" y="44"/>
                  </a:lnTo>
                  <a:lnTo>
                    <a:pt x="90" y="44"/>
                  </a:lnTo>
                  <a:cubicBezTo>
                    <a:pt x="102" y="44"/>
                    <a:pt x="112" y="34"/>
                    <a:pt x="112" y="22"/>
                  </a:cubicBezTo>
                  <a:cubicBezTo>
                    <a:pt x="112" y="10"/>
                    <a:pt x="102" y="0"/>
                    <a:pt x="90" y="0"/>
                  </a:cubicBezTo>
                  <a:lnTo>
                    <a:pt x="22" y="0"/>
                  </a:lnTo>
                  <a:cubicBezTo>
                    <a:pt x="21" y="0"/>
                    <a:pt x="21" y="0"/>
                    <a:pt x="20" y="0"/>
                  </a:cubicBezTo>
                  <a:cubicBezTo>
                    <a:pt x="20" y="0"/>
                    <a:pt x="20" y="0"/>
                    <a:pt x="20" y="0"/>
                  </a:cubicBezTo>
                  <a:cubicBezTo>
                    <a:pt x="19" y="0"/>
                    <a:pt x="18" y="0"/>
                    <a:pt x="17" y="1"/>
                  </a:cubicBezTo>
                  <a:cubicBezTo>
                    <a:pt x="17" y="1"/>
                    <a:pt x="17" y="1"/>
                    <a:pt x="16" y="1"/>
                  </a:cubicBezTo>
                  <a:cubicBezTo>
                    <a:pt x="15" y="1"/>
                    <a:pt x="15" y="1"/>
                    <a:pt x="14" y="2"/>
                  </a:cubicBezTo>
                  <a:cubicBezTo>
                    <a:pt x="14" y="2"/>
                    <a:pt x="14" y="2"/>
                    <a:pt x="14" y="2"/>
                  </a:cubicBezTo>
                  <a:cubicBezTo>
                    <a:pt x="14" y="2"/>
                    <a:pt x="14" y="2"/>
                    <a:pt x="14" y="2"/>
                  </a:cubicBezTo>
                  <a:cubicBezTo>
                    <a:pt x="13" y="2"/>
                    <a:pt x="13" y="2"/>
                    <a:pt x="13" y="2"/>
                  </a:cubicBezTo>
                  <a:cubicBezTo>
                    <a:pt x="13" y="2"/>
                    <a:pt x="12" y="2"/>
                    <a:pt x="12" y="2"/>
                  </a:cubicBezTo>
                  <a:cubicBezTo>
                    <a:pt x="12" y="3"/>
                    <a:pt x="11" y="3"/>
                    <a:pt x="11" y="3"/>
                  </a:cubicBezTo>
                  <a:cubicBezTo>
                    <a:pt x="11" y="3"/>
                    <a:pt x="10" y="3"/>
                    <a:pt x="10" y="3"/>
                  </a:cubicBezTo>
                  <a:cubicBezTo>
                    <a:pt x="10" y="4"/>
                    <a:pt x="10" y="4"/>
                    <a:pt x="10" y="4"/>
                  </a:cubicBezTo>
                  <a:cubicBezTo>
                    <a:pt x="9" y="4"/>
                    <a:pt x="9" y="5"/>
                    <a:pt x="8" y="5"/>
                  </a:cubicBezTo>
                  <a:cubicBezTo>
                    <a:pt x="8" y="5"/>
                    <a:pt x="8" y="5"/>
                    <a:pt x="8" y="5"/>
                  </a:cubicBezTo>
                  <a:cubicBezTo>
                    <a:pt x="8" y="5"/>
                    <a:pt x="7" y="6"/>
                    <a:pt x="7" y="6"/>
                  </a:cubicBezTo>
                  <a:cubicBezTo>
                    <a:pt x="7" y="6"/>
                    <a:pt x="6" y="7"/>
                    <a:pt x="6" y="7"/>
                  </a:cubicBezTo>
                  <a:cubicBezTo>
                    <a:pt x="6" y="7"/>
                    <a:pt x="6" y="7"/>
                    <a:pt x="5" y="8"/>
                  </a:cubicBezTo>
                  <a:cubicBezTo>
                    <a:pt x="5" y="8"/>
                    <a:pt x="5" y="8"/>
                    <a:pt x="5" y="8"/>
                  </a:cubicBezTo>
                  <a:cubicBezTo>
                    <a:pt x="5" y="9"/>
                    <a:pt x="4" y="9"/>
                    <a:pt x="4" y="9"/>
                  </a:cubicBezTo>
                  <a:cubicBezTo>
                    <a:pt x="4" y="9"/>
                    <a:pt x="4" y="10"/>
                    <a:pt x="4" y="10"/>
                  </a:cubicBezTo>
                  <a:cubicBezTo>
                    <a:pt x="3" y="10"/>
                    <a:pt x="3" y="11"/>
                    <a:pt x="3" y="11"/>
                  </a:cubicBezTo>
                  <a:cubicBezTo>
                    <a:pt x="3" y="11"/>
                    <a:pt x="3" y="12"/>
                    <a:pt x="2" y="12"/>
                  </a:cubicBezTo>
                  <a:cubicBezTo>
                    <a:pt x="2" y="12"/>
                    <a:pt x="2" y="13"/>
                    <a:pt x="2" y="13"/>
                  </a:cubicBezTo>
                  <a:cubicBezTo>
                    <a:pt x="2" y="13"/>
                    <a:pt x="2" y="13"/>
                    <a:pt x="2" y="14"/>
                  </a:cubicBezTo>
                  <a:cubicBezTo>
                    <a:pt x="2" y="14"/>
                    <a:pt x="1" y="15"/>
                    <a:pt x="1" y="15"/>
                  </a:cubicBezTo>
                  <a:cubicBezTo>
                    <a:pt x="1" y="15"/>
                    <a:pt x="1" y="15"/>
                    <a:pt x="1" y="16"/>
                  </a:cubicBezTo>
                  <a:cubicBezTo>
                    <a:pt x="1" y="16"/>
                    <a:pt x="1" y="17"/>
                    <a:pt x="1" y="17"/>
                  </a:cubicBezTo>
                  <a:cubicBezTo>
                    <a:pt x="1" y="17"/>
                    <a:pt x="0" y="18"/>
                    <a:pt x="0" y="18"/>
                  </a:cubicBezTo>
                  <a:cubicBezTo>
                    <a:pt x="0" y="18"/>
                    <a:pt x="0" y="19"/>
                    <a:pt x="0" y="19"/>
                  </a:cubicBezTo>
                  <a:cubicBezTo>
                    <a:pt x="0" y="20"/>
                    <a:pt x="0" y="20"/>
                    <a:pt x="0" y="20"/>
                  </a:cubicBezTo>
                  <a:cubicBezTo>
                    <a:pt x="0" y="21"/>
                    <a:pt x="0" y="21"/>
                    <a:pt x="0" y="22"/>
                  </a:cubicBezTo>
                  <a:lnTo>
                    <a:pt x="0" y="90"/>
                  </a:lnTo>
                  <a:cubicBezTo>
                    <a:pt x="0" y="102"/>
                    <a:pt x="10" y="112"/>
                    <a:pt x="22"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57"/>
            <p:cNvSpPr>
              <a:spLocks/>
            </p:cNvSpPr>
            <p:nvPr/>
          </p:nvSpPr>
          <p:spPr bwMode="auto">
            <a:xfrm>
              <a:off x="2854" y="1622"/>
              <a:ext cx="24" cy="25"/>
            </a:xfrm>
            <a:custGeom>
              <a:avLst/>
              <a:gdLst>
                <a:gd name="T0" fmla="*/ 144 w 144"/>
                <a:gd name="T1" fmla="*/ 20 h 142"/>
                <a:gd name="T2" fmla="*/ 143 w 144"/>
                <a:gd name="T3" fmla="*/ 17 h 142"/>
                <a:gd name="T4" fmla="*/ 143 w 144"/>
                <a:gd name="T5" fmla="*/ 16 h 142"/>
                <a:gd name="T6" fmla="*/ 142 w 144"/>
                <a:gd name="T7" fmla="*/ 13 h 142"/>
                <a:gd name="T8" fmla="*/ 142 w 144"/>
                <a:gd name="T9" fmla="*/ 13 h 142"/>
                <a:gd name="T10" fmla="*/ 142 w 144"/>
                <a:gd name="T11" fmla="*/ 13 h 142"/>
                <a:gd name="T12" fmla="*/ 142 w 144"/>
                <a:gd name="T13" fmla="*/ 13 h 142"/>
                <a:gd name="T14" fmla="*/ 141 w 144"/>
                <a:gd name="T15" fmla="*/ 12 h 142"/>
                <a:gd name="T16" fmla="*/ 141 w 144"/>
                <a:gd name="T17" fmla="*/ 11 h 142"/>
                <a:gd name="T18" fmla="*/ 140 w 144"/>
                <a:gd name="T19" fmla="*/ 10 h 142"/>
                <a:gd name="T20" fmla="*/ 140 w 144"/>
                <a:gd name="T21" fmla="*/ 9 h 142"/>
                <a:gd name="T22" fmla="*/ 139 w 144"/>
                <a:gd name="T23" fmla="*/ 8 h 142"/>
                <a:gd name="T24" fmla="*/ 139 w 144"/>
                <a:gd name="T25" fmla="*/ 8 h 142"/>
                <a:gd name="T26" fmla="*/ 137 w 144"/>
                <a:gd name="T27" fmla="*/ 6 h 142"/>
                <a:gd name="T28" fmla="*/ 137 w 144"/>
                <a:gd name="T29" fmla="*/ 6 h 142"/>
                <a:gd name="T30" fmla="*/ 136 w 144"/>
                <a:gd name="T31" fmla="*/ 5 h 142"/>
                <a:gd name="T32" fmla="*/ 135 w 144"/>
                <a:gd name="T33" fmla="*/ 5 h 142"/>
                <a:gd name="T34" fmla="*/ 134 w 144"/>
                <a:gd name="T35" fmla="*/ 4 h 142"/>
                <a:gd name="T36" fmla="*/ 134 w 144"/>
                <a:gd name="T37" fmla="*/ 3 h 142"/>
                <a:gd name="T38" fmla="*/ 132 w 144"/>
                <a:gd name="T39" fmla="*/ 3 h 142"/>
                <a:gd name="T40" fmla="*/ 132 w 144"/>
                <a:gd name="T41" fmla="*/ 2 h 142"/>
                <a:gd name="T42" fmla="*/ 131 w 144"/>
                <a:gd name="T43" fmla="*/ 2 h 142"/>
                <a:gd name="T44" fmla="*/ 130 w 144"/>
                <a:gd name="T45" fmla="*/ 1 h 142"/>
                <a:gd name="T46" fmla="*/ 129 w 144"/>
                <a:gd name="T47" fmla="*/ 1 h 142"/>
                <a:gd name="T48" fmla="*/ 128 w 144"/>
                <a:gd name="T49" fmla="*/ 1 h 142"/>
                <a:gd name="T50" fmla="*/ 126 w 144"/>
                <a:gd name="T51" fmla="*/ 0 h 142"/>
                <a:gd name="T52" fmla="*/ 126 w 144"/>
                <a:gd name="T53" fmla="*/ 0 h 142"/>
                <a:gd name="T54" fmla="*/ 124 w 144"/>
                <a:gd name="T55" fmla="*/ 0 h 142"/>
                <a:gd name="T56" fmla="*/ 124 w 144"/>
                <a:gd name="T57" fmla="*/ 0 h 142"/>
                <a:gd name="T58" fmla="*/ 122 w 144"/>
                <a:gd name="T59" fmla="*/ 0 h 142"/>
                <a:gd name="T60" fmla="*/ 54 w 144"/>
                <a:gd name="T61" fmla="*/ 0 h 142"/>
                <a:gd name="T62" fmla="*/ 32 w 144"/>
                <a:gd name="T63" fmla="*/ 22 h 142"/>
                <a:gd name="T64" fmla="*/ 54 w 144"/>
                <a:gd name="T65" fmla="*/ 44 h 142"/>
                <a:gd name="T66" fmla="*/ 69 w 144"/>
                <a:gd name="T67" fmla="*/ 44 h 142"/>
                <a:gd name="T68" fmla="*/ 8 w 144"/>
                <a:gd name="T69" fmla="*/ 104 h 142"/>
                <a:gd name="T70" fmla="*/ 8 w 144"/>
                <a:gd name="T71" fmla="*/ 135 h 142"/>
                <a:gd name="T72" fmla="*/ 24 w 144"/>
                <a:gd name="T73" fmla="*/ 142 h 142"/>
                <a:gd name="T74" fmla="*/ 39 w 144"/>
                <a:gd name="T75" fmla="*/ 135 h 142"/>
                <a:gd name="T76" fmla="*/ 100 w 144"/>
                <a:gd name="T77" fmla="*/ 75 h 142"/>
                <a:gd name="T78" fmla="*/ 100 w 144"/>
                <a:gd name="T79" fmla="*/ 89 h 142"/>
                <a:gd name="T80" fmla="*/ 122 w 144"/>
                <a:gd name="T81" fmla="*/ 111 h 142"/>
                <a:gd name="T82" fmla="*/ 144 w 144"/>
                <a:gd name="T83" fmla="*/ 89 h 142"/>
                <a:gd name="T84" fmla="*/ 144 w 144"/>
                <a:gd name="T85" fmla="*/ 22 h 142"/>
                <a:gd name="T86" fmla="*/ 144 w 144"/>
                <a:gd name="T87" fmla="*/ 20 h 142"/>
                <a:gd name="T88" fmla="*/ 144 w 144"/>
                <a:gd name="T89"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42">
                  <a:moveTo>
                    <a:pt x="144" y="20"/>
                  </a:moveTo>
                  <a:cubicBezTo>
                    <a:pt x="143" y="19"/>
                    <a:pt x="143" y="18"/>
                    <a:pt x="143" y="17"/>
                  </a:cubicBezTo>
                  <a:cubicBezTo>
                    <a:pt x="143" y="17"/>
                    <a:pt x="143" y="16"/>
                    <a:pt x="143" y="16"/>
                  </a:cubicBezTo>
                  <a:cubicBezTo>
                    <a:pt x="143" y="15"/>
                    <a:pt x="142" y="14"/>
                    <a:pt x="142" y="13"/>
                  </a:cubicBezTo>
                  <a:cubicBezTo>
                    <a:pt x="142" y="13"/>
                    <a:pt x="142" y="13"/>
                    <a:pt x="142" y="13"/>
                  </a:cubicBezTo>
                  <a:lnTo>
                    <a:pt x="142" y="13"/>
                  </a:lnTo>
                  <a:cubicBezTo>
                    <a:pt x="142" y="13"/>
                    <a:pt x="142" y="13"/>
                    <a:pt x="142" y="13"/>
                  </a:cubicBezTo>
                  <a:cubicBezTo>
                    <a:pt x="142" y="12"/>
                    <a:pt x="141" y="12"/>
                    <a:pt x="141" y="12"/>
                  </a:cubicBezTo>
                  <a:cubicBezTo>
                    <a:pt x="141" y="11"/>
                    <a:pt x="141" y="11"/>
                    <a:pt x="141" y="11"/>
                  </a:cubicBezTo>
                  <a:cubicBezTo>
                    <a:pt x="141" y="10"/>
                    <a:pt x="140" y="10"/>
                    <a:pt x="140" y="10"/>
                  </a:cubicBezTo>
                  <a:cubicBezTo>
                    <a:pt x="140" y="10"/>
                    <a:pt x="140" y="9"/>
                    <a:pt x="140" y="9"/>
                  </a:cubicBezTo>
                  <a:cubicBezTo>
                    <a:pt x="139" y="9"/>
                    <a:pt x="139" y="8"/>
                    <a:pt x="139" y="8"/>
                  </a:cubicBezTo>
                  <a:lnTo>
                    <a:pt x="139" y="8"/>
                  </a:lnTo>
                  <a:cubicBezTo>
                    <a:pt x="138" y="7"/>
                    <a:pt x="138" y="7"/>
                    <a:pt x="137" y="6"/>
                  </a:cubicBezTo>
                  <a:cubicBezTo>
                    <a:pt x="137" y="6"/>
                    <a:pt x="137" y="6"/>
                    <a:pt x="137" y="6"/>
                  </a:cubicBezTo>
                  <a:cubicBezTo>
                    <a:pt x="137" y="6"/>
                    <a:pt x="136" y="5"/>
                    <a:pt x="136" y="5"/>
                  </a:cubicBezTo>
                  <a:cubicBezTo>
                    <a:pt x="136" y="5"/>
                    <a:pt x="136" y="5"/>
                    <a:pt x="135" y="5"/>
                  </a:cubicBezTo>
                  <a:cubicBezTo>
                    <a:pt x="135" y="4"/>
                    <a:pt x="135" y="4"/>
                    <a:pt x="134" y="4"/>
                  </a:cubicBezTo>
                  <a:cubicBezTo>
                    <a:pt x="134" y="4"/>
                    <a:pt x="134" y="4"/>
                    <a:pt x="134" y="3"/>
                  </a:cubicBezTo>
                  <a:cubicBezTo>
                    <a:pt x="133" y="3"/>
                    <a:pt x="133" y="3"/>
                    <a:pt x="132" y="3"/>
                  </a:cubicBezTo>
                  <a:cubicBezTo>
                    <a:pt x="132" y="2"/>
                    <a:pt x="132" y="2"/>
                    <a:pt x="132" y="2"/>
                  </a:cubicBezTo>
                  <a:cubicBezTo>
                    <a:pt x="131" y="2"/>
                    <a:pt x="131" y="2"/>
                    <a:pt x="131" y="2"/>
                  </a:cubicBezTo>
                  <a:cubicBezTo>
                    <a:pt x="130" y="2"/>
                    <a:pt x="130" y="1"/>
                    <a:pt x="130" y="1"/>
                  </a:cubicBezTo>
                  <a:cubicBezTo>
                    <a:pt x="130" y="1"/>
                    <a:pt x="129" y="1"/>
                    <a:pt x="129" y="1"/>
                  </a:cubicBezTo>
                  <a:cubicBezTo>
                    <a:pt x="129" y="1"/>
                    <a:pt x="128" y="1"/>
                    <a:pt x="128" y="1"/>
                  </a:cubicBezTo>
                  <a:cubicBezTo>
                    <a:pt x="128" y="1"/>
                    <a:pt x="127" y="0"/>
                    <a:pt x="126" y="0"/>
                  </a:cubicBezTo>
                  <a:cubicBezTo>
                    <a:pt x="126" y="0"/>
                    <a:pt x="126" y="0"/>
                    <a:pt x="126" y="0"/>
                  </a:cubicBezTo>
                  <a:cubicBezTo>
                    <a:pt x="125" y="0"/>
                    <a:pt x="125" y="0"/>
                    <a:pt x="124" y="0"/>
                  </a:cubicBezTo>
                  <a:cubicBezTo>
                    <a:pt x="124" y="0"/>
                    <a:pt x="124" y="0"/>
                    <a:pt x="124" y="0"/>
                  </a:cubicBezTo>
                  <a:cubicBezTo>
                    <a:pt x="123" y="0"/>
                    <a:pt x="122" y="0"/>
                    <a:pt x="122" y="0"/>
                  </a:cubicBezTo>
                  <a:lnTo>
                    <a:pt x="54" y="0"/>
                  </a:lnTo>
                  <a:cubicBezTo>
                    <a:pt x="42" y="0"/>
                    <a:pt x="32" y="10"/>
                    <a:pt x="32" y="22"/>
                  </a:cubicBezTo>
                  <a:cubicBezTo>
                    <a:pt x="32" y="34"/>
                    <a:pt x="42" y="44"/>
                    <a:pt x="54" y="44"/>
                  </a:cubicBezTo>
                  <a:lnTo>
                    <a:pt x="69" y="44"/>
                  </a:lnTo>
                  <a:lnTo>
                    <a:pt x="8" y="104"/>
                  </a:lnTo>
                  <a:cubicBezTo>
                    <a:pt x="0" y="113"/>
                    <a:pt x="0" y="126"/>
                    <a:pt x="8" y="135"/>
                  </a:cubicBezTo>
                  <a:cubicBezTo>
                    <a:pt x="13" y="139"/>
                    <a:pt x="18" y="142"/>
                    <a:pt x="24" y="142"/>
                  </a:cubicBezTo>
                  <a:cubicBezTo>
                    <a:pt x="30" y="142"/>
                    <a:pt x="35" y="139"/>
                    <a:pt x="39" y="135"/>
                  </a:cubicBezTo>
                  <a:lnTo>
                    <a:pt x="100" y="75"/>
                  </a:lnTo>
                  <a:lnTo>
                    <a:pt x="100" y="89"/>
                  </a:lnTo>
                  <a:cubicBezTo>
                    <a:pt x="100" y="102"/>
                    <a:pt x="110" y="111"/>
                    <a:pt x="122" y="111"/>
                  </a:cubicBezTo>
                  <a:cubicBezTo>
                    <a:pt x="134" y="111"/>
                    <a:pt x="144" y="102"/>
                    <a:pt x="144" y="89"/>
                  </a:cubicBezTo>
                  <a:lnTo>
                    <a:pt x="144" y="22"/>
                  </a:lnTo>
                  <a:cubicBezTo>
                    <a:pt x="144" y="21"/>
                    <a:pt x="144" y="20"/>
                    <a:pt x="144" y="20"/>
                  </a:cubicBezTo>
                  <a:cubicBezTo>
                    <a:pt x="144" y="20"/>
                    <a:pt x="144" y="20"/>
                    <a:pt x="14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58"/>
            <p:cNvSpPr>
              <a:spLocks/>
            </p:cNvSpPr>
            <p:nvPr/>
          </p:nvSpPr>
          <p:spPr bwMode="auto">
            <a:xfrm>
              <a:off x="2882" y="1622"/>
              <a:ext cx="25" cy="25"/>
            </a:xfrm>
            <a:custGeom>
              <a:avLst/>
              <a:gdLst>
                <a:gd name="T0" fmla="*/ 122 w 143"/>
                <a:gd name="T1" fmla="*/ 32 h 144"/>
                <a:gd name="T2" fmla="*/ 100 w 143"/>
                <a:gd name="T3" fmla="*/ 54 h 144"/>
                <a:gd name="T4" fmla="*/ 100 w 143"/>
                <a:gd name="T5" fmla="*/ 69 h 144"/>
                <a:gd name="T6" fmla="*/ 39 w 143"/>
                <a:gd name="T7" fmla="*/ 8 h 144"/>
                <a:gd name="T8" fmla="*/ 8 w 143"/>
                <a:gd name="T9" fmla="*/ 8 h 144"/>
                <a:gd name="T10" fmla="*/ 8 w 143"/>
                <a:gd name="T11" fmla="*/ 39 h 144"/>
                <a:gd name="T12" fmla="*/ 68 w 143"/>
                <a:gd name="T13" fmla="*/ 100 h 144"/>
                <a:gd name="T14" fmla="*/ 54 w 143"/>
                <a:gd name="T15" fmla="*/ 100 h 144"/>
                <a:gd name="T16" fmla="*/ 32 w 143"/>
                <a:gd name="T17" fmla="*/ 122 h 144"/>
                <a:gd name="T18" fmla="*/ 54 w 143"/>
                <a:gd name="T19" fmla="*/ 144 h 144"/>
                <a:gd name="T20" fmla="*/ 122 w 143"/>
                <a:gd name="T21" fmla="*/ 144 h 144"/>
                <a:gd name="T22" fmla="*/ 124 w 143"/>
                <a:gd name="T23" fmla="*/ 144 h 144"/>
                <a:gd name="T24" fmla="*/ 125 w 143"/>
                <a:gd name="T25" fmla="*/ 143 h 144"/>
                <a:gd name="T26" fmla="*/ 126 w 143"/>
                <a:gd name="T27" fmla="*/ 143 h 144"/>
                <a:gd name="T28" fmla="*/ 127 w 143"/>
                <a:gd name="T29" fmla="*/ 143 h 144"/>
                <a:gd name="T30" fmla="*/ 128 w 143"/>
                <a:gd name="T31" fmla="*/ 143 h 144"/>
                <a:gd name="T32" fmla="*/ 130 w 143"/>
                <a:gd name="T33" fmla="*/ 142 h 144"/>
                <a:gd name="T34" fmla="*/ 130 w 143"/>
                <a:gd name="T35" fmla="*/ 142 h 144"/>
                <a:gd name="T36" fmla="*/ 130 w 143"/>
                <a:gd name="T37" fmla="*/ 142 h 144"/>
                <a:gd name="T38" fmla="*/ 131 w 143"/>
                <a:gd name="T39" fmla="*/ 142 h 144"/>
                <a:gd name="T40" fmla="*/ 132 w 143"/>
                <a:gd name="T41" fmla="*/ 141 h 144"/>
                <a:gd name="T42" fmla="*/ 132 w 143"/>
                <a:gd name="T43" fmla="*/ 141 h 144"/>
                <a:gd name="T44" fmla="*/ 133 w 143"/>
                <a:gd name="T45" fmla="*/ 140 h 144"/>
                <a:gd name="T46" fmla="*/ 134 w 143"/>
                <a:gd name="T47" fmla="*/ 140 h 144"/>
                <a:gd name="T48" fmla="*/ 137 w 143"/>
                <a:gd name="T49" fmla="*/ 137 h 144"/>
                <a:gd name="T50" fmla="*/ 137 w 143"/>
                <a:gd name="T51" fmla="*/ 137 h 144"/>
                <a:gd name="T52" fmla="*/ 138 w 143"/>
                <a:gd name="T53" fmla="*/ 136 h 144"/>
                <a:gd name="T54" fmla="*/ 139 w 143"/>
                <a:gd name="T55" fmla="*/ 135 h 144"/>
                <a:gd name="T56" fmla="*/ 140 w 143"/>
                <a:gd name="T57" fmla="*/ 134 h 144"/>
                <a:gd name="T58" fmla="*/ 140 w 143"/>
                <a:gd name="T59" fmla="*/ 134 h 144"/>
                <a:gd name="T60" fmla="*/ 141 w 143"/>
                <a:gd name="T61" fmla="*/ 132 h 144"/>
                <a:gd name="T62" fmla="*/ 141 w 143"/>
                <a:gd name="T63" fmla="*/ 132 h 144"/>
                <a:gd name="T64" fmla="*/ 142 w 143"/>
                <a:gd name="T65" fmla="*/ 131 h 144"/>
                <a:gd name="T66" fmla="*/ 142 w 143"/>
                <a:gd name="T67" fmla="*/ 130 h 144"/>
                <a:gd name="T68" fmla="*/ 142 w 143"/>
                <a:gd name="T69" fmla="*/ 129 h 144"/>
                <a:gd name="T70" fmla="*/ 143 w 143"/>
                <a:gd name="T71" fmla="*/ 128 h 144"/>
                <a:gd name="T72" fmla="*/ 143 w 143"/>
                <a:gd name="T73" fmla="*/ 126 h 144"/>
                <a:gd name="T74" fmla="*/ 143 w 143"/>
                <a:gd name="T75" fmla="*/ 126 h 144"/>
                <a:gd name="T76" fmla="*/ 143 w 143"/>
                <a:gd name="T77" fmla="*/ 124 h 144"/>
                <a:gd name="T78" fmla="*/ 143 w 143"/>
                <a:gd name="T79" fmla="*/ 124 h 144"/>
                <a:gd name="T80" fmla="*/ 143 w 143"/>
                <a:gd name="T81" fmla="*/ 122 h 144"/>
                <a:gd name="T82" fmla="*/ 143 w 143"/>
                <a:gd name="T83" fmla="*/ 54 h 144"/>
                <a:gd name="T84" fmla="*/ 122 w 143"/>
                <a:gd name="T85"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44">
                  <a:moveTo>
                    <a:pt x="122" y="32"/>
                  </a:moveTo>
                  <a:cubicBezTo>
                    <a:pt x="109" y="32"/>
                    <a:pt x="100" y="42"/>
                    <a:pt x="100" y="54"/>
                  </a:cubicBezTo>
                  <a:lnTo>
                    <a:pt x="100" y="69"/>
                  </a:lnTo>
                  <a:lnTo>
                    <a:pt x="39" y="8"/>
                  </a:lnTo>
                  <a:cubicBezTo>
                    <a:pt x="31" y="0"/>
                    <a:pt x="17" y="0"/>
                    <a:pt x="8" y="8"/>
                  </a:cubicBezTo>
                  <a:cubicBezTo>
                    <a:pt x="0" y="17"/>
                    <a:pt x="0" y="31"/>
                    <a:pt x="8" y="39"/>
                  </a:cubicBezTo>
                  <a:lnTo>
                    <a:pt x="68" y="100"/>
                  </a:lnTo>
                  <a:lnTo>
                    <a:pt x="54" y="100"/>
                  </a:lnTo>
                  <a:cubicBezTo>
                    <a:pt x="42" y="100"/>
                    <a:pt x="32" y="110"/>
                    <a:pt x="32" y="122"/>
                  </a:cubicBezTo>
                  <a:cubicBezTo>
                    <a:pt x="32" y="134"/>
                    <a:pt x="42" y="144"/>
                    <a:pt x="54" y="144"/>
                  </a:cubicBezTo>
                  <a:lnTo>
                    <a:pt x="122" y="144"/>
                  </a:lnTo>
                  <a:cubicBezTo>
                    <a:pt x="122" y="144"/>
                    <a:pt x="123" y="144"/>
                    <a:pt x="124" y="144"/>
                  </a:cubicBezTo>
                  <a:cubicBezTo>
                    <a:pt x="124" y="143"/>
                    <a:pt x="125" y="143"/>
                    <a:pt x="125" y="143"/>
                  </a:cubicBezTo>
                  <a:cubicBezTo>
                    <a:pt x="125" y="143"/>
                    <a:pt x="126" y="143"/>
                    <a:pt x="126" y="143"/>
                  </a:cubicBezTo>
                  <a:cubicBezTo>
                    <a:pt x="126" y="143"/>
                    <a:pt x="127" y="143"/>
                    <a:pt x="127" y="143"/>
                  </a:cubicBezTo>
                  <a:cubicBezTo>
                    <a:pt x="128" y="143"/>
                    <a:pt x="128" y="143"/>
                    <a:pt x="128" y="143"/>
                  </a:cubicBezTo>
                  <a:cubicBezTo>
                    <a:pt x="128" y="142"/>
                    <a:pt x="129" y="142"/>
                    <a:pt x="130" y="142"/>
                  </a:cubicBezTo>
                  <a:cubicBezTo>
                    <a:pt x="130" y="142"/>
                    <a:pt x="130" y="142"/>
                    <a:pt x="130" y="142"/>
                  </a:cubicBezTo>
                  <a:lnTo>
                    <a:pt x="130" y="142"/>
                  </a:lnTo>
                  <a:cubicBezTo>
                    <a:pt x="130" y="142"/>
                    <a:pt x="130" y="142"/>
                    <a:pt x="131" y="142"/>
                  </a:cubicBezTo>
                  <a:cubicBezTo>
                    <a:pt x="131" y="141"/>
                    <a:pt x="131" y="141"/>
                    <a:pt x="132" y="141"/>
                  </a:cubicBezTo>
                  <a:cubicBezTo>
                    <a:pt x="132" y="141"/>
                    <a:pt x="132" y="141"/>
                    <a:pt x="132" y="141"/>
                  </a:cubicBezTo>
                  <a:cubicBezTo>
                    <a:pt x="133" y="141"/>
                    <a:pt x="133" y="140"/>
                    <a:pt x="133" y="140"/>
                  </a:cubicBezTo>
                  <a:cubicBezTo>
                    <a:pt x="134" y="140"/>
                    <a:pt x="134" y="140"/>
                    <a:pt x="134" y="140"/>
                  </a:cubicBezTo>
                  <a:cubicBezTo>
                    <a:pt x="135" y="139"/>
                    <a:pt x="136" y="138"/>
                    <a:pt x="137" y="137"/>
                  </a:cubicBezTo>
                  <a:cubicBezTo>
                    <a:pt x="137" y="137"/>
                    <a:pt x="137" y="137"/>
                    <a:pt x="137" y="137"/>
                  </a:cubicBezTo>
                  <a:cubicBezTo>
                    <a:pt x="138" y="137"/>
                    <a:pt x="138" y="136"/>
                    <a:pt x="138" y="136"/>
                  </a:cubicBezTo>
                  <a:cubicBezTo>
                    <a:pt x="138" y="136"/>
                    <a:pt x="138" y="136"/>
                    <a:pt x="139" y="135"/>
                  </a:cubicBezTo>
                  <a:cubicBezTo>
                    <a:pt x="139" y="135"/>
                    <a:pt x="139" y="135"/>
                    <a:pt x="140" y="134"/>
                  </a:cubicBezTo>
                  <a:cubicBezTo>
                    <a:pt x="140" y="134"/>
                    <a:pt x="140" y="134"/>
                    <a:pt x="140" y="134"/>
                  </a:cubicBezTo>
                  <a:cubicBezTo>
                    <a:pt x="140" y="133"/>
                    <a:pt x="140" y="133"/>
                    <a:pt x="141" y="132"/>
                  </a:cubicBezTo>
                  <a:cubicBezTo>
                    <a:pt x="141" y="132"/>
                    <a:pt x="141" y="132"/>
                    <a:pt x="141" y="132"/>
                  </a:cubicBezTo>
                  <a:cubicBezTo>
                    <a:pt x="141" y="131"/>
                    <a:pt x="141" y="131"/>
                    <a:pt x="142" y="131"/>
                  </a:cubicBezTo>
                  <a:cubicBezTo>
                    <a:pt x="142" y="130"/>
                    <a:pt x="142" y="130"/>
                    <a:pt x="142" y="130"/>
                  </a:cubicBezTo>
                  <a:cubicBezTo>
                    <a:pt x="142" y="129"/>
                    <a:pt x="142" y="129"/>
                    <a:pt x="142" y="129"/>
                  </a:cubicBezTo>
                  <a:cubicBezTo>
                    <a:pt x="142" y="128"/>
                    <a:pt x="142" y="128"/>
                    <a:pt x="143" y="128"/>
                  </a:cubicBezTo>
                  <a:cubicBezTo>
                    <a:pt x="143" y="127"/>
                    <a:pt x="143" y="127"/>
                    <a:pt x="143" y="126"/>
                  </a:cubicBezTo>
                  <a:cubicBezTo>
                    <a:pt x="143" y="126"/>
                    <a:pt x="143" y="126"/>
                    <a:pt x="143" y="126"/>
                  </a:cubicBezTo>
                  <a:cubicBezTo>
                    <a:pt x="143" y="125"/>
                    <a:pt x="143" y="125"/>
                    <a:pt x="143" y="124"/>
                  </a:cubicBezTo>
                  <a:cubicBezTo>
                    <a:pt x="143" y="124"/>
                    <a:pt x="143" y="124"/>
                    <a:pt x="143" y="124"/>
                  </a:cubicBezTo>
                  <a:cubicBezTo>
                    <a:pt x="143" y="123"/>
                    <a:pt x="143" y="122"/>
                    <a:pt x="143" y="122"/>
                  </a:cubicBezTo>
                  <a:lnTo>
                    <a:pt x="143" y="54"/>
                  </a:lnTo>
                  <a:cubicBezTo>
                    <a:pt x="143" y="42"/>
                    <a:pt x="134" y="32"/>
                    <a:pt x="12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59"/>
            <p:cNvSpPr>
              <a:spLocks/>
            </p:cNvSpPr>
            <p:nvPr/>
          </p:nvSpPr>
          <p:spPr bwMode="auto">
            <a:xfrm>
              <a:off x="2882" y="1593"/>
              <a:ext cx="25" cy="25"/>
            </a:xfrm>
            <a:custGeom>
              <a:avLst/>
              <a:gdLst>
                <a:gd name="T0" fmla="*/ 0 w 144"/>
                <a:gd name="T1" fmla="*/ 124 h 144"/>
                <a:gd name="T2" fmla="*/ 0 w 144"/>
                <a:gd name="T3" fmla="*/ 127 h 144"/>
                <a:gd name="T4" fmla="*/ 1 w 144"/>
                <a:gd name="T5" fmla="*/ 127 h 144"/>
                <a:gd name="T6" fmla="*/ 1 w 144"/>
                <a:gd name="T7" fmla="*/ 130 h 144"/>
                <a:gd name="T8" fmla="*/ 2 w 144"/>
                <a:gd name="T9" fmla="*/ 130 h 144"/>
                <a:gd name="T10" fmla="*/ 2 w 144"/>
                <a:gd name="T11" fmla="*/ 130 h 144"/>
                <a:gd name="T12" fmla="*/ 2 w 144"/>
                <a:gd name="T13" fmla="*/ 131 h 144"/>
                <a:gd name="T14" fmla="*/ 2 w 144"/>
                <a:gd name="T15" fmla="*/ 132 h 144"/>
                <a:gd name="T16" fmla="*/ 3 w 144"/>
                <a:gd name="T17" fmla="*/ 133 h 144"/>
                <a:gd name="T18" fmla="*/ 3 w 144"/>
                <a:gd name="T19" fmla="*/ 134 h 144"/>
                <a:gd name="T20" fmla="*/ 4 w 144"/>
                <a:gd name="T21" fmla="*/ 134 h 144"/>
                <a:gd name="T22" fmla="*/ 6 w 144"/>
                <a:gd name="T23" fmla="*/ 137 h 144"/>
                <a:gd name="T24" fmla="*/ 7 w 144"/>
                <a:gd name="T25" fmla="*/ 138 h 144"/>
                <a:gd name="T26" fmla="*/ 8 w 144"/>
                <a:gd name="T27" fmla="*/ 139 h 144"/>
                <a:gd name="T28" fmla="*/ 8 w 144"/>
                <a:gd name="T29" fmla="*/ 139 h 144"/>
                <a:gd name="T30" fmla="*/ 9 w 144"/>
                <a:gd name="T31" fmla="*/ 140 h 144"/>
                <a:gd name="T32" fmla="*/ 10 w 144"/>
                <a:gd name="T33" fmla="*/ 140 h 144"/>
                <a:gd name="T34" fmla="*/ 11 w 144"/>
                <a:gd name="T35" fmla="*/ 141 h 144"/>
                <a:gd name="T36" fmla="*/ 12 w 144"/>
                <a:gd name="T37" fmla="*/ 141 h 144"/>
                <a:gd name="T38" fmla="*/ 13 w 144"/>
                <a:gd name="T39" fmla="*/ 142 h 144"/>
                <a:gd name="T40" fmla="*/ 14 w 144"/>
                <a:gd name="T41" fmla="*/ 142 h 144"/>
                <a:gd name="T42" fmla="*/ 15 w 144"/>
                <a:gd name="T43" fmla="*/ 143 h 144"/>
                <a:gd name="T44" fmla="*/ 15 w 144"/>
                <a:gd name="T45" fmla="*/ 143 h 144"/>
                <a:gd name="T46" fmla="*/ 17 w 144"/>
                <a:gd name="T47" fmla="*/ 143 h 144"/>
                <a:gd name="T48" fmla="*/ 18 w 144"/>
                <a:gd name="T49" fmla="*/ 143 h 144"/>
                <a:gd name="T50" fmla="*/ 19 w 144"/>
                <a:gd name="T51" fmla="*/ 144 h 144"/>
                <a:gd name="T52" fmla="*/ 20 w 144"/>
                <a:gd name="T53" fmla="*/ 144 h 144"/>
                <a:gd name="T54" fmla="*/ 22 w 144"/>
                <a:gd name="T55" fmla="*/ 144 h 144"/>
                <a:gd name="T56" fmla="*/ 90 w 144"/>
                <a:gd name="T57" fmla="*/ 144 h 144"/>
                <a:gd name="T58" fmla="*/ 112 w 144"/>
                <a:gd name="T59" fmla="*/ 122 h 144"/>
                <a:gd name="T60" fmla="*/ 90 w 144"/>
                <a:gd name="T61" fmla="*/ 100 h 144"/>
                <a:gd name="T62" fmla="*/ 75 w 144"/>
                <a:gd name="T63" fmla="*/ 100 h 144"/>
                <a:gd name="T64" fmla="*/ 135 w 144"/>
                <a:gd name="T65" fmla="*/ 40 h 144"/>
                <a:gd name="T66" fmla="*/ 135 w 144"/>
                <a:gd name="T67" fmla="*/ 9 h 144"/>
                <a:gd name="T68" fmla="*/ 104 w 144"/>
                <a:gd name="T69" fmla="*/ 9 h 144"/>
                <a:gd name="T70" fmla="*/ 44 w 144"/>
                <a:gd name="T71" fmla="*/ 69 h 144"/>
                <a:gd name="T72" fmla="*/ 44 w 144"/>
                <a:gd name="T73" fmla="*/ 54 h 144"/>
                <a:gd name="T74" fmla="*/ 22 w 144"/>
                <a:gd name="T75" fmla="*/ 32 h 144"/>
                <a:gd name="T76" fmla="*/ 0 w 144"/>
                <a:gd name="T77" fmla="*/ 54 h 144"/>
                <a:gd name="T78" fmla="*/ 0 w 144"/>
                <a:gd name="T79" fmla="*/ 122 h 144"/>
                <a:gd name="T80" fmla="*/ 0 w 144"/>
                <a:gd name="T81" fmla="*/ 124 h 144"/>
                <a:gd name="T82" fmla="*/ 0 w 144"/>
                <a:gd name="T83"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44">
                  <a:moveTo>
                    <a:pt x="0" y="124"/>
                  </a:moveTo>
                  <a:cubicBezTo>
                    <a:pt x="0" y="125"/>
                    <a:pt x="0" y="126"/>
                    <a:pt x="0" y="127"/>
                  </a:cubicBezTo>
                  <a:cubicBezTo>
                    <a:pt x="0" y="127"/>
                    <a:pt x="1" y="127"/>
                    <a:pt x="1" y="127"/>
                  </a:cubicBezTo>
                  <a:cubicBezTo>
                    <a:pt x="1" y="128"/>
                    <a:pt x="1" y="129"/>
                    <a:pt x="1" y="130"/>
                  </a:cubicBezTo>
                  <a:cubicBezTo>
                    <a:pt x="1" y="130"/>
                    <a:pt x="1" y="130"/>
                    <a:pt x="2" y="130"/>
                  </a:cubicBezTo>
                  <a:cubicBezTo>
                    <a:pt x="2" y="130"/>
                    <a:pt x="2" y="130"/>
                    <a:pt x="2" y="130"/>
                  </a:cubicBezTo>
                  <a:cubicBezTo>
                    <a:pt x="2" y="130"/>
                    <a:pt x="2" y="131"/>
                    <a:pt x="2" y="131"/>
                  </a:cubicBezTo>
                  <a:cubicBezTo>
                    <a:pt x="2" y="131"/>
                    <a:pt x="2" y="132"/>
                    <a:pt x="2" y="132"/>
                  </a:cubicBezTo>
                  <a:cubicBezTo>
                    <a:pt x="2" y="132"/>
                    <a:pt x="3" y="132"/>
                    <a:pt x="3" y="133"/>
                  </a:cubicBezTo>
                  <a:cubicBezTo>
                    <a:pt x="3" y="133"/>
                    <a:pt x="3" y="133"/>
                    <a:pt x="3" y="134"/>
                  </a:cubicBezTo>
                  <a:cubicBezTo>
                    <a:pt x="3" y="134"/>
                    <a:pt x="4" y="134"/>
                    <a:pt x="4" y="134"/>
                  </a:cubicBezTo>
                  <a:cubicBezTo>
                    <a:pt x="4" y="135"/>
                    <a:pt x="5" y="136"/>
                    <a:pt x="6" y="137"/>
                  </a:cubicBezTo>
                  <a:cubicBezTo>
                    <a:pt x="6" y="137"/>
                    <a:pt x="6" y="137"/>
                    <a:pt x="7" y="138"/>
                  </a:cubicBezTo>
                  <a:cubicBezTo>
                    <a:pt x="7" y="138"/>
                    <a:pt x="7" y="138"/>
                    <a:pt x="8" y="139"/>
                  </a:cubicBezTo>
                  <a:cubicBezTo>
                    <a:pt x="8" y="139"/>
                    <a:pt x="8" y="139"/>
                    <a:pt x="8" y="139"/>
                  </a:cubicBezTo>
                  <a:cubicBezTo>
                    <a:pt x="8" y="139"/>
                    <a:pt x="9" y="140"/>
                    <a:pt x="9" y="140"/>
                  </a:cubicBezTo>
                  <a:cubicBezTo>
                    <a:pt x="9" y="140"/>
                    <a:pt x="9" y="140"/>
                    <a:pt x="10" y="140"/>
                  </a:cubicBezTo>
                  <a:cubicBezTo>
                    <a:pt x="10" y="140"/>
                    <a:pt x="11" y="141"/>
                    <a:pt x="11" y="141"/>
                  </a:cubicBezTo>
                  <a:cubicBezTo>
                    <a:pt x="11" y="141"/>
                    <a:pt x="12" y="141"/>
                    <a:pt x="12" y="141"/>
                  </a:cubicBezTo>
                  <a:cubicBezTo>
                    <a:pt x="12" y="142"/>
                    <a:pt x="12" y="142"/>
                    <a:pt x="13" y="142"/>
                  </a:cubicBezTo>
                  <a:cubicBezTo>
                    <a:pt x="13" y="142"/>
                    <a:pt x="13" y="142"/>
                    <a:pt x="14" y="142"/>
                  </a:cubicBezTo>
                  <a:cubicBezTo>
                    <a:pt x="14" y="142"/>
                    <a:pt x="14" y="143"/>
                    <a:pt x="15" y="143"/>
                  </a:cubicBezTo>
                  <a:cubicBezTo>
                    <a:pt x="15" y="143"/>
                    <a:pt x="15" y="143"/>
                    <a:pt x="15" y="143"/>
                  </a:cubicBezTo>
                  <a:cubicBezTo>
                    <a:pt x="16" y="143"/>
                    <a:pt x="17" y="143"/>
                    <a:pt x="17" y="143"/>
                  </a:cubicBezTo>
                  <a:cubicBezTo>
                    <a:pt x="17" y="143"/>
                    <a:pt x="18" y="143"/>
                    <a:pt x="18" y="143"/>
                  </a:cubicBezTo>
                  <a:cubicBezTo>
                    <a:pt x="18" y="144"/>
                    <a:pt x="19" y="144"/>
                    <a:pt x="19" y="144"/>
                  </a:cubicBezTo>
                  <a:cubicBezTo>
                    <a:pt x="19" y="144"/>
                    <a:pt x="20" y="144"/>
                    <a:pt x="20" y="144"/>
                  </a:cubicBezTo>
                  <a:cubicBezTo>
                    <a:pt x="20" y="144"/>
                    <a:pt x="21" y="144"/>
                    <a:pt x="22" y="144"/>
                  </a:cubicBezTo>
                  <a:lnTo>
                    <a:pt x="90" y="144"/>
                  </a:lnTo>
                  <a:cubicBezTo>
                    <a:pt x="102" y="144"/>
                    <a:pt x="112" y="134"/>
                    <a:pt x="112" y="122"/>
                  </a:cubicBezTo>
                  <a:cubicBezTo>
                    <a:pt x="112" y="110"/>
                    <a:pt x="102" y="100"/>
                    <a:pt x="90" y="100"/>
                  </a:cubicBezTo>
                  <a:lnTo>
                    <a:pt x="75" y="100"/>
                  </a:lnTo>
                  <a:lnTo>
                    <a:pt x="135" y="40"/>
                  </a:lnTo>
                  <a:cubicBezTo>
                    <a:pt x="144" y="31"/>
                    <a:pt x="144" y="17"/>
                    <a:pt x="135" y="9"/>
                  </a:cubicBezTo>
                  <a:cubicBezTo>
                    <a:pt x="127" y="0"/>
                    <a:pt x="113" y="0"/>
                    <a:pt x="104" y="9"/>
                  </a:cubicBezTo>
                  <a:lnTo>
                    <a:pt x="44" y="69"/>
                  </a:lnTo>
                  <a:lnTo>
                    <a:pt x="44" y="54"/>
                  </a:lnTo>
                  <a:cubicBezTo>
                    <a:pt x="44" y="42"/>
                    <a:pt x="34" y="32"/>
                    <a:pt x="22" y="32"/>
                  </a:cubicBezTo>
                  <a:cubicBezTo>
                    <a:pt x="10" y="32"/>
                    <a:pt x="0" y="42"/>
                    <a:pt x="0" y="54"/>
                  </a:cubicBezTo>
                  <a:lnTo>
                    <a:pt x="0" y="122"/>
                  </a:lnTo>
                  <a:cubicBezTo>
                    <a:pt x="0" y="122"/>
                    <a:pt x="0" y="123"/>
                    <a:pt x="0" y="124"/>
                  </a:cubicBezTo>
                  <a:cubicBezTo>
                    <a:pt x="0" y="124"/>
                    <a:pt x="0" y="124"/>
                    <a:pt x="0"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9" name="Group 278"/>
          <p:cNvGrpSpPr>
            <a:grpSpLocks noChangeAspect="1"/>
          </p:cNvGrpSpPr>
          <p:nvPr/>
        </p:nvGrpSpPr>
        <p:grpSpPr>
          <a:xfrm>
            <a:off x="3096147" y="1887472"/>
            <a:ext cx="273058" cy="273058"/>
            <a:chOff x="2358295" y="976996"/>
            <a:chExt cx="477497" cy="478028"/>
          </a:xfrm>
          <a:solidFill>
            <a:schemeClr val="tx2"/>
          </a:solidFill>
        </p:grpSpPr>
        <p:sp>
          <p:nvSpPr>
            <p:cNvPr id="280" name="Freeform 76"/>
            <p:cNvSpPr>
              <a:spLocks noEditPoints="1"/>
            </p:cNvSpPr>
            <p:nvPr/>
          </p:nvSpPr>
          <p:spPr bwMode="auto">
            <a:xfrm>
              <a:off x="2358295" y="976996"/>
              <a:ext cx="477497" cy="478028"/>
            </a:xfrm>
            <a:custGeom>
              <a:avLst/>
              <a:gdLst>
                <a:gd name="T0" fmla="*/ 381 w 761"/>
                <a:gd name="T1" fmla="*/ 728 h 762"/>
                <a:gd name="T2" fmla="*/ 34 w 761"/>
                <a:gd name="T3" fmla="*/ 381 h 762"/>
                <a:gd name="T4" fmla="*/ 381 w 761"/>
                <a:gd name="T5" fmla="*/ 34 h 762"/>
                <a:gd name="T6" fmla="*/ 728 w 761"/>
                <a:gd name="T7" fmla="*/ 381 h 762"/>
                <a:gd name="T8" fmla="*/ 381 w 761"/>
                <a:gd name="T9" fmla="*/ 728 h 762"/>
                <a:gd name="T10" fmla="*/ 650 w 761"/>
                <a:gd name="T11" fmla="*/ 112 h 762"/>
                <a:gd name="T12" fmla="*/ 381 w 761"/>
                <a:gd name="T13" fmla="*/ 0 h 762"/>
                <a:gd name="T14" fmla="*/ 112 w 761"/>
                <a:gd name="T15" fmla="*/ 112 h 762"/>
                <a:gd name="T16" fmla="*/ 0 w 761"/>
                <a:gd name="T17" fmla="*/ 381 h 762"/>
                <a:gd name="T18" fmla="*/ 112 w 761"/>
                <a:gd name="T19" fmla="*/ 650 h 762"/>
                <a:gd name="T20" fmla="*/ 381 w 761"/>
                <a:gd name="T21" fmla="*/ 762 h 762"/>
                <a:gd name="T22" fmla="*/ 650 w 761"/>
                <a:gd name="T23" fmla="*/ 650 h 762"/>
                <a:gd name="T24" fmla="*/ 761 w 761"/>
                <a:gd name="T25" fmla="*/ 381 h 762"/>
                <a:gd name="T26" fmla="*/ 650 w 761"/>
                <a:gd name="T27" fmla="*/ 11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1" h="762">
                  <a:moveTo>
                    <a:pt x="381" y="728"/>
                  </a:moveTo>
                  <a:cubicBezTo>
                    <a:pt x="189" y="728"/>
                    <a:pt x="34" y="573"/>
                    <a:pt x="34" y="381"/>
                  </a:cubicBezTo>
                  <a:cubicBezTo>
                    <a:pt x="34" y="190"/>
                    <a:pt x="189" y="34"/>
                    <a:pt x="381" y="34"/>
                  </a:cubicBezTo>
                  <a:cubicBezTo>
                    <a:pt x="572" y="34"/>
                    <a:pt x="728" y="190"/>
                    <a:pt x="728" y="381"/>
                  </a:cubicBezTo>
                  <a:cubicBezTo>
                    <a:pt x="728" y="573"/>
                    <a:pt x="572" y="728"/>
                    <a:pt x="381" y="728"/>
                  </a:cubicBezTo>
                  <a:close/>
                  <a:moveTo>
                    <a:pt x="650" y="112"/>
                  </a:moveTo>
                  <a:cubicBezTo>
                    <a:pt x="578" y="40"/>
                    <a:pt x="482" y="0"/>
                    <a:pt x="381" y="0"/>
                  </a:cubicBezTo>
                  <a:cubicBezTo>
                    <a:pt x="279" y="0"/>
                    <a:pt x="184" y="40"/>
                    <a:pt x="112" y="112"/>
                  </a:cubicBezTo>
                  <a:cubicBezTo>
                    <a:pt x="40" y="184"/>
                    <a:pt x="0" y="279"/>
                    <a:pt x="0" y="381"/>
                  </a:cubicBezTo>
                  <a:cubicBezTo>
                    <a:pt x="0" y="483"/>
                    <a:pt x="40" y="578"/>
                    <a:pt x="112" y="650"/>
                  </a:cubicBezTo>
                  <a:cubicBezTo>
                    <a:pt x="184" y="722"/>
                    <a:pt x="279" y="762"/>
                    <a:pt x="381" y="762"/>
                  </a:cubicBezTo>
                  <a:cubicBezTo>
                    <a:pt x="482" y="762"/>
                    <a:pt x="578" y="722"/>
                    <a:pt x="650" y="650"/>
                  </a:cubicBezTo>
                  <a:cubicBezTo>
                    <a:pt x="722" y="578"/>
                    <a:pt x="761" y="483"/>
                    <a:pt x="761" y="381"/>
                  </a:cubicBezTo>
                  <a:cubicBezTo>
                    <a:pt x="761" y="279"/>
                    <a:pt x="722" y="184"/>
                    <a:pt x="65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1" name="Freeform 77"/>
            <p:cNvSpPr>
              <a:spLocks noEditPoints="1"/>
            </p:cNvSpPr>
            <p:nvPr/>
          </p:nvSpPr>
          <p:spPr bwMode="auto">
            <a:xfrm>
              <a:off x="2426774" y="1132534"/>
              <a:ext cx="244455" cy="168013"/>
            </a:xfrm>
            <a:custGeom>
              <a:avLst/>
              <a:gdLst>
                <a:gd name="T0" fmla="*/ 356 w 390"/>
                <a:gd name="T1" fmla="*/ 234 h 268"/>
                <a:gd name="T2" fmla="*/ 34 w 390"/>
                <a:gd name="T3" fmla="*/ 234 h 268"/>
                <a:gd name="T4" fmla="*/ 34 w 390"/>
                <a:gd name="T5" fmla="*/ 34 h 268"/>
                <a:gd name="T6" fmla="*/ 356 w 390"/>
                <a:gd name="T7" fmla="*/ 34 h 268"/>
                <a:gd name="T8" fmla="*/ 356 w 390"/>
                <a:gd name="T9" fmla="*/ 234 h 268"/>
                <a:gd name="T10" fmla="*/ 373 w 390"/>
                <a:gd name="T11" fmla="*/ 0 h 268"/>
                <a:gd name="T12" fmla="*/ 17 w 390"/>
                <a:gd name="T13" fmla="*/ 0 h 268"/>
                <a:gd name="T14" fmla="*/ 0 w 390"/>
                <a:gd name="T15" fmla="*/ 17 h 268"/>
                <a:gd name="T16" fmla="*/ 0 w 390"/>
                <a:gd name="T17" fmla="*/ 251 h 268"/>
                <a:gd name="T18" fmla="*/ 17 w 390"/>
                <a:gd name="T19" fmla="*/ 268 h 268"/>
                <a:gd name="T20" fmla="*/ 373 w 390"/>
                <a:gd name="T21" fmla="*/ 268 h 268"/>
                <a:gd name="T22" fmla="*/ 390 w 390"/>
                <a:gd name="T23" fmla="*/ 251 h 268"/>
                <a:gd name="T24" fmla="*/ 390 w 390"/>
                <a:gd name="T25" fmla="*/ 17 h 268"/>
                <a:gd name="T26" fmla="*/ 373 w 390"/>
                <a:gd name="T27"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268">
                  <a:moveTo>
                    <a:pt x="356" y="234"/>
                  </a:moveTo>
                  <a:cubicBezTo>
                    <a:pt x="34" y="234"/>
                    <a:pt x="34" y="234"/>
                    <a:pt x="34" y="234"/>
                  </a:cubicBezTo>
                  <a:cubicBezTo>
                    <a:pt x="34" y="34"/>
                    <a:pt x="34" y="34"/>
                    <a:pt x="34" y="34"/>
                  </a:cubicBezTo>
                  <a:cubicBezTo>
                    <a:pt x="356" y="34"/>
                    <a:pt x="356" y="34"/>
                    <a:pt x="356" y="34"/>
                  </a:cubicBezTo>
                  <a:cubicBezTo>
                    <a:pt x="356" y="234"/>
                    <a:pt x="356" y="234"/>
                    <a:pt x="356" y="234"/>
                  </a:cubicBezTo>
                  <a:close/>
                  <a:moveTo>
                    <a:pt x="373" y="0"/>
                  </a:moveTo>
                  <a:cubicBezTo>
                    <a:pt x="17" y="0"/>
                    <a:pt x="17" y="0"/>
                    <a:pt x="17" y="0"/>
                  </a:cubicBezTo>
                  <a:cubicBezTo>
                    <a:pt x="8" y="0"/>
                    <a:pt x="0" y="8"/>
                    <a:pt x="0" y="17"/>
                  </a:cubicBezTo>
                  <a:cubicBezTo>
                    <a:pt x="0" y="251"/>
                    <a:pt x="0" y="251"/>
                    <a:pt x="0" y="251"/>
                  </a:cubicBezTo>
                  <a:cubicBezTo>
                    <a:pt x="0" y="260"/>
                    <a:pt x="8" y="268"/>
                    <a:pt x="17" y="268"/>
                  </a:cubicBezTo>
                  <a:cubicBezTo>
                    <a:pt x="373" y="268"/>
                    <a:pt x="373" y="268"/>
                    <a:pt x="373" y="268"/>
                  </a:cubicBezTo>
                  <a:cubicBezTo>
                    <a:pt x="382" y="268"/>
                    <a:pt x="390" y="260"/>
                    <a:pt x="390" y="251"/>
                  </a:cubicBezTo>
                  <a:cubicBezTo>
                    <a:pt x="390" y="17"/>
                    <a:pt x="390" y="17"/>
                    <a:pt x="390" y="17"/>
                  </a:cubicBezTo>
                  <a:cubicBezTo>
                    <a:pt x="390" y="8"/>
                    <a:pt x="382" y="0"/>
                    <a:pt x="3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2" name="Freeform 78"/>
            <p:cNvSpPr>
              <a:spLocks/>
            </p:cNvSpPr>
            <p:nvPr/>
          </p:nvSpPr>
          <p:spPr bwMode="auto">
            <a:xfrm>
              <a:off x="2682643" y="1205260"/>
              <a:ext cx="84670" cy="21234"/>
            </a:xfrm>
            <a:custGeom>
              <a:avLst/>
              <a:gdLst>
                <a:gd name="T0" fmla="*/ 119 w 135"/>
                <a:gd name="T1" fmla="*/ 0 h 34"/>
                <a:gd name="T2" fmla="*/ 17 w 135"/>
                <a:gd name="T3" fmla="*/ 0 h 34"/>
                <a:gd name="T4" fmla="*/ 0 w 135"/>
                <a:gd name="T5" fmla="*/ 17 h 34"/>
                <a:gd name="T6" fmla="*/ 17 w 135"/>
                <a:gd name="T7" fmla="*/ 34 h 34"/>
                <a:gd name="T8" fmla="*/ 119 w 135"/>
                <a:gd name="T9" fmla="*/ 34 h 34"/>
                <a:gd name="T10" fmla="*/ 135 w 135"/>
                <a:gd name="T11" fmla="*/ 17 h 34"/>
                <a:gd name="T12" fmla="*/ 119 w 13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35" h="34">
                  <a:moveTo>
                    <a:pt x="119" y="0"/>
                  </a:moveTo>
                  <a:cubicBezTo>
                    <a:pt x="17" y="0"/>
                    <a:pt x="17" y="0"/>
                    <a:pt x="17" y="0"/>
                  </a:cubicBezTo>
                  <a:cubicBezTo>
                    <a:pt x="8" y="0"/>
                    <a:pt x="0" y="8"/>
                    <a:pt x="0" y="17"/>
                  </a:cubicBezTo>
                  <a:cubicBezTo>
                    <a:pt x="0" y="26"/>
                    <a:pt x="8" y="34"/>
                    <a:pt x="17" y="34"/>
                  </a:cubicBezTo>
                  <a:cubicBezTo>
                    <a:pt x="119" y="34"/>
                    <a:pt x="119" y="34"/>
                    <a:pt x="119" y="34"/>
                  </a:cubicBezTo>
                  <a:cubicBezTo>
                    <a:pt x="128" y="34"/>
                    <a:pt x="135" y="26"/>
                    <a:pt x="135" y="17"/>
                  </a:cubicBezTo>
                  <a:cubicBezTo>
                    <a:pt x="135" y="8"/>
                    <a:pt x="128"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3" name="Freeform 79"/>
            <p:cNvSpPr>
              <a:spLocks/>
            </p:cNvSpPr>
            <p:nvPr/>
          </p:nvSpPr>
          <p:spPr bwMode="auto">
            <a:xfrm>
              <a:off x="2683174" y="1114220"/>
              <a:ext cx="79096" cy="77238"/>
            </a:xfrm>
            <a:custGeom>
              <a:avLst/>
              <a:gdLst>
                <a:gd name="T0" fmla="*/ 18 w 126"/>
                <a:gd name="T1" fmla="*/ 123 h 123"/>
                <a:gd name="T2" fmla="*/ 30 w 126"/>
                <a:gd name="T3" fmla="*/ 119 h 123"/>
                <a:gd name="T4" fmla="*/ 119 w 126"/>
                <a:gd name="T5" fmla="*/ 30 h 123"/>
                <a:gd name="T6" fmla="*/ 119 w 126"/>
                <a:gd name="T7" fmla="*/ 6 h 123"/>
                <a:gd name="T8" fmla="*/ 95 w 126"/>
                <a:gd name="T9" fmla="*/ 6 h 123"/>
                <a:gd name="T10" fmla="*/ 6 w 126"/>
                <a:gd name="T11" fmla="*/ 95 h 123"/>
                <a:gd name="T12" fmla="*/ 6 w 126"/>
                <a:gd name="T13" fmla="*/ 119 h 123"/>
                <a:gd name="T14" fmla="*/ 18 w 126"/>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3">
                  <a:moveTo>
                    <a:pt x="18" y="123"/>
                  </a:moveTo>
                  <a:cubicBezTo>
                    <a:pt x="23" y="123"/>
                    <a:pt x="27" y="122"/>
                    <a:pt x="30" y="119"/>
                  </a:cubicBezTo>
                  <a:cubicBezTo>
                    <a:pt x="119" y="30"/>
                    <a:pt x="119" y="30"/>
                    <a:pt x="119" y="30"/>
                  </a:cubicBezTo>
                  <a:cubicBezTo>
                    <a:pt x="126" y="23"/>
                    <a:pt x="126" y="13"/>
                    <a:pt x="119" y="6"/>
                  </a:cubicBezTo>
                  <a:cubicBezTo>
                    <a:pt x="112" y="0"/>
                    <a:pt x="102" y="0"/>
                    <a:pt x="95" y="6"/>
                  </a:cubicBezTo>
                  <a:cubicBezTo>
                    <a:pt x="6" y="95"/>
                    <a:pt x="6" y="95"/>
                    <a:pt x="6" y="95"/>
                  </a:cubicBezTo>
                  <a:cubicBezTo>
                    <a:pt x="0" y="101"/>
                    <a:pt x="0" y="112"/>
                    <a:pt x="6" y="119"/>
                  </a:cubicBezTo>
                  <a:cubicBezTo>
                    <a:pt x="10" y="122"/>
                    <a:pt x="14" y="123"/>
                    <a:pt x="18"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4" name="Freeform 80"/>
            <p:cNvSpPr>
              <a:spLocks/>
            </p:cNvSpPr>
            <p:nvPr/>
          </p:nvSpPr>
          <p:spPr bwMode="auto">
            <a:xfrm>
              <a:off x="2683174" y="1239235"/>
              <a:ext cx="79096" cy="77769"/>
            </a:xfrm>
            <a:custGeom>
              <a:avLst/>
              <a:gdLst>
                <a:gd name="T0" fmla="*/ 30 w 126"/>
                <a:gd name="T1" fmla="*/ 7 h 124"/>
                <a:gd name="T2" fmla="*/ 6 w 126"/>
                <a:gd name="T3" fmla="*/ 7 h 124"/>
                <a:gd name="T4" fmla="*/ 6 w 126"/>
                <a:gd name="T5" fmla="*/ 30 h 124"/>
                <a:gd name="T6" fmla="*/ 95 w 126"/>
                <a:gd name="T7" fmla="*/ 119 h 124"/>
                <a:gd name="T8" fmla="*/ 107 w 126"/>
                <a:gd name="T9" fmla="*/ 124 h 124"/>
                <a:gd name="T10" fmla="*/ 119 w 126"/>
                <a:gd name="T11" fmla="*/ 119 h 124"/>
                <a:gd name="T12" fmla="*/ 119 w 126"/>
                <a:gd name="T13" fmla="*/ 96 h 124"/>
                <a:gd name="T14" fmla="*/ 30 w 126"/>
                <a:gd name="T15" fmla="*/ 7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24">
                  <a:moveTo>
                    <a:pt x="30" y="7"/>
                  </a:moveTo>
                  <a:cubicBezTo>
                    <a:pt x="24" y="0"/>
                    <a:pt x="13" y="0"/>
                    <a:pt x="6" y="7"/>
                  </a:cubicBezTo>
                  <a:cubicBezTo>
                    <a:pt x="0" y="13"/>
                    <a:pt x="0" y="24"/>
                    <a:pt x="6" y="30"/>
                  </a:cubicBezTo>
                  <a:cubicBezTo>
                    <a:pt x="95" y="119"/>
                    <a:pt x="95" y="119"/>
                    <a:pt x="95" y="119"/>
                  </a:cubicBezTo>
                  <a:cubicBezTo>
                    <a:pt x="99" y="123"/>
                    <a:pt x="103" y="124"/>
                    <a:pt x="107" y="124"/>
                  </a:cubicBezTo>
                  <a:cubicBezTo>
                    <a:pt x="111" y="124"/>
                    <a:pt x="116" y="123"/>
                    <a:pt x="119" y="119"/>
                  </a:cubicBezTo>
                  <a:cubicBezTo>
                    <a:pt x="126" y="113"/>
                    <a:pt x="126" y="102"/>
                    <a:pt x="119" y="96"/>
                  </a:cubicBezTo>
                  <a:cubicBezTo>
                    <a:pt x="30" y="7"/>
                    <a:pt x="30" y="7"/>
                    <a:pt x="3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5" name="Freeform 81"/>
            <p:cNvSpPr>
              <a:spLocks/>
            </p:cNvSpPr>
            <p:nvPr/>
          </p:nvSpPr>
          <p:spPr bwMode="auto">
            <a:xfrm>
              <a:off x="2463668" y="1205260"/>
              <a:ext cx="46449" cy="21234"/>
            </a:xfrm>
            <a:custGeom>
              <a:avLst/>
              <a:gdLst>
                <a:gd name="T0" fmla="*/ 17 w 74"/>
                <a:gd name="T1" fmla="*/ 34 h 34"/>
                <a:gd name="T2" fmla="*/ 57 w 74"/>
                <a:gd name="T3" fmla="*/ 34 h 34"/>
                <a:gd name="T4" fmla="*/ 74 w 74"/>
                <a:gd name="T5" fmla="*/ 17 h 34"/>
                <a:gd name="T6" fmla="*/ 57 w 74"/>
                <a:gd name="T7" fmla="*/ 0 h 34"/>
                <a:gd name="T8" fmla="*/ 17 w 74"/>
                <a:gd name="T9" fmla="*/ 0 h 34"/>
                <a:gd name="T10" fmla="*/ 0 w 74"/>
                <a:gd name="T11" fmla="*/ 17 h 34"/>
                <a:gd name="T12" fmla="*/ 17 w 7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74" h="34">
                  <a:moveTo>
                    <a:pt x="17" y="34"/>
                  </a:moveTo>
                  <a:cubicBezTo>
                    <a:pt x="57" y="34"/>
                    <a:pt x="57" y="34"/>
                    <a:pt x="57" y="34"/>
                  </a:cubicBezTo>
                  <a:cubicBezTo>
                    <a:pt x="67" y="34"/>
                    <a:pt x="74" y="26"/>
                    <a:pt x="74" y="17"/>
                  </a:cubicBezTo>
                  <a:cubicBezTo>
                    <a:pt x="74" y="8"/>
                    <a:pt x="67" y="0"/>
                    <a:pt x="57"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6" name="Freeform 82"/>
            <p:cNvSpPr>
              <a:spLocks/>
            </p:cNvSpPr>
            <p:nvPr/>
          </p:nvSpPr>
          <p:spPr bwMode="auto">
            <a:xfrm>
              <a:off x="2515691" y="1205260"/>
              <a:ext cx="46449" cy="21234"/>
            </a:xfrm>
            <a:custGeom>
              <a:avLst/>
              <a:gdLst>
                <a:gd name="T0" fmla="*/ 17 w 74"/>
                <a:gd name="T1" fmla="*/ 34 h 34"/>
                <a:gd name="T2" fmla="*/ 57 w 74"/>
                <a:gd name="T3" fmla="*/ 34 h 34"/>
                <a:gd name="T4" fmla="*/ 74 w 74"/>
                <a:gd name="T5" fmla="*/ 17 h 34"/>
                <a:gd name="T6" fmla="*/ 57 w 74"/>
                <a:gd name="T7" fmla="*/ 0 h 34"/>
                <a:gd name="T8" fmla="*/ 17 w 74"/>
                <a:gd name="T9" fmla="*/ 0 h 34"/>
                <a:gd name="T10" fmla="*/ 0 w 74"/>
                <a:gd name="T11" fmla="*/ 17 h 34"/>
                <a:gd name="T12" fmla="*/ 17 w 7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74" h="34">
                  <a:moveTo>
                    <a:pt x="17" y="34"/>
                  </a:moveTo>
                  <a:cubicBezTo>
                    <a:pt x="57" y="34"/>
                    <a:pt x="57" y="34"/>
                    <a:pt x="57" y="34"/>
                  </a:cubicBezTo>
                  <a:cubicBezTo>
                    <a:pt x="67" y="34"/>
                    <a:pt x="74" y="26"/>
                    <a:pt x="74" y="17"/>
                  </a:cubicBezTo>
                  <a:cubicBezTo>
                    <a:pt x="74" y="8"/>
                    <a:pt x="67" y="0"/>
                    <a:pt x="57"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7" name="Freeform 83"/>
            <p:cNvSpPr>
              <a:spLocks/>
            </p:cNvSpPr>
            <p:nvPr/>
          </p:nvSpPr>
          <p:spPr bwMode="auto">
            <a:xfrm>
              <a:off x="2567980" y="1173940"/>
              <a:ext cx="69541" cy="83343"/>
            </a:xfrm>
            <a:custGeom>
              <a:avLst/>
              <a:gdLst>
                <a:gd name="T0" fmla="*/ 54 w 111"/>
                <a:gd name="T1" fmla="*/ 84 h 133"/>
                <a:gd name="T2" fmla="*/ 33 w 111"/>
                <a:gd name="T3" fmla="*/ 128 h 133"/>
                <a:gd name="T4" fmla="*/ 57 w 111"/>
                <a:gd name="T5" fmla="*/ 128 h 133"/>
                <a:gd name="T6" fmla="*/ 106 w 111"/>
                <a:gd name="T7" fmla="*/ 79 h 133"/>
                <a:gd name="T8" fmla="*/ 106 w 111"/>
                <a:gd name="T9" fmla="*/ 79 h 133"/>
                <a:gd name="T10" fmla="*/ 107 w 111"/>
                <a:gd name="T11" fmla="*/ 78 h 133"/>
                <a:gd name="T12" fmla="*/ 108 w 111"/>
                <a:gd name="T13" fmla="*/ 76 h 133"/>
                <a:gd name="T14" fmla="*/ 109 w 111"/>
                <a:gd name="T15" fmla="*/ 76 h 133"/>
                <a:gd name="T16" fmla="*/ 109 w 111"/>
                <a:gd name="T17" fmla="*/ 75 h 133"/>
                <a:gd name="T18" fmla="*/ 110 w 111"/>
                <a:gd name="T19" fmla="*/ 74 h 133"/>
                <a:gd name="T20" fmla="*/ 110 w 111"/>
                <a:gd name="T21" fmla="*/ 73 h 133"/>
                <a:gd name="T22" fmla="*/ 110 w 111"/>
                <a:gd name="T23" fmla="*/ 72 h 133"/>
                <a:gd name="T24" fmla="*/ 111 w 111"/>
                <a:gd name="T25" fmla="*/ 70 h 133"/>
                <a:gd name="T26" fmla="*/ 111 w 111"/>
                <a:gd name="T27" fmla="*/ 70 h 133"/>
                <a:gd name="T28" fmla="*/ 111 w 111"/>
                <a:gd name="T29" fmla="*/ 69 h 133"/>
                <a:gd name="T30" fmla="*/ 111 w 111"/>
                <a:gd name="T31" fmla="*/ 67 h 133"/>
                <a:gd name="T32" fmla="*/ 111 w 111"/>
                <a:gd name="T33" fmla="*/ 67 h 133"/>
                <a:gd name="T34" fmla="*/ 111 w 111"/>
                <a:gd name="T35" fmla="*/ 66 h 133"/>
                <a:gd name="T36" fmla="*/ 111 w 111"/>
                <a:gd name="T37" fmla="*/ 65 h 133"/>
                <a:gd name="T38" fmla="*/ 111 w 111"/>
                <a:gd name="T39" fmla="*/ 64 h 133"/>
                <a:gd name="T40" fmla="*/ 110 w 111"/>
                <a:gd name="T41" fmla="*/ 63 h 133"/>
                <a:gd name="T42" fmla="*/ 110 w 111"/>
                <a:gd name="T43" fmla="*/ 62 h 133"/>
                <a:gd name="T44" fmla="*/ 110 w 111"/>
                <a:gd name="T45" fmla="*/ 61 h 133"/>
                <a:gd name="T46" fmla="*/ 109 w 111"/>
                <a:gd name="T47" fmla="*/ 60 h 133"/>
                <a:gd name="T48" fmla="*/ 109 w 111"/>
                <a:gd name="T49" fmla="*/ 59 h 133"/>
                <a:gd name="T50" fmla="*/ 109 w 111"/>
                <a:gd name="T51" fmla="*/ 59 h 133"/>
                <a:gd name="T52" fmla="*/ 108 w 111"/>
                <a:gd name="T53" fmla="*/ 58 h 133"/>
                <a:gd name="T54" fmla="*/ 108 w 111"/>
                <a:gd name="T55" fmla="*/ 57 h 133"/>
                <a:gd name="T56" fmla="*/ 107 w 111"/>
                <a:gd name="T57" fmla="*/ 57 h 133"/>
                <a:gd name="T58" fmla="*/ 106 w 111"/>
                <a:gd name="T59" fmla="*/ 55 h 133"/>
                <a:gd name="T60" fmla="*/ 106 w 111"/>
                <a:gd name="T61" fmla="*/ 55 h 133"/>
                <a:gd name="T62" fmla="*/ 57 w 111"/>
                <a:gd name="T63" fmla="*/ 6 h 133"/>
                <a:gd name="T64" fmla="*/ 33 w 111"/>
                <a:gd name="T65" fmla="*/ 30 h 133"/>
                <a:gd name="T66" fmla="*/ 17 w 111"/>
                <a:gd name="T67" fmla="*/ 50 h 133"/>
                <a:gd name="T68" fmla="*/ 17 w 111"/>
                <a:gd name="T69" fmla="*/ 8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1" h="133">
                  <a:moveTo>
                    <a:pt x="17" y="84"/>
                  </a:moveTo>
                  <a:cubicBezTo>
                    <a:pt x="54" y="84"/>
                    <a:pt x="54" y="84"/>
                    <a:pt x="54" y="84"/>
                  </a:cubicBezTo>
                  <a:cubicBezTo>
                    <a:pt x="33" y="105"/>
                    <a:pt x="33" y="105"/>
                    <a:pt x="33" y="105"/>
                  </a:cubicBezTo>
                  <a:cubicBezTo>
                    <a:pt x="27" y="111"/>
                    <a:pt x="27" y="122"/>
                    <a:pt x="33" y="128"/>
                  </a:cubicBezTo>
                  <a:cubicBezTo>
                    <a:pt x="37" y="132"/>
                    <a:pt x="41" y="133"/>
                    <a:pt x="45" y="133"/>
                  </a:cubicBezTo>
                  <a:cubicBezTo>
                    <a:pt x="49" y="133"/>
                    <a:pt x="54" y="132"/>
                    <a:pt x="57" y="128"/>
                  </a:cubicBezTo>
                  <a:cubicBezTo>
                    <a:pt x="106" y="79"/>
                    <a:pt x="106" y="79"/>
                    <a:pt x="106" y="79"/>
                  </a:cubicBezTo>
                  <a:cubicBezTo>
                    <a:pt x="106" y="79"/>
                    <a:pt x="106" y="79"/>
                    <a:pt x="106" y="79"/>
                  </a:cubicBezTo>
                  <a:cubicBezTo>
                    <a:pt x="106" y="79"/>
                    <a:pt x="106" y="79"/>
                    <a:pt x="106" y="79"/>
                  </a:cubicBezTo>
                  <a:cubicBezTo>
                    <a:pt x="106" y="79"/>
                    <a:pt x="106" y="79"/>
                    <a:pt x="106" y="79"/>
                  </a:cubicBezTo>
                  <a:cubicBezTo>
                    <a:pt x="107" y="78"/>
                    <a:pt x="107" y="78"/>
                    <a:pt x="107" y="78"/>
                  </a:cubicBezTo>
                  <a:cubicBezTo>
                    <a:pt x="107" y="78"/>
                    <a:pt x="107" y="78"/>
                    <a:pt x="107" y="78"/>
                  </a:cubicBezTo>
                  <a:cubicBezTo>
                    <a:pt x="107" y="78"/>
                    <a:pt x="107" y="77"/>
                    <a:pt x="108" y="77"/>
                  </a:cubicBezTo>
                  <a:cubicBezTo>
                    <a:pt x="108" y="77"/>
                    <a:pt x="108" y="77"/>
                    <a:pt x="108" y="76"/>
                  </a:cubicBezTo>
                  <a:cubicBezTo>
                    <a:pt x="108" y="76"/>
                    <a:pt x="108" y="76"/>
                    <a:pt x="108" y="76"/>
                  </a:cubicBezTo>
                  <a:cubicBezTo>
                    <a:pt x="108" y="76"/>
                    <a:pt x="108" y="76"/>
                    <a:pt x="109" y="76"/>
                  </a:cubicBezTo>
                  <a:cubicBezTo>
                    <a:pt x="109" y="76"/>
                    <a:pt x="109" y="75"/>
                    <a:pt x="109" y="75"/>
                  </a:cubicBezTo>
                  <a:cubicBezTo>
                    <a:pt x="109" y="75"/>
                    <a:pt x="109" y="75"/>
                    <a:pt x="109" y="75"/>
                  </a:cubicBezTo>
                  <a:cubicBezTo>
                    <a:pt x="109" y="75"/>
                    <a:pt x="109" y="75"/>
                    <a:pt x="109" y="74"/>
                  </a:cubicBezTo>
                  <a:cubicBezTo>
                    <a:pt x="109" y="74"/>
                    <a:pt x="110" y="74"/>
                    <a:pt x="110" y="74"/>
                  </a:cubicBezTo>
                  <a:cubicBezTo>
                    <a:pt x="110" y="74"/>
                    <a:pt x="110" y="74"/>
                    <a:pt x="110" y="73"/>
                  </a:cubicBezTo>
                  <a:cubicBezTo>
                    <a:pt x="110" y="73"/>
                    <a:pt x="110" y="73"/>
                    <a:pt x="110" y="73"/>
                  </a:cubicBezTo>
                  <a:cubicBezTo>
                    <a:pt x="110" y="73"/>
                    <a:pt x="110" y="72"/>
                    <a:pt x="110" y="72"/>
                  </a:cubicBezTo>
                  <a:cubicBezTo>
                    <a:pt x="110" y="72"/>
                    <a:pt x="110" y="72"/>
                    <a:pt x="110" y="72"/>
                  </a:cubicBezTo>
                  <a:cubicBezTo>
                    <a:pt x="110" y="72"/>
                    <a:pt x="110" y="71"/>
                    <a:pt x="110" y="71"/>
                  </a:cubicBezTo>
                  <a:cubicBezTo>
                    <a:pt x="110" y="71"/>
                    <a:pt x="111" y="71"/>
                    <a:pt x="111" y="70"/>
                  </a:cubicBezTo>
                  <a:cubicBezTo>
                    <a:pt x="111" y="70"/>
                    <a:pt x="111" y="70"/>
                    <a:pt x="111" y="70"/>
                  </a:cubicBezTo>
                  <a:cubicBezTo>
                    <a:pt x="111" y="70"/>
                    <a:pt x="111" y="70"/>
                    <a:pt x="111" y="70"/>
                  </a:cubicBezTo>
                  <a:cubicBezTo>
                    <a:pt x="111" y="69"/>
                    <a:pt x="111" y="69"/>
                    <a:pt x="111" y="69"/>
                  </a:cubicBezTo>
                  <a:cubicBezTo>
                    <a:pt x="111" y="69"/>
                    <a:pt x="111" y="69"/>
                    <a:pt x="111" y="69"/>
                  </a:cubicBezTo>
                  <a:cubicBezTo>
                    <a:pt x="111" y="68"/>
                    <a:pt x="111" y="68"/>
                    <a:pt x="111" y="68"/>
                  </a:cubicBezTo>
                  <a:cubicBezTo>
                    <a:pt x="111" y="68"/>
                    <a:pt x="111" y="67"/>
                    <a:pt x="111" y="67"/>
                  </a:cubicBezTo>
                  <a:cubicBezTo>
                    <a:pt x="111" y="67"/>
                    <a:pt x="111" y="67"/>
                    <a:pt x="111" y="67"/>
                  </a:cubicBezTo>
                  <a:cubicBezTo>
                    <a:pt x="111" y="67"/>
                    <a:pt x="111" y="67"/>
                    <a:pt x="111" y="67"/>
                  </a:cubicBezTo>
                  <a:cubicBezTo>
                    <a:pt x="111" y="67"/>
                    <a:pt x="111" y="67"/>
                    <a:pt x="111" y="66"/>
                  </a:cubicBezTo>
                  <a:cubicBezTo>
                    <a:pt x="111" y="66"/>
                    <a:pt x="111" y="66"/>
                    <a:pt x="111" y="66"/>
                  </a:cubicBezTo>
                  <a:cubicBezTo>
                    <a:pt x="111" y="66"/>
                    <a:pt x="111" y="66"/>
                    <a:pt x="111" y="65"/>
                  </a:cubicBezTo>
                  <a:cubicBezTo>
                    <a:pt x="111" y="65"/>
                    <a:pt x="111" y="65"/>
                    <a:pt x="111" y="65"/>
                  </a:cubicBezTo>
                  <a:cubicBezTo>
                    <a:pt x="111" y="65"/>
                    <a:pt x="111" y="65"/>
                    <a:pt x="111" y="65"/>
                  </a:cubicBezTo>
                  <a:cubicBezTo>
                    <a:pt x="111" y="64"/>
                    <a:pt x="111" y="64"/>
                    <a:pt x="111" y="64"/>
                  </a:cubicBezTo>
                  <a:cubicBezTo>
                    <a:pt x="111" y="64"/>
                    <a:pt x="111" y="64"/>
                    <a:pt x="111" y="64"/>
                  </a:cubicBezTo>
                  <a:cubicBezTo>
                    <a:pt x="111" y="64"/>
                    <a:pt x="110" y="63"/>
                    <a:pt x="110" y="63"/>
                  </a:cubicBezTo>
                  <a:cubicBezTo>
                    <a:pt x="110" y="63"/>
                    <a:pt x="110" y="63"/>
                    <a:pt x="110" y="62"/>
                  </a:cubicBezTo>
                  <a:cubicBezTo>
                    <a:pt x="110" y="62"/>
                    <a:pt x="110" y="62"/>
                    <a:pt x="110" y="62"/>
                  </a:cubicBezTo>
                  <a:cubicBezTo>
                    <a:pt x="110" y="62"/>
                    <a:pt x="110" y="62"/>
                    <a:pt x="110" y="62"/>
                  </a:cubicBezTo>
                  <a:cubicBezTo>
                    <a:pt x="110" y="61"/>
                    <a:pt x="110" y="61"/>
                    <a:pt x="110" y="61"/>
                  </a:cubicBezTo>
                  <a:cubicBezTo>
                    <a:pt x="110" y="61"/>
                    <a:pt x="110" y="61"/>
                    <a:pt x="110" y="61"/>
                  </a:cubicBezTo>
                  <a:cubicBezTo>
                    <a:pt x="110" y="61"/>
                    <a:pt x="109" y="60"/>
                    <a:pt x="109" y="60"/>
                  </a:cubicBezTo>
                  <a:cubicBezTo>
                    <a:pt x="109" y="60"/>
                    <a:pt x="109" y="60"/>
                    <a:pt x="109" y="59"/>
                  </a:cubicBezTo>
                  <a:cubicBezTo>
                    <a:pt x="109" y="59"/>
                    <a:pt x="109" y="59"/>
                    <a:pt x="109" y="59"/>
                  </a:cubicBezTo>
                  <a:cubicBezTo>
                    <a:pt x="109" y="59"/>
                    <a:pt x="109" y="59"/>
                    <a:pt x="109" y="59"/>
                  </a:cubicBezTo>
                  <a:cubicBezTo>
                    <a:pt x="109" y="59"/>
                    <a:pt x="109" y="59"/>
                    <a:pt x="109" y="59"/>
                  </a:cubicBezTo>
                  <a:cubicBezTo>
                    <a:pt x="108" y="58"/>
                    <a:pt x="108" y="58"/>
                    <a:pt x="108" y="58"/>
                  </a:cubicBezTo>
                  <a:cubicBezTo>
                    <a:pt x="108" y="58"/>
                    <a:pt x="108" y="58"/>
                    <a:pt x="108" y="58"/>
                  </a:cubicBezTo>
                  <a:cubicBezTo>
                    <a:pt x="108" y="58"/>
                    <a:pt x="108" y="57"/>
                    <a:pt x="108" y="57"/>
                  </a:cubicBezTo>
                  <a:cubicBezTo>
                    <a:pt x="108" y="57"/>
                    <a:pt x="108" y="57"/>
                    <a:pt x="108" y="57"/>
                  </a:cubicBezTo>
                  <a:cubicBezTo>
                    <a:pt x="107" y="57"/>
                    <a:pt x="107" y="57"/>
                    <a:pt x="107" y="57"/>
                  </a:cubicBezTo>
                  <a:cubicBezTo>
                    <a:pt x="107" y="57"/>
                    <a:pt x="107" y="57"/>
                    <a:pt x="107" y="57"/>
                  </a:cubicBezTo>
                  <a:cubicBezTo>
                    <a:pt x="107" y="56"/>
                    <a:pt x="107" y="56"/>
                    <a:pt x="106" y="56"/>
                  </a:cubicBezTo>
                  <a:cubicBezTo>
                    <a:pt x="106" y="56"/>
                    <a:pt x="106" y="55"/>
                    <a:pt x="106" y="55"/>
                  </a:cubicBezTo>
                  <a:cubicBezTo>
                    <a:pt x="106" y="55"/>
                    <a:pt x="106" y="55"/>
                    <a:pt x="106" y="55"/>
                  </a:cubicBezTo>
                  <a:cubicBezTo>
                    <a:pt x="106" y="55"/>
                    <a:pt x="106" y="55"/>
                    <a:pt x="106" y="55"/>
                  </a:cubicBezTo>
                  <a:cubicBezTo>
                    <a:pt x="106" y="55"/>
                    <a:pt x="106" y="55"/>
                    <a:pt x="106" y="55"/>
                  </a:cubicBezTo>
                  <a:cubicBezTo>
                    <a:pt x="57" y="6"/>
                    <a:pt x="57" y="6"/>
                    <a:pt x="57" y="6"/>
                  </a:cubicBezTo>
                  <a:cubicBezTo>
                    <a:pt x="50" y="0"/>
                    <a:pt x="40" y="0"/>
                    <a:pt x="33" y="6"/>
                  </a:cubicBezTo>
                  <a:cubicBezTo>
                    <a:pt x="27" y="13"/>
                    <a:pt x="27" y="23"/>
                    <a:pt x="33" y="30"/>
                  </a:cubicBezTo>
                  <a:cubicBezTo>
                    <a:pt x="54" y="50"/>
                    <a:pt x="54" y="50"/>
                    <a:pt x="54" y="50"/>
                  </a:cubicBezTo>
                  <a:cubicBezTo>
                    <a:pt x="17" y="50"/>
                    <a:pt x="17" y="50"/>
                    <a:pt x="17" y="50"/>
                  </a:cubicBezTo>
                  <a:cubicBezTo>
                    <a:pt x="8" y="50"/>
                    <a:pt x="0" y="58"/>
                    <a:pt x="0" y="67"/>
                  </a:cubicBezTo>
                  <a:cubicBezTo>
                    <a:pt x="0" y="76"/>
                    <a:pt x="8" y="84"/>
                    <a:pt x="17"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88" name="Group 33"/>
          <p:cNvGrpSpPr>
            <a:grpSpLocks noChangeAspect="1"/>
          </p:cNvGrpSpPr>
          <p:nvPr/>
        </p:nvGrpSpPr>
        <p:grpSpPr bwMode="auto">
          <a:xfrm>
            <a:off x="3590118" y="1887472"/>
            <a:ext cx="272764" cy="273058"/>
            <a:chOff x="1559" y="2028"/>
            <a:chExt cx="913" cy="914"/>
          </a:xfrm>
          <a:solidFill>
            <a:schemeClr val="tx2"/>
          </a:solidFill>
        </p:grpSpPr>
        <p:sp>
          <p:nvSpPr>
            <p:cNvPr id="289" name="Freeform 34"/>
            <p:cNvSpPr>
              <a:spLocks noEditPoints="1"/>
            </p:cNvSpPr>
            <p:nvPr/>
          </p:nvSpPr>
          <p:spPr bwMode="auto">
            <a:xfrm>
              <a:off x="1559" y="2028"/>
              <a:ext cx="913" cy="914"/>
            </a:xfrm>
            <a:custGeom>
              <a:avLst/>
              <a:gdLst>
                <a:gd name="T0" fmla="*/ 559 w 1118"/>
                <a:gd name="T1" fmla="*/ 1119 h 1119"/>
                <a:gd name="T2" fmla="*/ 163 w 1118"/>
                <a:gd name="T3" fmla="*/ 955 h 1119"/>
                <a:gd name="T4" fmla="*/ 0 w 1118"/>
                <a:gd name="T5" fmla="*/ 560 h 1119"/>
                <a:gd name="T6" fmla="*/ 163 w 1118"/>
                <a:gd name="T7" fmla="*/ 164 h 1119"/>
                <a:gd name="T8" fmla="*/ 559 w 1118"/>
                <a:gd name="T9" fmla="*/ 0 h 1119"/>
                <a:gd name="T10" fmla="*/ 954 w 1118"/>
                <a:gd name="T11" fmla="*/ 164 h 1119"/>
                <a:gd name="T12" fmla="*/ 1118 w 1118"/>
                <a:gd name="T13" fmla="*/ 560 h 1119"/>
                <a:gd name="T14" fmla="*/ 954 w 1118"/>
                <a:gd name="T15" fmla="*/ 955 h 1119"/>
                <a:gd name="T16" fmla="*/ 559 w 1118"/>
                <a:gd name="T17" fmla="*/ 1119 h 1119"/>
                <a:gd name="T18" fmla="*/ 559 w 1118"/>
                <a:gd name="T19" fmla="*/ 49 h 1119"/>
                <a:gd name="T20" fmla="*/ 49 w 1118"/>
                <a:gd name="T21" fmla="*/ 560 h 1119"/>
                <a:gd name="T22" fmla="*/ 559 w 1118"/>
                <a:gd name="T23" fmla="*/ 1070 h 1119"/>
                <a:gd name="T24" fmla="*/ 1069 w 1118"/>
                <a:gd name="T25" fmla="*/ 560 h 1119"/>
                <a:gd name="T26" fmla="*/ 559 w 1118"/>
                <a:gd name="T27" fmla="*/ 4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8" h="1119">
                  <a:moveTo>
                    <a:pt x="559" y="1119"/>
                  </a:moveTo>
                  <a:cubicBezTo>
                    <a:pt x="410" y="1119"/>
                    <a:pt x="269" y="1061"/>
                    <a:pt x="163" y="955"/>
                  </a:cubicBezTo>
                  <a:cubicBezTo>
                    <a:pt x="58" y="849"/>
                    <a:pt x="0" y="709"/>
                    <a:pt x="0" y="560"/>
                  </a:cubicBezTo>
                  <a:cubicBezTo>
                    <a:pt x="0" y="410"/>
                    <a:pt x="58" y="270"/>
                    <a:pt x="163" y="164"/>
                  </a:cubicBezTo>
                  <a:cubicBezTo>
                    <a:pt x="269" y="58"/>
                    <a:pt x="410" y="0"/>
                    <a:pt x="559" y="0"/>
                  </a:cubicBezTo>
                  <a:cubicBezTo>
                    <a:pt x="708" y="0"/>
                    <a:pt x="849" y="58"/>
                    <a:pt x="954" y="164"/>
                  </a:cubicBezTo>
                  <a:cubicBezTo>
                    <a:pt x="1060" y="270"/>
                    <a:pt x="1118" y="410"/>
                    <a:pt x="1118" y="560"/>
                  </a:cubicBezTo>
                  <a:cubicBezTo>
                    <a:pt x="1118" y="709"/>
                    <a:pt x="1060" y="849"/>
                    <a:pt x="954" y="955"/>
                  </a:cubicBezTo>
                  <a:cubicBezTo>
                    <a:pt x="849" y="1061"/>
                    <a:pt x="708" y="1119"/>
                    <a:pt x="559" y="1119"/>
                  </a:cubicBezTo>
                  <a:close/>
                  <a:moveTo>
                    <a:pt x="559" y="49"/>
                  </a:moveTo>
                  <a:cubicBezTo>
                    <a:pt x="278" y="49"/>
                    <a:pt x="49" y="278"/>
                    <a:pt x="49" y="560"/>
                  </a:cubicBezTo>
                  <a:cubicBezTo>
                    <a:pt x="49" y="841"/>
                    <a:pt x="278" y="1070"/>
                    <a:pt x="559" y="1070"/>
                  </a:cubicBezTo>
                  <a:cubicBezTo>
                    <a:pt x="840" y="1070"/>
                    <a:pt x="1069" y="841"/>
                    <a:pt x="1069" y="560"/>
                  </a:cubicBezTo>
                  <a:cubicBezTo>
                    <a:pt x="1069" y="278"/>
                    <a:pt x="840" y="49"/>
                    <a:pt x="559"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90" name="Freeform 35"/>
            <p:cNvSpPr>
              <a:spLocks noEditPoints="1"/>
            </p:cNvSpPr>
            <p:nvPr/>
          </p:nvSpPr>
          <p:spPr bwMode="auto">
            <a:xfrm>
              <a:off x="1734" y="2272"/>
              <a:ext cx="560" cy="425"/>
            </a:xfrm>
            <a:custGeom>
              <a:avLst/>
              <a:gdLst>
                <a:gd name="T0" fmla="*/ 659 w 685"/>
                <a:gd name="T1" fmla="*/ 0 h 520"/>
                <a:gd name="T2" fmla="*/ 26 w 685"/>
                <a:gd name="T3" fmla="*/ 0 h 520"/>
                <a:gd name="T4" fmla="*/ 0 w 685"/>
                <a:gd name="T5" fmla="*/ 26 h 520"/>
                <a:gd name="T6" fmla="*/ 0 w 685"/>
                <a:gd name="T7" fmla="*/ 495 h 520"/>
                <a:gd name="T8" fmla="*/ 26 w 685"/>
                <a:gd name="T9" fmla="*/ 520 h 520"/>
                <a:gd name="T10" fmla="*/ 659 w 685"/>
                <a:gd name="T11" fmla="*/ 520 h 520"/>
                <a:gd name="T12" fmla="*/ 685 w 685"/>
                <a:gd name="T13" fmla="*/ 495 h 520"/>
                <a:gd name="T14" fmla="*/ 685 w 685"/>
                <a:gd name="T15" fmla="*/ 26 h 520"/>
                <a:gd name="T16" fmla="*/ 659 w 685"/>
                <a:gd name="T17" fmla="*/ 0 h 520"/>
                <a:gd name="T18" fmla="*/ 633 w 685"/>
                <a:gd name="T19" fmla="*/ 469 h 520"/>
                <a:gd name="T20" fmla="*/ 80 w 685"/>
                <a:gd name="T21" fmla="*/ 469 h 520"/>
                <a:gd name="T22" fmla="*/ 259 w 685"/>
                <a:gd name="T23" fmla="*/ 290 h 520"/>
                <a:gd name="T24" fmla="*/ 322 w 685"/>
                <a:gd name="T25" fmla="*/ 353 h 520"/>
                <a:gd name="T26" fmla="*/ 358 w 685"/>
                <a:gd name="T27" fmla="*/ 353 h 520"/>
                <a:gd name="T28" fmla="*/ 519 w 685"/>
                <a:gd name="T29" fmla="*/ 192 h 520"/>
                <a:gd name="T30" fmla="*/ 519 w 685"/>
                <a:gd name="T31" fmla="*/ 259 h 520"/>
                <a:gd name="T32" fmla="*/ 545 w 685"/>
                <a:gd name="T33" fmla="*/ 284 h 520"/>
                <a:gd name="T34" fmla="*/ 570 w 685"/>
                <a:gd name="T35" fmla="*/ 259 h 520"/>
                <a:gd name="T36" fmla="*/ 570 w 685"/>
                <a:gd name="T37" fmla="*/ 130 h 520"/>
                <a:gd name="T38" fmla="*/ 545 w 685"/>
                <a:gd name="T39" fmla="*/ 104 h 520"/>
                <a:gd name="T40" fmla="*/ 415 w 685"/>
                <a:gd name="T41" fmla="*/ 104 h 520"/>
                <a:gd name="T42" fmla="*/ 390 w 685"/>
                <a:gd name="T43" fmla="*/ 130 h 520"/>
                <a:gd name="T44" fmla="*/ 415 w 685"/>
                <a:gd name="T45" fmla="*/ 155 h 520"/>
                <a:gd name="T46" fmla="*/ 484 w 685"/>
                <a:gd name="T47" fmla="*/ 155 h 520"/>
                <a:gd name="T48" fmla="*/ 340 w 685"/>
                <a:gd name="T49" fmla="*/ 300 h 520"/>
                <a:gd name="T50" fmla="*/ 277 w 685"/>
                <a:gd name="T51" fmla="*/ 237 h 520"/>
                <a:gd name="T52" fmla="*/ 241 w 685"/>
                <a:gd name="T53" fmla="*/ 237 h 520"/>
                <a:gd name="T54" fmla="*/ 52 w 685"/>
                <a:gd name="T55" fmla="*/ 419 h 520"/>
                <a:gd name="T56" fmla="*/ 52 w 685"/>
                <a:gd name="T57" fmla="*/ 52 h 520"/>
                <a:gd name="T58" fmla="*/ 633 w 685"/>
                <a:gd name="T59" fmla="*/ 52 h 520"/>
                <a:gd name="T60" fmla="*/ 633 w 685"/>
                <a:gd name="T61" fmla="*/ 46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5" h="520">
                  <a:moveTo>
                    <a:pt x="659" y="0"/>
                  </a:moveTo>
                  <a:cubicBezTo>
                    <a:pt x="26" y="0"/>
                    <a:pt x="26" y="0"/>
                    <a:pt x="26" y="0"/>
                  </a:cubicBezTo>
                  <a:cubicBezTo>
                    <a:pt x="12" y="0"/>
                    <a:pt x="0" y="12"/>
                    <a:pt x="0" y="26"/>
                  </a:cubicBezTo>
                  <a:cubicBezTo>
                    <a:pt x="0" y="495"/>
                    <a:pt x="0" y="495"/>
                    <a:pt x="0" y="495"/>
                  </a:cubicBezTo>
                  <a:cubicBezTo>
                    <a:pt x="0" y="509"/>
                    <a:pt x="12" y="520"/>
                    <a:pt x="26" y="520"/>
                  </a:cubicBezTo>
                  <a:cubicBezTo>
                    <a:pt x="659" y="520"/>
                    <a:pt x="659" y="520"/>
                    <a:pt x="659" y="520"/>
                  </a:cubicBezTo>
                  <a:cubicBezTo>
                    <a:pt x="673" y="520"/>
                    <a:pt x="685" y="509"/>
                    <a:pt x="685" y="495"/>
                  </a:cubicBezTo>
                  <a:cubicBezTo>
                    <a:pt x="685" y="26"/>
                    <a:pt x="685" y="26"/>
                    <a:pt x="685" y="26"/>
                  </a:cubicBezTo>
                  <a:cubicBezTo>
                    <a:pt x="685" y="12"/>
                    <a:pt x="673" y="0"/>
                    <a:pt x="659" y="0"/>
                  </a:cubicBezTo>
                  <a:close/>
                  <a:moveTo>
                    <a:pt x="633" y="469"/>
                  </a:moveTo>
                  <a:cubicBezTo>
                    <a:pt x="80" y="469"/>
                    <a:pt x="80" y="469"/>
                    <a:pt x="80" y="469"/>
                  </a:cubicBezTo>
                  <a:cubicBezTo>
                    <a:pt x="259" y="290"/>
                    <a:pt x="259" y="290"/>
                    <a:pt x="259" y="290"/>
                  </a:cubicBezTo>
                  <a:cubicBezTo>
                    <a:pt x="322" y="353"/>
                    <a:pt x="322" y="353"/>
                    <a:pt x="322" y="353"/>
                  </a:cubicBezTo>
                  <a:cubicBezTo>
                    <a:pt x="332" y="363"/>
                    <a:pt x="348" y="363"/>
                    <a:pt x="358" y="353"/>
                  </a:cubicBezTo>
                  <a:cubicBezTo>
                    <a:pt x="519" y="192"/>
                    <a:pt x="519" y="192"/>
                    <a:pt x="519" y="192"/>
                  </a:cubicBezTo>
                  <a:cubicBezTo>
                    <a:pt x="519" y="259"/>
                    <a:pt x="519" y="259"/>
                    <a:pt x="519" y="259"/>
                  </a:cubicBezTo>
                  <a:cubicBezTo>
                    <a:pt x="519" y="273"/>
                    <a:pt x="531" y="284"/>
                    <a:pt x="545" y="284"/>
                  </a:cubicBezTo>
                  <a:cubicBezTo>
                    <a:pt x="559" y="284"/>
                    <a:pt x="570" y="273"/>
                    <a:pt x="570" y="259"/>
                  </a:cubicBezTo>
                  <a:cubicBezTo>
                    <a:pt x="570" y="130"/>
                    <a:pt x="570" y="130"/>
                    <a:pt x="570" y="130"/>
                  </a:cubicBezTo>
                  <a:cubicBezTo>
                    <a:pt x="570" y="116"/>
                    <a:pt x="559" y="104"/>
                    <a:pt x="545" y="104"/>
                  </a:cubicBezTo>
                  <a:cubicBezTo>
                    <a:pt x="415" y="104"/>
                    <a:pt x="415" y="104"/>
                    <a:pt x="415" y="104"/>
                  </a:cubicBezTo>
                  <a:cubicBezTo>
                    <a:pt x="401" y="104"/>
                    <a:pt x="390" y="116"/>
                    <a:pt x="390" y="130"/>
                  </a:cubicBezTo>
                  <a:cubicBezTo>
                    <a:pt x="390" y="144"/>
                    <a:pt x="401" y="155"/>
                    <a:pt x="415" y="155"/>
                  </a:cubicBezTo>
                  <a:cubicBezTo>
                    <a:pt x="484" y="155"/>
                    <a:pt x="484" y="155"/>
                    <a:pt x="484" y="155"/>
                  </a:cubicBezTo>
                  <a:cubicBezTo>
                    <a:pt x="340" y="300"/>
                    <a:pt x="340" y="300"/>
                    <a:pt x="340" y="300"/>
                  </a:cubicBezTo>
                  <a:cubicBezTo>
                    <a:pt x="277" y="237"/>
                    <a:pt x="277" y="237"/>
                    <a:pt x="277" y="237"/>
                  </a:cubicBezTo>
                  <a:cubicBezTo>
                    <a:pt x="267" y="227"/>
                    <a:pt x="251" y="227"/>
                    <a:pt x="241" y="237"/>
                  </a:cubicBezTo>
                  <a:cubicBezTo>
                    <a:pt x="52" y="419"/>
                    <a:pt x="52" y="419"/>
                    <a:pt x="52" y="419"/>
                  </a:cubicBezTo>
                  <a:cubicBezTo>
                    <a:pt x="52" y="52"/>
                    <a:pt x="52" y="52"/>
                    <a:pt x="52" y="52"/>
                  </a:cubicBezTo>
                  <a:cubicBezTo>
                    <a:pt x="633" y="52"/>
                    <a:pt x="633" y="52"/>
                    <a:pt x="633" y="52"/>
                  </a:cubicBezTo>
                  <a:lnTo>
                    <a:pt x="633" y="4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grpSp>
        <p:nvGrpSpPr>
          <p:cNvPr id="291" name="Group 5"/>
          <p:cNvGrpSpPr>
            <a:grpSpLocks noChangeAspect="1"/>
          </p:cNvGrpSpPr>
          <p:nvPr/>
        </p:nvGrpSpPr>
        <p:grpSpPr bwMode="auto">
          <a:xfrm>
            <a:off x="2600581" y="1887472"/>
            <a:ext cx="273058" cy="273058"/>
            <a:chOff x="1367" y="2533"/>
            <a:chExt cx="601" cy="601"/>
          </a:xfrm>
          <a:solidFill>
            <a:schemeClr val="tx2"/>
          </a:solidFill>
        </p:grpSpPr>
        <p:sp>
          <p:nvSpPr>
            <p:cNvPr id="292" name="Freeform 6"/>
            <p:cNvSpPr>
              <a:spLocks noEditPoints="1"/>
            </p:cNvSpPr>
            <p:nvPr/>
          </p:nvSpPr>
          <p:spPr bwMode="auto">
            <a:xfrm>
              <a:off x="1367" y="2533"/>
              <a:ext cx="601" cy="601"/>
            </a:xfrm>
            <a:custGeom>
              <a:avLst/>
              <a:gdLst>
                <a:gd name="T0" fmla="*/ 1092 w 1279"/>
                <a:gd name="T1" fmla="*/ 187 h 1279"/>
                <a:gd name="T2" fmla="*/ 640 w 1279"/>
                <a:gd name="T3" fmla="*/ 0 h 1279"/>
                <a:gd name="T4" fmla="*/ 188 w 1279"/>
                <a:gd name="T5" fmla="*/ 187 h 1279"/>
                <a:gd name="T6" fmla="*/ 0 w 1279"/>
                <a:gd name="T7" fmla="*/ 639 h 1279"/>
                <a:gd name="T8" fmla="*/ 188 w 1279"/>
                <a:gd name="T9" fmla="*/ 1091 h 1279"/>
                <a:gd name="T10" fmla="*/ 640 w 1279"/>
                <a:gd name="T11" fmla="*/ 1279 h 1279"/>
                <a:gd name="T12" fmla="*/ 1092 w 1279"/>
                <a:gd name="T13" fmla="*/ 1091 h 1279"/>
                <a:gd name="T14" fmla="*/ 1279 w 1279"/>
                <a:gd name="T15" fmla="*/ 639 h 1279"/>
                <a:gd name="T16" fmla="*/ 1092 w 1279"/>
                <a:gd name="T17" fmla="*/ 187 h 1279"/>
                <a:gd name="T18" fmla="*/ 640 w 1279"/>
                <a:gd name="T19" fmla="*/ 1223 h 1279"/>
                <a:gd name="T20" fmla="*/ 57 w 1279"/>
                <a:gd name="T21" fmla="*/ 639 h 1279"/>
                <a:gd name="T22" fmla="*/ 640 w 1279"/>
                <a:gd name="T23" fmla="*/ 56 h 1279"/>
                <a:gd name="T24" fmla="*/ 1223 w 1279"/>
                <a:gd name="T25" fmla="*/ 639 h 1279"/>
                <a:gd name="T26" fmla="*/ 640 w 1279"/>
                <a:gd name="T27" fmla="*/ 1223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9" h="1279">
                  <a:moveTo>
                    <a:pt x="1092" y="187"/>
                  </a:moveTo>
                  <a:cubicBezTo>
                    <a:pt x="971" y="67"/>
                    <a:pt x="811" y="0"/>
                    <a:pt x="640" y="0"/>
                  </a:cubicBezTo>
                  <a:cubicBezTo>
                    <a:pt x="469" y="0"/>
                    <a:pt x="308" y="67"/>
                    <a:pt x="188" y="187"/>
                  </a:cubicBezTo>
                  <a:cubicBezTo>
                    <a:pt x="67" y="308"/>
                    <a:pt x="0" y="469"/>
                    <a:pt x="0" y="639"/>
                  </a:cubicBezTo>
                  <a:cubicBezTo>
                    <a:pt x="0" y="810"/>
                    <a:pt x="67" y="971"/>
                    <a:pt x="188" y="1091"/>
                  </a:cubicBezTo>
                  <a:cubicBezTo>
                    <a:pt x="308" y="1212"/>
                    <a:pt x="469" y="1279"/>
                    <a:pt x="640" y="1279"/>
                  </a:cubicBezTo>
                  <a:cubicBezTo>
                    <a:pt x="811" y="1279"/>
                    <a:pt x="971" y="1212"/>
                    <a:pt x="1092" y="1091"/>
                  </a:cubicBezTo>
                  <a:cubicBezTo>
                    <a:pt x="1213" y="971"/>
                    <a:pt x="1279" y="810"/>
                    <a:pt x="1279" y="639"/>
                  </a:cubicBezTo>
                  <a:cubicBezTo>
                    <a:pt x="1279" y="469"/>
                    <a:pt x="1213" y="308"/>
                    <a:pt x="1092" y="187"/>
                  </a:cubicBezTo>
                  <a:close/>
                  <a:moveTo>
                    <a:pt x="640" y="1223"/>
                  </a:moveTo>
                  <a:cubicBezTo>
                    <a:pt x="318" y="1223"/>
                    <a:pt x="57" y="961"/>
                    <a:pt x="57" y="639"/>
                  </a:cubicBezTo>
                  <a:cubicBezTo>
                    <a:pt x="57" y="318"/>
                    <a:pt x="318" y="56"/>
                    <a:pt x="640" y="56"/>
                  </a:cubicBezTo>
                  <a:cubicBezTo>
                    <a:pt x="961" y="56"/>
                    <a:pt x="1223" y="318"/>
                    <a:pt x="1223" y="639"/>
                  </a:cubicBezTo>
                  <a:cubicBezTo>
                    <a:pt x="1223" y="961"/>
                    <a:pt x="961" y="1223"/>
                    <a:pt x="640" y="1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3" name="Freeform 7"/>
            <p:cNvSpPr>
              <a:spLocks noEditPoints="1"/>
            </p:cNvSpPr>
            <p:nvPr/>
          </p:nvSpPr>
          <p:spPr bwMode="auto">
            <a:xfrm>
              <a:off x="1473" y="2652"/>
              <a:ext cx="407" cy="390"/>
            </a:xfrm>
            <a:custGeom>
              <a:avLst/>
              <a:gdLst>
                <a:gd name="T0" fmla="*/ 650 w 868"/>
                <a:gd name="T1" fmla="*/ 282 h 831"/>
                <a:gd name="T2" fmla="*/ 650 w 868"/>
                <a:gd name="T3" fmla="*/ 28 h 831"/>
                <a:gd name="T4" fmla="*/ 622 w 868"/>
                <a:gd name="T5" fmla="*/ 0 h 831"/>
                <a:gd name="T6" fmla="*/ 28 w 868"/>
                <a:gd name="T7" fmla="*/ 0 h 831"/>
                <a:gd name="T8" fmla="*/ 0 w 868"/>
                <a:gd name="T9" fmla="*/ 28 h 831"/>
                <a:gd name="T10" fmla="*/ 0 w 868"/>
                <a:gd name="T11" fmla="*/ 666 h 831"/>
                <a:gd name="T12" fmla="*/ 28 w 868"/>
                <a:gd name="T13" fmla="*/ 694 h 831"/>
                <a:gd name="T14" fmla="*/ 351 w 868"/>
                <a:gd name="T15" fmla="*/ 694 h 831"/>
                <a:gd name="T16" fmla="*/ 590 w 868"/>
                <a:gd name="T17" fmla="*/ 831 h 831"/>
                <a:gd name="T18" fmla="*/ 868 w 868"/>
                <a:gd name="T19" fmla="*/ 553 h 831"/>
                <a:gd name="T20" fmla="*/ 650 w 868"/>
                <a:gd name="T21" fmla="*/ 282 h 831"/>
                <a:gd name="T22" fmla="*/ 56 w 868"/>
                <a:gd name="T23" fmla="*/ 57 h 831"/>
                <a:gd name="T24" fmla="*/ 594 w 868"/>
                <a:gd name="T25" fmla="*/ 57 h 831"/>
                <a:gd name="T26" fmla="*/ 594 w 868"/>
                <a:gd name="T27" fmla="*/ 166 h 831"/>
                <a:gd name="T28" fmla="*/ 56 w 868"/>
                <a:gd name="T29" fmla="*/ 166 h 831"/>
                <a:gd name="T30" fmla="*/ 56 w 868"/>
                <a:gd name="T31" fmla="*/ 57 h 831"/>
                <a:gd name="T32" fmla="*/ 56 w 868"/>
                <a:gd name="T33" fmla="*/ 222 h 831"/>
                <a:gd name="T34" fmla="*/ 594 w 868"/>
                <a:gd name="T35" fmla="*/ 222 h 831"/>
                <a:gd name="T36" fmla="*/ 594 w 868"/>
                <a:gd name="T37" fmla="*/ 275 h 831"/>
                <a:gd name="T38" fmla="*/ 590 w 868"/>
                <a:gd name="T39" fmla="*/ 275 h 831"/>
                <a:gd name="T40" fmla="*/ 428 w 868"/>
                <a:gd name="T41" fmla="*/ 327 h 831"/>
                <a:gd name="T42" fmla="*/ 56 w 868"/>
                <a:gd name="T43" fmla="*/ 327 h 831"/>
                <a:gd name="T44" fmla="*/ 56 w 868"/>
                <a:gd name="T45" fmla="*/ 222 h 831"/>
                <a:gd name="T46" fmla="*/ 56 w 868"/>
                <a:gd name="T47" fmla="*/ 638 h 831"/>
                <a:gd name="T48" fmla="*/ 56 w 868"/>
                <a:gd name="T49" fmla="*/ 383 h 831"/>
                <a:gd name="T50" fmla="*/ 370 w 868"/>
                <a:gd name="T51" fmla="*/ 383 h 831"/>
                <a:gd name="T52" fmla="*/ 312 w 868"/>
                <a:gd name="T53" fmla="*/ 553 h 831"/>
                <a:gd name="T54" fmla="*/ 326 w 868"/>
                <a:gd name="T55" fmla="*/ 638 h 831"/>
                <a:gd name="T56" fmla="*/ 56 w 868"/>
                <a:gd name="T57" fmla="*/ 638 h 831"/>
                <a:gd name="T58" fmla="*/ 590 w 868"/>
                <a:gd name="T59" fmla="*/ 775 h 831"/>
                <a:gd name="T60" fmla="*/ 368 w 868"/>
                <a:gd name="T61" fmla="*/ 553 h 831"/>
                <a:gd name="T62" fmla="*/ 590 w 868"/>
                <a:gd name="T63" fmla="*/ 331 h 831"/>
                <a:gd name="T64" fmla="*/ 812 w 868"/>
                <a:gd name="T65" fmla="*/ 553 h 831"/>
                <a:gd name="T66" fmla="*/ 590 w 868"/>
                <a:gd name="T67" fmla="*/ 775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8" h="831">
                  <a:moveTo>
                    <a:pt x="650" y="282"/>
                  </a:moveTo>
                  <a:cubicBezTo>
                    <a:pt x="650" y="28"/>
                    <a:pt x="650" y="28"/>
                    <a:pt x="650" y="28"/>
                  </a:cubicBezTo>
                  <a:cubicBezTo>
                    <a:pt x="650" y="13"/>
                    <a:pt x="638" y="0"/>
                    <a:pt x="622" y="0"/>
                  </a:cubicBezTo>
                  <a:cubicBezTo>
                    <a:pt x="28" y="0"/>
                    <a:pt x="28" y="0"/>
                    <a:pt x="28" y="0"/>
                  </a:cubicBezTo>
                  <a:cubicBezTo>
                    <a:pt x="13" y="0"/>
                    <a:pt x="0" y="13"/>
                    <a:pt x="0" y="28"/>
                  </a:cubicBezTo>
                  <a:cubicBezTo>
                    <a:pt x="0" y="666"/>
                    <a:pt x="0" y="666"/>
                    <a:pt x="0" y="666"/>
                  </a:cubicBezTo>
                  <a:cubicBezTo>
                    <a:pt x="0" y="682"/>
                    <a:pt x="13" y="694"/>
                    <a:pt x="28" y="694"/>
                  </a:cubicBezTo>
                  <a:cubicBezTo>
                    <a:pt x="351" y="694"/>
                    <a:pt x="351" y="694"/>
                    <a:pt x="351" y="694"/>
                  </a:cubicBezTo>
                  <a:cubicBezTo>
                    <a:pt x="399" y="776"/>
                    <a:pt x="488" y="831"/>
                    <a:pt x="590" y="831"/>
                  </a:cubicBezTo>
                  <a:cubicBezTo>
                    <a:pt x="744" y="831"/>
                    <a:pt x="868" y="707"/>
                    <a:pt x="868" y="553"/>
                  </a:cubicBezTo>
                  <a:cubicBezTo>
                    <a:pt x="868" y="420"/>
                    <a:pt x="775" y="309"/>
                    <a:pt x="650" y="282"/>
                  </a:cubicBezTo>
                  <a:close/>
                  <a:moveTo>
                    <a:pt x="56" y="57"/>
                  </a:moveTo>
                  <a:cubicBezTo>
                    <a:pt x="594" y="57"/>
                    <a:pt x="594" y="57"/>
                    <a:pt x="594" y="57"/>
                  </a:cubicBezTo>
                  <a:cubicBezTo>
                    <a:pt x="594" y="166"/>
                    <a:pt x="594" y="166"/>
                    <a:pt x="594" y="166"/>
                  </a:cubicBezTo>
                  <a:cubicBezTo>
                    <a:pt x="56" y="166"/>
                    <a:pt x="56" y="166"/>
                    <a:pt x="56" y="166"/>
                  </a:cubicBezTo>
                  <a:lnTo>
                    <a:pt x="56" y="57"/>
                  </a:lnTo>
                  <a:close/>
                  <a:moveTo>
                    <a:pt x="56" y="222"/>
                  </a:moveTo>
                  <a:cubicBezTo>
                    <a:pt x="594" y="222"/>
                    <a:pt x="594" y="222"/>
                    <a:pt x="594" y="222"/>
                  </a:cubicBezTo>
                  <a:cubicBezTo>
                    <a:pt x="594" y="275"/>
                    <a:pt x="594" y="275"/>
                    <a:pt x="594" y="275"/>
                  </a:cubicBezTo>
                  <a:cubicBezTo>
                    <a:pt x="593" y="275"/>
                    <a:pt x="591" y="275"/>
                    <a:pt x="590" y="275"/>
                  </a:cubicBezTo>
                  <a:cubicBezTo>
                    <a:pt x="530" y="275"/>
                    <a:pt x="474" y="294"/>
                    <a:pt x="428" y="327"/>
                  </a:cubicBezTo>
                  <a:cubicBezTo>
                    <a:pt x="56" y="327"/>
                    <a:pt x="56" y="327"/>
                    <a:pt x="56" y="327"/>
                  </a:cubicBezTo>
                  <a:lnTo>
                    <a:pt x="56" y="222"/>
                  </a:lnTo>
                  <a:close/>
                  <a:moveTo>
                    <a:pt x="56" y="638"/>
                  </a:moveTo>
                  <a:cubicBezTo>
                    <a:pt x="56" y="383"/>
                    <a:pt x="56" y="383"/>
                    <a:pt x="56" y="383"/>
                  </a:cubicBezTo>
                  <a:cubicBezTo>
                    <a:pt x="370" y="383"/>
                    <a:pt x="370" y="383"/>
                    <a:pt x="370" y="383"/>
                  </a:cubicBezTo>
                  <a:cubicBezTo>
                    <a:pt x="334" y="430"/>
                    <a:pt x="312" y="489"/>
                    <a:pt x="312" y="553"/>
                  </a:cubicBezTo>
                  <a:cubicBezTo>
                    <a:pt x="312" y="583"/>
                    <a:pt x="317" y="611"/>
                    <a:pt x="326" y="638"/>
                  </a:cubicBezTo>
                  <a:lnTo>
                    <a:pt x="56" y="638"/>
                  </a:lnTo>
                  <a:close/>
                  <a:moveTo>
                    <a:pt x="590" y="775"/>
                  </a:moveTo>
                  <a:cubicBezTo>
                    <a:pt x="468" y="775"/>
                    <a:pt x="368" y="675"/>
                    <a:pt x="368" y="553"/>
                  </a:cubicBezTo>
                  <a:cubicBezTo>
                    <a:pt x="368" y="431"/>
                    <a:pt x="468" y="331"/>
                    <a:pt x="590" y="331"/>
                  </a:cubicBezTo>
                  <a:cubicBezTo>
                    <a:pt x="713" y="331"/>
                    <a:pt x="812" y="431"/>
                    <a:pt x="812" y="553"/>
                  </a:cubicBezTo>
                  <a:cubicBezTo>
                    <a:pt x="812" y="675"/>
                    <a:pt x="713" y="775"/>
                    <a:pt x="590" y="7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4" name="Freeform 8"/>
            <p:cNvSpPr>
              <a:spLocks noEditPoints="1"/>
            </p:cNvSpPr>
            <p:nvPr/>
          </p:nvSpPr>
          <p:spPr bwMode="auto">
            <a:xfrm>
              <a:off x="1747" y="2913"/>
              <a:ext cx="74" cy="74"/>
            </a:xfrm>
            <a:custGeom>
              <a:avLst/>
              <a:gdLst>
                <a:gd name="T0" fmla="*/ 147 w 158"/>
                <a:gd name="T1" fmla="*/ 68 h 158"/>
                <a:gd name="T2" fmla="*/ 139 w 158"/>
                <a:gd name="T3" fmla="*/ 67 h 158"/>
                <a:gd name="T4" fmla="*/ 131 w 158"/>
                <a:gd name="T5" fmla="*/ 45 h 158"/>
                <a:gd name="T6" fmla="*/ 136 w 158"/>
                <a:gd name="T7" fmla="*/ 40 h 158"/>
                <a:gd name="T8" fmla="*/ 136 w 158"/>
                <a:gd name="T9" fmla="*/ 23 h 158"/>
                <a:gd name="T10" fmla="*/ 119 w 158"/>
                <a:gd name="T11" fmla="*/ 23 h 158"/>
                <a:gd name="T12" fmla="*/ 114 w 158"/>
                <a:gd name="T13" fmla="*/ 28 h 158"/>
                <a:gd name="T14" fmla="*/ 92 w 158"/>
                <a:gd name="T15" fmla="*/ 19 h 158"/>
                <a:gd name="T16" fmla="*/ 92 w 158"/>
                <a:gd name="T17" fmla="*/ 12 h 158"/>
                <a:gd name="T18" fmla="*/ 80 w 158"/>
                <a:gd name="T19" fmla="*/ 0 h 158"/>
                <a:gd name="T20" fmla="*/ 80 w 158"/>
                <a:gd name="T21" fmla="*/ 0 h 158"/>
                <a:gd name="T22" fmla="*/ 68 w 158"/>
                <a:gd name="T23" fmla="*/ 11 h 158"/>
                <a:gd name="T24" fmla="*/ 68 w 158"/>
                <a:gd name="T25" fmla="*/ 19 h 158"/>
                <a:gd name="T26" fmla="*/ 46 w 158"/>
                <a:gd name="T27" fmla="*/ 28 h 158"/>
                <a:gd name="T28" fmla="*/ 41 w 158"/>
                <a:gd name="T29" fmla="*/ 22 h 158"/>
                <a:gd name="T30" fmla="*/ 24 w 158"/>
                <a:gd name="T31" fmla="*/ 22 h 158"/>
                <a:gd name="T32" fmla="*/ 24 w 158"/>
                <a:gd name="T33" fmla="*/ 39 h 158"/>
                <a:gd name="T34" fmla="*/ 29 w 158"/>
                <a:gd name="T35" fmla="*/ 44 h 158"/>
                <a:gd name="T36" fmla="*/ 20 w 158"/>
                <a:gd name="T37" fmla="*/ 66 h 158"/>
                <a:gd name="T38" fmla="*/ 13 w 158"/>
                <a:gd name="T39" fmla="*/ 66 h 158"/>
                <a:gd name="T40" fmla="*/ 1 w 158"/>
                <a:gd name="T41" fmla="*/ 78 h 158"/>
                <a:gd name="T42" fmla="*/ 12 w 158"/>
                <a:gd name="T43" fmla="*/ 90 h 158"/>
                <a:gd name="T44" fmla="*/ 20 w 158"/>
                <a:gd name="T45" fmla="*/ 90 h 158"/>
                <a:gd name="T46" fmla="*/ 28 w 158"/>
                <a:gd name="T47" fmla="*/ 112 h 158"/>
                <a:gd name="T48" fmla="*/ 23 w 158"/>
                <a:gd name="T49" fmla="*/ 117 h 158"/>
                <a:gd name="T50" fmla="*/ 23 w 158"/>
                <a:gd name="T51" fmla="*/ 134 h 158"/>
                <a:gd name="T52" fmla="*/ 32 w 158"/>
                <a:gd name="T53" fmla="*/ 137 h 158"/>
                <a:gd name="T54" fmla="*/ 40 w 158"/>
                <a:gd name="T55" fmla="*/ 134 h 158"/>
                <a:gd name="T56" fmla="*/ 45 w 158"/>
                <a:gd name="T57" fmla="*/ 129 h 158"/>
                <a:gd name="T58" fmla="*/ 67 w 158"/>
                <a:gd name="T59" fmla="*/ 138 h 158"/>
                <a:gd name="T60" fmla="*/ 67 w 158"/>
                <a:gd name="T61" fmla="*/ 146 h 158"/>
                <a:gd name="T62" fmla="*/ 79 w 158"/>
                <a:gd name="T63" fmla="*/ 158 h 158"/>
                <a:gd name="T64" fmla="*/ 79 w 158"/>
                <a:gd name="T65" fmla="*/ 158 h 158"/>
                <a:gd name="T66" fmla="*/ 91 w 158"/>
                <a:gd name="T67" fmla="*/ 146 h 158"/>
                <a:gd name="T68" fmla="*/ 91 w 158"/>
                <a:gd name="T69" fmla="*/ 138 h 158"/>
                <a:gd name="T70" fmla="*/ 113 w 158"/>
                <a:gd name="T71" fmla="*/ 130 h 158"/>
                <a:gd name="T72" fmla="*/ 118 w 158"/>
                <a:gd name="T73" fmla="*/ 135 h 158"/>
                <a:gd name="T74" fmla="*/ 126 w 158"/>
                <a:gd name="T75" fmla="*/ 138 h 158"/>
                <a:gd name="T76" fmla="*/ 135 w 158"/>
                <a:gd name="T77" fmla="*/ 135 h 158"/>
                <a:gd name="T78" fmla="*/ 135 w 158"/>
                <a:gd name="T79" fmla="*/ 118 h 158"/>
                <a:gd name="T80" fmla="*/ 130 w 158"/>
                <a:gd name="T81" fmla="*/ 113 h 158"/>
                <a:gd name="T82" fmla="*/ 139 w 158"/>
                <a:gd name="T83" fmla="*/ 91 h 158"/>
                <a:gd name="T84" fmla="*/ 146 w 158"/>
                <a:gd name="T85" fmla="*/ 91 h 158"/>
                <a:gd name="T86" fmla="*/ 147 w 158"/>
                <a:gd name="T87" fmla="*/ 91 h 158"/>
                <a:gd name="T88" fmla="*/ 158 w 158"/>
                <a:gd name="T89" fmla="*/ 79 h 158"/>
                <a:gd name="T90" fmla="*/ 147 w 158"/>
                <a:gd name="T91" fmla="*/ 68 h 158"/>
                <a:gd name="T92" fmla="*/ 105 w 158"/>
                <a:gd name="T93" fmla="*/ 105 h 158"/>
                <a:gd name="T94" fmla="*/ 80 w 158"/>
                <a:gd name="T95" fmla="*/ 116 h 158"/>
                <a:gd name="T96" fmla="*/ 53 w 158"/>
                <a:gd name="T97" fmla="*/ 105 h 158"/>
                <a:gd name="T98" fmla="*/ 53 w 158"/>
                <a:gd name="T99" fmla="*/ 105 h 158"/>
                <a:gd name="T100" fmla="*/ 53 w 158"/>
                <a:gd name="T101" fmla="*/ 105 h 158"/>
                <a:gd name="T102" fmla="*/ 54 w 158"/>
                <a:gd name="T103" fmla="*/ 52 h 158"/>
                <a:gd name="T104" fmla="*/ 80 w 158"/>
                <a:gd name="T105" fmla="*/ 41 h 158"/>
                <a:gd name="T106" fmla="*/ 106 w 158"/>
                <a:gd name="T107" fmla="*/ 53 h 158"/>
                <a:gd name="T108" fmla="*/ 106 w 158"/>
                <a:gd name="T109" fmla="*/ 53 h 158"/>
                <a:gd name="T110" fmla="*/ 117 w 158"/>
                <a:gd name="T111" fmla="*/ 79 h 158"/>
                <a:gd name="T112" fmla="*/ 105 w 158"/>
                <a:gd name="T113"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58">
                  <a:moveTo>
                    <a:pt x="147" y="68"/>
                  </a:moveTo>
                  <a:cubicBezTo>
                    <a:pt x="139" y="67"/>
                    <a:pt x="139" y="67"/>
                    <a:pt x="139" y="67"/>
                  </a:cubicBezTo>
                  <a:cubicBezTo>
                    <a:pt x="138" y="60"/>
                    <a:pt x="135" y="52"/>
                    <a:pt x="131" y="45"/>
                  </a:cubicBezTo>
                  <a:cubicBezTo>
                    <a:pt x="136" y="40"/>
                    <a:pt x="136" y="40"/>
                    <a:pt x="136" y="40"/>
                  </a:cubicBezTo>
                  <a:cubicBezTo>
                    <a:pt x="140" y="36"/>
                    <a:pt x="141" y="28"/>
                    <a:pt x="136" y="23"/>
                  </a:cubicBezTo>
                  <a:cubicBezTo>
                    <a:pt x="131" y="19"/>
                    <a:pt x="124" y="19"/>
                    <a:pt x="119" y="23"/>
                  </a:cubicBezTo>
                  <a:cubicBezTo>
                    <a:pt x="114" y="28"/>
                    <a:pt x="114" y="28"/>
                    <a:pt x="114" y="28"/>
                  </a:cubicBezTo>
                  <a:cubicBezTo>
                    <a:pt x="107" y="24"/>
                    <a:pt x="100" y="21"/>
                    <a:pt x="92" y="19"/>
                  </a:cubicBezTo>
                  <a:cubicBezTo>
                    <a:pt x="92" y="12"/>
                    <a:pt x="92" y="12"/>
                    <a:pt x="92" y="12"/>
                  </a:cubicBezTo>
                  <a:cubicBezTo>
                    <a:pt x="92" y="5"/>
                    <a:pt x="87" y="0"/>
                    <a:pt x="80" y="0"/>
                  </a:cubicBezTo>
                  <a:cubicBezTo>
                    <a:pt x="80" y="0"/>
                    <a:pt x="80" y="0"/>
                    <a:pt x="80" y="0"/>
                  </a:cubicBezTo>
                  <a:cubicBezTo>
                    <a:pt x="74" y="0"/>
                    <a:pt x="68" y="5"/>
                    <a:pt x="68" y="11"/>
                  </a:cubicBezTo>
                  <a:cubicBezTo>
                    <a:pt x="68" y="19"/>
                    <a:pt x="68" y="19"/>
                    <a:pt x="68" y="19"/>
                  </a:cubicBezTo>
                  <a:cubicBezTo>
                    <a:pt x="60" y="20"/>
                    <a:pt x="53" y="23"/>
                    <a:pt x="46" y="28"/>
                  </a:cubicBezTo>
                  <a:cubicBezTo>
                    <a:pt x="41" y="22"/>
                    <a:pt x="41" y="22"/>
                    <a:pt x="41" y="22"/>
                  </a:cubicBezTo>
                  <a:cubicBezTo>
                    <a:pt x="36" y="18"/>
                    <a:pt x="29" y="18"/>
                    <a:pt x="24" y="22"/>
                  </a:cubicBezTo>
                  <a:cubicBezTo>
                    <a:pt x="20" y="27"/>
                    <a:pt x="20" y="34"/>
                    <a:pt x="24" y="39"/>
                  </a:cubicBezTo>
                  <a:cubicBezTo>
                    <a:pt x="29" y="44"/>
                    <a:pt x="29" y="44"/>
                    <a:pt x="29" y="44"/>
                  </a:cubicBezTo>
                  <a:cubicBezTo>
                    <a:pt x="25" y="51"/>
                    <a:pt x="22" y="58"/>
                    <a:pt x="20" y="66"/>
                  </a:cubicBezTo>
                  <a:cubicBezTo>
                    <a:pt x="13" y="66"/>
                    <a:pt x="13" y="66"/>
                    <a:pt x="13" y="66"/>
                  </a:cubicBezTo>
                  <a:cubicBezTo>
                    <a:pt x="6" y="66"/>
                    <a:pt x="1" y="71"/>
                    <a:pt x="1" y="78"/>
                  </a:cubicBezTo>
                  <a:cubicBezTo>
                    <a:pt x="0" y="84"/>
                    <a:pt x="6" y="90"/>
                    <a:pt x="12" y="90"/>
                  </a:cubicBezTo>
                  <a:cubicBezTo>
                    <a:pt x="20" y="90"/>
                    <a:pt x="20" y="90"/>
                    <a:pt x="20" y="90"/>
                  </a:cubicBezTo>
                  <a:cubicBezTo>
                    <a:pt x="21" y="98"/>
                    <a:pt x="24" y="105"/>
                    <a:pt x="28" y="112"/>
                  </a:cubicBezTo>
                  <a:cubicBezTo>
                    <a:pt x="23" y="117"/>
                    <a:pt x="23" y="117"/>
                    <a:pt x="23" y="117"/>
                  </a:cubicBezTo>
                  <a:cubicBezTo>
                    <a:pt x="19" y="122"/>
                    <a:pt x="18" y="129"/>
                    <a:pt x="23" y="134"/>
                  </a:cubicBezTo>
                  <a:cubicBezTo>
                    <a:pt x="25" y="136"/>
                    <a:pt x="28" y="137"/>
                    <a:pt x="32" y="137"/>
                  </a:cubicBezTo>
                  <a:cubicBezTo>
                    <a:pt x="35" y="137"/>
                    <a:pt x="38" y="136"/>
                    <a:pt x="40" y="134"/>
                  </a:cubicBezTo>
                  <a:cubicBezTo>
                    <a:pt x="45" y="129"/>
                    <a:pt x="45" y="129"/>
                    <a:pt x="45" y="129"/>
                  </a:cubicBezTo>
                  <a:cubicBezTo>
                    <a:pt x="52" y="133"/>
                    <a:pt x="59" y="137"/>
                    <a:pt x="67" y="138"/>
                  </a:cubicBezTo>
                  <a:cubicBezTo>
                    <a:pt x="67" y="146"/>
                    <a:pt x="67" y="146"/>
                    <a:pt x="67" y="146"/>
                  </a:cubicBezTo>
                  <a:cubicBezTo>
                    <a:pt x="67" y="152"/>
                    <a:pt x="72" y="157"/>
                    <a:pt x="79" y="158"/>
                  </a:cubicBezTo>
                  <a:cubicBezTo>
                    <a:pt x="79" y="158"/>
                    <a:pt x="79" y="158"/>
                    <a:pt x="79" y="158"/>
                  </a:cubicBezTo>
                  <a:cubicBezTo>
                    <a:pt x="85" y="158"/>
                    <a:pt x="91" y="152"/>
                    <a:pt x="91" y="146"/>
                  </a:cubicBezTo>
                  <a:cubicBezTo>
                    <a:pt x="91" y="138"/>
                    <a:pt x="91" y="138"/>
                    <a:pt x="91" y="138"/>
                  </a:cubicBezTo>
                  <a:cubicBezTo>
                    <a:pt x="99" y="137"/>
                    <a:pt x="106" y="134"/>
                    <a:pt x="113" y="130"/>
                  </a:cubicBezTo>
                  <a:cubicBezTo>
                    <a:pt x="118" y="135"/>
                    <a:pt x="118" y="135"/>
                    <a:pt x="118" y="135"/>
                  </a:cubicBezTo>
                  <a:cubicBezTo>
                    <a:pt x="120" y="137"/>
                    <a:pt x="123" y="138"/>
                    <a:pt x="126" y="138"/>
                  </a:cubicBezTo>
                  <a:cubicBezTo>
                    <a:pt x="129" y="138"/>
                    <a:pt x="132" y="137"/>
                    <a:pt x="135" y="135"/>
                  </a:cubicBezTo>
                  <a:cubicBezTo>
                    <a:pt x="139" y="130"/>
                    <a:pt x="139" y="123"/>
                    <a:pt x="135" y="118"/>
                  </a:cubicBezTo>
                  <a:cubicBezTo>
                    <a:pt x="130" y="113"/>
                    <a:pt x="130" y="113"/>
                    <a:pt x="130" y="113"/>
                  </a:cubicBezTo>
                  <a:cubicBezTo>
                    <a:pt x="134" y="106"/>
                    <a:pt x="138" y="99"/>
                    <a:pt x="139" y="91"/>
                  </a:cubicBezTo>
                  <a:cubicBezTo>
                    <a:pt x="146" y="91"/>
                    <a:pt x="146" y="91"/>
                    <a:pt x="146" y="91"/>
                  </a:cubicBezTo>
                  <a:cubicBezTo>
                    <a:pt x="146" y="91"/>
                    <a:pt x="147" y="91"/>
                    <a:pt x="147" y="91"/>
                  </a:cubicBezTo>
                  <a:cubicBezTo>
                    <a:pt x="153" y="91"/>
                    <a:pt x="158" y="86"/>
                    <a:pt x="158" y="79"/>
                  </a:cubicBezTo>
                  <a:cubicBezTo>
                    <a:pt x="158" y="73"/>
                    <a:pt x="153" y="68"/>
                    <a:pt x="147" y="68"/>
                  </a:cubicBezTo>
                  <a:close/>
                  <a:moveTo>
                    <a:pt x="105" y="105"/>
                  </a:moveTo>
                  <a:cubicBezTo>
                    <a:pt x="98" y="112"/>
                    <a:pt x="89" y="116"/>
                    <a:pt x="80" y="116"/>
                  </a:cubicBezTo>
                  <a:cubicBezTo>
                    <a:pt x="69" y="116"/>
                    <a:pt x="60" y="112"/>
                    <a:pt x="53" y="105"/>
                  </a:cubicBezTo>
                  <a:cubicBezTo>
                    <a:pt x="53" y="105"/>
                    <a:pt x="53" y="105"/>
                    <a:pt x="53" y="105"/>
                  </a:cubicBezTo>
                  <a:cubicBezTo>
                    <a:pt x="53" y="105"/>
                    <a:pt x="53" y="105"/>
                    <a:pt x="53" y="105"/>
                  </a:cubicBezTo>
                  <a:cubicBezTo>
                    <a:pt x="39" y="90"/>
                    <a:pt x="39" y="66"/>
                    <a:pt x="54" y="52"/>
                  </a:cubicBezTo>
                  <a:cubicBezTo>
                    <a:pt x="61" y="45"/>
                    <a:pt x="70" y="41"/>
                    <a:pt x="80" y="41"/>
                  </a:cubicBezTo>
                  <a:cubicBezTo>
                    <a:pt x="90" y="41"/>
                    <a:pt x="99" y="45"/>
                    <a:pt x="106" y="53"/>
                  </a:cubicBezTo>
                  <a:cubicBezTo>
                    <a:pt x="106" y="53"/>
                    <a:pt x="106" y="53"/>
                    <a:pt x="106" y="53"/>
                  </a:cubicBezTo>
                  <a:cubicBezTo>
                    <a:pt x="113" y="60"/>
                    <a:pt x="117" y="69"/>
                    <a:pt x="117" y="79"/>
                  </a:cubicBezTo>
                  <a:cubicBezTo>
                    <a:pt x="117" y="89"/>
                    <a:pt x="113" y="98"/>
                    <a:pt x="105"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5" name="Freeform 9"/>
            <p:cNvSpPr>
              <a:spLocks noEditPoints="1"/>
            </p:cNvSpPr>
            <p:nvPr/>
          </p:nvSpPr>
          <p:spPr bwMode="auto">
            <a:xfrm>
              <a:off x="1673" y="2839"/>
              <a:ext cx="101" cy="100"/>
            </a:xfrm>
            <a:custGeom>
              <a:avLst/>
              <a:gdLst>
                <a:gd name="T0" fmla="*/ 155 w 215"/>
                <a:gd name="T1" fmla="*/ 180 h 213"/>
                <a:gd name="T2" fmla="*/ 167 w 215"/>
                <a:gd name="T3" fmla="*/ 169 h 213"/>
                <a:gd name="T4" fmla="*/ 178 w 215"/>
                <a:gd name="T5" fmla="*/ 157 h 213"/>
                <a:gd name="T6" fmla="*/ 182 w 215"/>
                <a:gd name="T7" fmla="*/ 151 h 213"/>
                <a:gd name="T8" fmla="*/ 201 w 215"/>
                <a:gd name="T9" fmla="*/ 158 h 213"/>
                <a:gd name="T10" fmla="*/ 206 w 215"/>
                <a:gd name="T11" fmla="*/ 136 h 213"/>
                <a:gd name="T12" fmla="*/ 192 w 215"/>
                <a:gd name="T13" fmla="*/ 125 h 213"/>
                <a:gd name="T14" fmla="*/ 194 w 215"/>
                <a:gd name="T15" fmla="*/ 108 h 213"/>
                <a:gd name="T16" fmla="*/ 192 w 215"/>
                <a:gd name="T17" fmla="*/ 91 h 213"/>
                <a:gd name="T18" fmla="*/ 191 w 215"/>
                <a:gd name="T19" fmla="*/ 86 h 213"/>
                <a:gd name="T20" fmla="*/ 212 w 215"/>
                <a:gd name="T21" fmla="*/ 64 h 213"/>
                <a:gd name="T22" fmla="*/ 182 w 215"/>
                <a:gd name="T23" fmla="*/ 64 h 213"/>
                <a:gd name="T24" fmla="*/ 158 w 215"/>
                <a:gd name="T25" fmla="*/ 19 h 213"/>
                <a:gd name="T26" fmla="*/ 136 w 215"/>
                <a:gd name="T27" fmla="*/ 9 h 213"/>
                <a:gd name="T28" fmla="*/ 108 w 215"/>
                <a:gd name="T29" fmla="*/ 21 h 213"/>
                <a:gd name="T30" fmla="*/ 80 w 215"/>
                <a:gd name="T31" fmla="*/ 9 h 213"/>
                <a:gd name="T32" fmla="*/ 58 w 215"/>
                <a:gd name="T33" fmla="*/ 18 h 213"/>
                <a:gd name="T34" fmla="*/ 34 w 215"/>
                <a:gd name="T35" fmla="*/ 64 h 213"/>
                <a:gd name="T36" fmla="*/ 3 w 215"/>
                <a:gd name="T37" fmla="*/ 64 h 213"/>
                <a:gd name="T38" fmla="*/ 24 w 215"/>
                <a:gd name="T39" fmla="*/ 85 h 213"/>
                <a:gd name="T40" fmla="*/ 9 w 215"/>
                <a:gd name="T41" fmla="*/ 135 h 213"/>
                <a:gd name="T42" fmla="*/ 14 w 215"/>
                <a:gd name="T43" fmla="*/ 158 h 213"/>
                <a:gd name="T44" fmla="*/ 33 w 215"/>
                <a:gd name="T45" fmla="*/ 151 h 213"/>
                <a:gd name="T46" fmla="*/ 58 w 215"/>
                <a:gd name="T47" fmla="*/ 196 h 213"/>
                <a:gd name="T48" fmla="*/ 69 w 215"/>
                <a:gd name="T49" fmla="*/ 213 h 213"/>
                <a:gd name="T50" fmla="*/ 86 w 215"/>
                <a:gd name="T51" fmla="*/ 191 h 213"/>
                <a:gd name="T52" fmla="*/ 129 w 215"/>
                <a:gd name="T53" fmla="*/ 191 h 213"/>
                <a:gd name="T54" fmla="*/ 146 w 215"/>
                <a:gd name="T55" fmla="*/ 213 h 213"/>
                <a:gd name="T56" fmla="*/ 157 w 215"/>
                <a:gd name="T57" fmla="*/ 197 h 213"/>
                <a:gd name="T58" fmla="*/ 145 w 215"/>
                <a:gd name="T59" fmla="*/ 157 h 213"/>
                <a:gd name="T60" fmla="*/ 137 w 215"/>
                <a:gd name="T61" fmla="*/ 162 h 213"/>
                <a:gd name="T62" fmla="*/ 108 w 215"/>
                <a:gd name="T63" fmla="*/ 169 h 213"/>
                <a:gd name="T64" fmla="*/ 64 w 215"/>
                <a:gd name="T65" fmla="*/ 64 h 213"/>
                <a:gd name="T66" fmla="*/ 103 w 215"/>
                <a:gd name="T67" fmla="*/ 46 h 213"/>
                <a:gd name="T68" fmla="*/ 165 w 215"/>
                <a:gd name="T69" fmla="*/ 84 h 213"/>
                <a:gd name="T70" fmla="*/ 169 w 215"/>
                <a:gd name="T71" fmla="*/ 97 h 213"/>
                <a:gd name="T72" fmla="*/ 152 w 215"/>
                <a:gd name="T73" fmla="*/ 15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5" h="213">
                  <a:moveTo>
                    <a:pt x="151" y="182"/>
                  </a:moveTo>
                  <a:cubicBezTo>
                    <a:pt x="152" y="181"/>
                    <a:pt x="153" y="180"/>
                    <a:pt x="155" y="180"/>
                  </a:cubicBezTo>
                  <a:cubicBezTo>
                    <a:pt x="155" y="179"/>
                    <a:pt x="155" y="179"/>
                    <a:pt x="156" y="179"/>
                  </a:cubicBezTo>
                  <a:cubicBezTo>
                    <a:pt x="160" y="176"/>
                    <a:pt x="164" y="173"/>
                    <a:pt x="167" y="169"/>
                  </a:cubicBezTo>
                  <a:cubicBezTo>
                    <a:pt x="168" y="169"/>
                    <a:pt x="168" y="169"/>
                    <a:pt x="169" y="168"/>
                  </a:cubicBezTo>
                  <a:cubicBezTo>
                    <a:pt x="172" y="165"/>
                    <a:pt x="175" y="161"/>
                    <a:pt x="178" y="157"/>
                  </a:cubicBezTo>
                  <a:cubicBezTo>
                    <a:pt x="179" y="156"/>
                    <a:pt x="179" y="156"/>
                    <a:pt x="179" y="155"/>
                  </a:cubicBezTo>
                  <a:cubicBezTo>
                    <a:pt x="180" y="154"/>
                    <a:pt x="181" y="152"/>
                    <a:pt x="182" y="151"/>
                  </a:cubicBezTo>
                  <a:cubicBezTo>
                    <a:pt x="196" y="157"/>
                    <a:pt x="196" y="157"/>
                    <a:pt x="196" y="157"/>
                  </a:cubicBezTo>
                  <a:cubicBezTo>
                    <a:pt x="198" y="158"/>
                    <a:pt x="199" y="158"/>
                    <a:pt x="201" y="158"/>
                  </a:cubicBezTo>
                  <a:cubicBezTo>
                    <a:pt x="206" y="158"/>
                    <a:pt x="210" y="156"/>
                    <a:pt x="212" y="151"/>
                  </a:cubicBezTo>
                  <a:cubicBezTo>
                    <a:pt x="214" y="145"/>
                    <a:pt x="212" y="138"/>
                    <a:pt x="206" y="136"/>
                  </a:cubicBezTo>
                  <a:cubicBezTo>
                    <a:pt x="191" y="129"/>
                    <a:pt x="191" y="129"/>
                    <a:pt x="191" y="129"/>
                  </a:cubicBezTo>
                  <a:cubicBezTo>
                    <a:pt x="191" y="128"/>
                    <a:pt x="192" y="127"/>
                    <a:pt x="192" y="125"/>
                  </a:cubicBezTo>
                  <a:cubicBezTo>
                    <a:pt x="192" y="124"/>
                    <a:pt x="192" y="124"/>
                    <a:pt x="192" y="123"/>
                  </a:cubicBezTo>
                  <a:cubicBezTo>
                    <a:pt x="193" y="118"/>
                    <a:pt x="194" y="113"/>
                    <a:pt x="194" y="108"/>
                  </a:cubicBezTo>
                  <a:cubicBezTo>
                    <a:pt x="194" y="108"/>
                    <a:pt x="194" y="107"/>
                    <a:pt x="194" y="106"/>
                  </a:cubicBezTo>
                  <a:cubicBezTo>
                    <a:pt x="194" y="101"/>
                    <a:pt x="193" y="96"/>
                    <a:pt x="192" y="91"/>
                  </a:cubicBezTo>
                  <a:cubicBezTo>
                    <a:pt x="192" y="91"/>
                    <a:pt x="192" y="91"/>
                    <a:pt x="192" y="90"/>
                  </a:cubicBezTo>
                  <a:cubicBezTo>
                    <a:pt x="192" y="89"/>
                    <a:pt x="191" y="87"/>
                    <a:pt x="191" y="86"/>
                  </a:cubicBezTo>
                  <a:cubicBezTo>
                    <a:pt x="206" y="80"/>
                    <a:pt x="206" y="80"/>
                    <a:pt x="206" y="80"/>
                  </a:cubicBezTo>
                  <a:cubicBezTo>
                    <a:pt x="212" y="77"/>
                    <a:pt x="215" y="71"/>
                    <a:pt x="212" y="64"/>
                  </a:cubicBezTo>
                  <a:cubicBezTo>
                    <a:pt x="210" y="58"/>
                    <a:pt x="203" y="56"/>
                    <a:pt x="197" y="58"/>
                  </a:cubicBezTo>
                  <a:cubicBezTo>
                    <a:pt x="182" y="64"/>
                    <a:pt x="182" y="64"/>
                    <a:pt x="182" y="64"/>
                  </a:cubicBezTo>
                  <a:cubicBezTo>
                    <a:pt x="175" y="51"/>
                    <a:pt x="164" y="41"/>
                    <a:pt x="151" y="33"/>
                  </a:cubicBezTo>
                  <a:cubicBezTo>
                    <a:pt x="158" y="19"/>
                    <a:pt x="158" y="19"/>
                    <a:pt x="158" y="19"/>
                  </a:cubicBezTo>
                  <a:cubicBezTo>
                    <a:pt x="160" y="13"/>
                    <a:pt x="157" y="6"/>
                    <a:pt x="151" y="3"/>
                  </a:cubicBezTo>
                  <a:cubicBezTo>
                    <a:pt x="145" y="1"/>
                    <a:pt x="138" y="3"/>
                    <a:pt x="136" y="9"/>
                  </a:cubicBezTo>
                  <a:cubicBezTo>
                    <a:pt x="130" y="24"/>
                    <a:pt x="130" y="24"/>
                    <a:pt x="130" y="24"/>
                  </a:cubicBezTo>
                  <a:cubicBezTo>
                    <a:pt x="122" y="22"/>
                    <a:pt x="115" y="21"/>
                    <a:pt x="108" y="21"/>
                  </a:cubicBezTo>
                  <a:cubicBezTo>
                    <a:pt x="100" y="21"/>
                    <a:pt x="93" y="22"/>
                    <a:pt x="86" y="24"/>
                  </a:cubicBezTo>
                  <a:cubicBezTo>
                    <a:pt x="80" y="9"/>
                    <a:pt x="80" y="9"/>
                    <a:pt x="80" y="9"/>
                  </a:cubicBezTo>
                  <a:cubicBezTo>
                    <a:pt x="78" y="3"/>
                    <a:pt x="71" y="0"/>
                    <a:pt x="65" y="3"/>
                  </a:cubicBezTo>
                  <a:cubicBezTo>
                    <a:pt x="59" y="5"/>
                    <a:pt x="56" y="12"/>
                    <a:pt x="58" y="18"/>
                  </a:cubicBezTo>
                  <a:cubicBezTo>
                    <a:pt x="64" y="33"/>
                    <a:pt x="64" y="33"/>
                    <a:pt x="64" y="33"/>
                  </a:cubicBezTo>
                  <a:cubicBezTo>
                    <a:pt x="51" y="41"/>
                    <a:pt x="41" y="51"/>
                    <a:pt x="34" y="64"/>
                  </a:cubicBezTo>
                  <a:cubicBezTo>
                    <a:pt x="19" y="57"/>
                    <a:pt x="19" y="57"/>
                    <a:pt x="19" y="57"/>
                  </a:cubicBezTo>
                  <a:cubicBezTo>
                    <a:pt x="13" y="55"/>
                    <a:pt x="6" y="58"/>
                    <a:pt x="3" y="64"/>
                  </a:cubicBezTo>
                  <a:cubicBezTo>
                    <a:pt x="1" y="70"/>
                    <a:pt x="4" y="77"/>
                    <a:pt x="10" y="79"/>
                  </a:cubicBezTo>
                  <a:cubicBezTo>
                    <a:pt x="24" y="85"/>
                    <a:pt x="24" y="85"/>
                    <a:pt x="24" y="85"/>
                  </a:cubicBezTo>
                  <a:cubicBezTo>
                    <a:pt x="21" y="99"/>
                    <a:pt x="21" y="114"/>
                    <a:pt x="24" y="129"/>
                  </a:cubicBezTo>
                  <a:cubicBezTo>
                    <a:pt x="9" y="135"/>
                    <a:pt x="9" y="135"/>
                    <a:pt x="9" y="135"/>
                  </a:cubicBezTo>
                  <a:cubicBezTo>
                    <a:pt x="3" y="137"/>
                    <a:pt x="0" y="144"/>
                    <a:pt x="3" y="150"/>
                  </a:cubicBezTo>
                  <a:cubicBezTo>
                    <a:pt x="5" y="155"/>
                    <a:pt x="9" y="158"/>
                    <a:pt x="14" y="158"/>
                  </a:cubicBezTo>
                  <a:cubicBezTo>
                    <a:pt x="15" y="158"/>
                    <a:pt x="17" y="157"/>
                    <a:pt x="18" y="157"/>
                  </a:cubicBezTo>
                  <a:cubicBezTo>
                    <a:pt x="33" y="151"/>
                    <a:pt x="33" y="151"/>
                    <a:pt x="33" y="151"/>
                  </a:cubicBezTo>
                  <a:cubicBezTo>
                    <a:pt x="41" y="164"/>
                    <a:pt x="51" y="174"/>
                    <a:pt x="64" y="181"/>
                  </a:cubicBezTo>
                  <a:cubicBezTo>
                    <a:pt x="58" y="196"/>
                    <a:pt x="58" y="196"/>
                    <a:pt x="58" y="196"/>
                  </a:cubicBezTo>
                  <a:cubicBezTo>
                    <a:pt x="55" y="202"/>
                    <a:pt x="58" y="209"/>
                    <a:pt x="64" y="212"/>
                  </a:cubicBezTo>
                  <a:cubicBezTo>
                    <a:pt x="65" y="212"/>
                    <a:pt x="67" y="213"/>
                    <a:pt x="69" y="213"/>
                  </a:cubicBezTo>
                  <a:cubicBezTo>
                    <a:pt x="73" y="213"/>
                    <a:pt x="78" y="210"/>
                    <a:pt x="79" y="205"/>
                  </a:cubicBezTo>
                  <a:cubicBezTo>
                    <a:pt x="86" y="191"/>
                    <a:pt x="86" y="191"/>
                    <a:pt x="86" y="191"/>
                  </a:cubicBezTo>
                  <a:cubicBezTo>
                    <a:pt x="93" y="192"/>
                    <a:pt x="100" y="194"/>
                    <a:pt x="108" y="194"/>
                  </a:cubicBezTo>
                  <a:cubicBezTo>
                    <a:pt x="115" y="194"/>
                    <a:pt x="122" y="192"/>
                    <a:pt x="129" y="191"/>
                  </a:cubicBezTo>
                  <a:cubicBezTo>
                    <a:pt x="135" y="206"/>
                    <a:pt x="135" y="206"/>
                    <a:pt x="135" y="206"/>
                  </a:cubicBezTo>
                  <a:cubicBezTo>
                    <a:pt x="137" y="210"/>
                    <a:pt x="141" y="213"/>
                    <a:pt x="146" y="213"/>
                  </a:cubicBezTo>
                  <a:cubicBezTo>
                    <a:pt x="148" y="213"/>
                    <a:pt x="149" y="213"/>
                    <a:pt x="151" y="212"/>
                  </a:cubicBezTo>
                  <a:cubicBezTo>
                    <a:pt x="157" y="210"/>
                    <a:pt x="159" y="203"/>
                    <a:pt x="157" y="197"/>
                  </a:cubicBezTo>
                  <a:lnTo>
                    <a:pt x="151" y="182"/>
                  </a:lnTo>
                  <a:close/>
                  <a:moveTo>
                    <a:pt x="145" y="157"/>
                  </a:moveTo>
                  <a:cubicBezTo>
                    <a:pt x="144" y="157"/>
                    <a:pt x="143" y="158"/>
                    <a:pt x="142" y="159"/>
                  </a:cubicBezTo>
                  <a:cubicBezTo>
                    <a:pt x="140" y="160"/>
                    <a:pt x="138" y="161"/>
                    <a:pt x="137" y="162"/>
                  </a:cubicBezTo>
                  <a:cubicBezTo>
                    <a:pt x="135" y="163"/>
                    <a:pt x="133" y="164"/>
                    <a:pt x="131" y="165"/>
                  </a:cubicBezTo>
                  <a:cubicBezTo>
                    <a:pt x="124" y="168"/>
                    <a:pt x="116" y="169"/>
                    <a:pt x="108" y="169"/>
                  </a:cubicBezTo>
                  <a:cubicBezTo>
                    <a:pt x="82" y="169"/>
                    <a:pt x="60" y="154"/>
                    <a:pt x="50" y="131"/>
                  </a:cubicBezTo>
                  <a:cubicBezTo>
                    <a:pt x="41" y="107"/>
                    <a:pt x="47" y="81"/>
                    <a:pt x="64" y="64"/>
                  </a:cubicBezTo>
                  <a:cubicBezTo>
                    <a:pt x="69" y="58"/>
                    <a:pt x="76" y="53"/>
                    <a:pt x="84" y="50"/>
                  </a:cubicBezTo>
                  <a:cubicBezTo>
                    <a:pt x="90" y="48"/>
                    <a:pt x="97" y="46"/>
                    <a:pt x="103" y="46"/>
                  </a:cubicBezTo>
                  <a:cubicBezTo>
                    <a:pt x="105" y="46"/>
                    <a:pt x="106" y="45"/>
                    <a:pt x="108" y="45"/>
                  </a:cubicBezTo>
                  <a:cubicBezTo>
                    <a:pt x="133" y="45"/>
                    <a:pt x="155" y="61"/>
                    <a:pt x="165" y="84"/>
                  </a:cubicBezTo>
                  <a:cubicBezTo>
                    <a:pt x="167" y="88"/>
                    <a:pt x="168" y="92"/>
                    <a:pt x="168" y="96"/>
                  </a:cubicBezTo>
                  <a:cubicBezTo>
                    <a:pt x="169" y="96"/>
                    <a:pt x="169" y="96"/>
                    <a:pt x="169" y="97"/>
                  </a:cubicBezTo>
                  <a:cubicBezTo>
                    <a:pt x="172" y="116"/>
                    <a:pt x="166" y="136"/>
                    <a:pt x="152" y="150"/>
                  </a:cubicBezTo>
                  <a:cubicBezTo>
                    <a:pt x="152" y="151"/>
                    <a:pt x="152" y="151"/>
                    <a:pt x="152" y="151"/>
                  </a:cubicBezTo>
                  <a:cubicBezTo>
                    <a:pt x="149" y="153"/>
                    <a:pt x="147" y="155"/>
                    <a:pt x="145"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96" name="Group 18"/>
          <p:cNvGrpSpPr>
            <a:grpSpLocks noChangeAspect="1"/>
          </p:cNvGrpSpPr>
          <p:nvPr/>
        </p:nvGrpSpPr>
        <p:grpSpPr bwMode="auto">
          <a:xfrm>
            <a:off x="2847566" y="1685357"/>
            <a:ext cx="274654" cy="273058"/>
            <a:chOff x="2886" y="2311"/>
            <a:chExt cx="172" cy="171"/>
          </a:xfrm>
          <a:solidFill>
            <a:schemeClr val="tx2"/>
          </a:solidFill>
        </p:grpSpPr>
        <p:sp>
          <p:nvSpPr>
            <p:cNvPr id="297" name="Freeform 19"/>
            <p:cNvSpPr>
              <a:spLocks noEditPoints="1"/>
            </p:cNvSpPr>
            <p:nvPr/>
          </p:nvSpPr>
          <p:spPr bwMode="auto">
            <a:xfrm>
              <a:off x="2886" y="2311"/>
              <a:ext cx="172" cy="171"/>
            </a:xfrm>
            <a:custGeom>
              <a:avLst/>
              <a:gdLst>
                <a:gd name="T0" fmla="*/ 500 w 1000"/>
                <a:gd name="T1" fmla="*/ 44 h 1000"/>
                <a:gd name="T2" fmla="*/ 44 w 1000"/>
                <a:gd name="T3" fmla="*/ 500 h 1000"/>
                <a:gd name="T4" fmla="*/ 500 w 1000"/>
                <a:gd name="T5" fmla="*/ 956 h 1000"/>
                <a:gd name="T6" fmla="*/ 956 w 1000"/>
                <a:gd name="T7" fmla="*/ 500 h 1000"/>
                <a:gd name="T8" fmla="*/ 500 w 1000"/>
                <a:gd name="T9" fmla="*/ 44 h 1000"/>
                <a:gd name="T10" fmla="*/ 500 w 1000"/>
                <a:gd name="T11" fmla="*/ 1000 h 1000"/>
                <a:gd name="T12" fmla="*/ 147 w 1000"/>
                <a:gd name="T13" fmla="*/ 854 h 1000"/>
                <a:gd name="T14" fmla="*/ 0 w 1000"/>
                <a:gd name="T15" fmla="*/ 500 h 1000"/>
                <a:gd name="T16" fmla="*/ 147 w 1000"/>
                <a:gd name="T17" fmla="*/ 147 h 1000"/>
                <a:gd name="T18" fmla="*/ 500 w 1000"/>
                <a:gd name="T19" fmla="*/ 0 h 1000"/>
                <a:gd name="T20" fmla="*/ 854 w 1000"/>
                <a:gd name="T21" fmla="*/ 147 h 1000"/>
                <a:gd name="T22" fmla="*/ 1000 w 1000"/>
                <a:gd name="T23" fmla="*/ 500 h 1000"/>
                <a:gd name="T24" fmla="*/ 854 w 1000"/>
                <a:gd name="T25" fmla="*/ 854 h 1000"/>
                <a:gd name="T26" fmla="*/ 500 w 1000"/>
                <a:gd name="T27"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000">
                  <a:moveTo>
                    <a:pt x="500" y="44"/>
                  </a:moveTo>
                  <a:cubicBezTo>
                    <a:pt x="249" y="44"/>
                    <a:pt x="44" y="249"/>
                    <a:pt x="44" y="500"/>
                  </a:cubicBezTo>
                  <a:cubicBezTo>
                    <a:pt x="44" y="752"/>
                    <a:pt x="249" y="956"/>
                    <a:pt x="500" y="956"/>
                  </a:cubicBezTo>
                  <a:cubicBezTo>
                    <a:pt x="752" y="956"/>
                    <a:pt x="956" y="752"/>
                    <a:pt x="956" y="500"/>
                  </a:cubicBezTo>
                  <a:cubicBezTo>
                    <a:pt x="956" y="249"/>
                    <a:pt x="752" y="44"/>
                    <a:pt x="500" y="44"/>
                  </a:cubicBezTo>
                  <a:close/>
                  <a:moveTo>
                    <a:pt x="500" y="1000"/>
                  </a:moveTo>
                  <a:cubicBezTo>
                    <a:pt x="367" y="1000"/>
                    <a:pt x="241" y="948"/>
                    <a:pt x="147" y="854"/>
                  </a:cubicBezTo>
                  <a:cubicBezTo>
                    <a:pt x="52" y="759"/>
                    <a:pt x="0" y="634"/>
                    <a:pt x="0" y="500"/>
                  </a:cubicBezTo>
                  <a:cubicBezTo>
                    <a:pt x="0" y="367"/>
                    <a:pt x="52" y="241"/>
                    <a:pt x="147" y="147"/>
                  </a:cubicBezTo>
                  <a:cubicBezTo>
                    <a:pt x="241" y="52"/>
                    <a:pt x="367" y="0"/>
                    <a:pt x="500" y="0"/>
                  </a:cubicBezTo>
                  <a:cubicBezTo>
                    <a:pt x="634" y="0"/>
                    <a:pt x="759" y="52"/>
                    <a:pt x="854" y="147"/>
                  </a:cubicBezTo>
                  <a:cubicBezTo>
                    <a:pt x="948" y="241"/>
                    <a:pt x="1000" y="367"/>
                    <a:pt x="1000" y="500"/>
                  </a:cubicBezTo>
                  <a:cubicBezTo>
                    <a:pt x="1000" y="634"/>
                    <a:pt x="948" y="759"/>
                    <a:pt x="854" y="854"/>
                  </a:cubicBezTo>
                  <a:cubicBezTo>
                    <a:pt x="759" y="948"/>
                    <a:pt x="634" y="1000"/>
                    <a:pt x="500" y="1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0"/>
            <p:cNvSpPr>
              <a:spLocks noEditPoints="1"/>
            </p:cNvSpPr>
            <p:nvPr/>
          </p:nvSpPr>
          <p:spPr bwMode="auto">
            <a:xfrm>
              <a:off x="2916" y="2346"/>
              <a:ext cx="113" cy="95"/>
            </a:xfrm>
            <a:custGeom>
              <a:avLst/>
              <a:gdLst>
                <a:gd name="T0" fmla="*/ 611 w 655"/>
                <a:gd name="T1" fmla="*/ 351 h 553"/>
                <a:gd name="T2" fmla="*/ 475 w 655"/>
                <a:gd name="T3" fmla="*/ 351 h 553"/>
                <a:gd name="T4" fmla="*/ 455 w 655"/>
                <a:gd name="T5" fmla="*/ 351 h 553"/>
                <a:gd name="T6" fmla="*/ 455 w 655"/>
                <a:gd name="T7" fmla="*/ 277 h 553"/>
                <a:gd name="T8" fmla="*/ 530 w 655"/>
                <a:gd name="T9" fmla="*/ 277 h 553"/>
                <a:gd name="T10" fmla="*/ 611 w 655"/>
                <a:gd name="T11" fmla="*/ 277 h 553"/>
                <a:gd name="T12" fmla="*/ 611 w 655"/>
                <a:gd name="T13" fmla="*/ 351 h 553"/>
                <a:gd name="T14" fmla="*/ 453 w 655"/>
                <a:gd name="T15" fmla="*/ 469 h 553"/>
                <a:gd name="T16" fmla="*/ 340 w 655"/>
                <a:gd name="T17" fmla="*/ 469 h 553"/>
                <a:gd name="T18" fmla="*/ 368 w 655"/>
                <a:gd name="T19" fmla="*/ 395 h 553"/>
                <a:gd name="T20" fmla="*/ 433 w 655"/>
                <a:gd name="T21" fmla="*/ 395 h 553"/>
                <a:gd name="T22" fmla="*/ 453 w 655"/>
                <a:gd name="T23" fmla="*/ 395 h 553"/>
                <a:gd name="T24" fmla="*/ 453 w 655"/>
                <a:gd name="T25" fmla="*/ 469 h 553"/>
                <a:gd name="T26" fmla="*/ 44 w 655"/>
                <a:gd name="T27" fmla="*/ 368 h 553"/>
                <a:gd name="T28" fmla="*/ 86 w 655"/>
                <a:gd name="T29" fmla="*/ 211 h 553"/>
                <a:gd name="T30" fmla="*/ 151 w 655"/>
                <a:gd name="T31" fmla="*/ 73 h 553"/>
                <a:gd name="T32" fmla="*/ 194 w 655"/>
                <a:gd name="T33" fmla="*/ 166 h 553"/>
                <a:gd name="T34" fmla="*/ 213 w 655"/>
                <a:gd name="T35" fmla="*/ 179 h 553"/>
                <a:gd name="T36" fmla="*/ 233 w 655"/>
                <a:gd name="T37" fmla="*/ 167 h 553"/>
                <a:gd name="T38" fmla="*/ 249 w 655"/>
                <a:gd name="T39" fmla="*/ 140 h 553"/>
                <a:gd name="T40" fmla="*/ 293 w 655"/>
                <a:gd name="T41" fmla="*/ 241 h 553"/>
                <a:gd name="T42" fmla="*/ 326 w 655"/>
                <a:gd name="T43" fmla="*/ 368 h 553"/>
                <a:gd name="T44" fmla="*/ 185 w 655"/>
                <a:gd name="T45" fmla="*/ 509 h 553"/>
                <a:gd name="T46" fmla="*/ 44 w 655"/>
                <a:gd name="T47" fmla="*/ 368 h 553"/>
                <a:gd name="T48" fmla="*/ 369 w 655"/>
                <a:gd name="T49" fmla="*/ 351 h 553"/>
                <a:gd name="T50" fmla="*/ 354 w 655"/>
                <a:gd name="T51" fmla="*/ 277 h 553"/>
                <a:gd name="T52" fmla="*/ 411 w 655"/>
                <a:gd name="T53" fmla="*/ 277 h 553"/>
                <a:gd name="T54" fmla="*/ 411 w 655"/>
                <a:gd name="T55" fmla="*/ 351 h 553"/>
                <a:gd name="T56" fmla="*/ 369 w 655"/>
                <a:gd name="T57" fmla="*/ 351 h 553"/>
                <a:gd name="T58" fmla="*/ 508 w 655"/>
                <a:gd name="T59" fmla="*/ 160 h 553"/>
                <a:gd name="T60" fmla="*/ 508 w 655"/>
                <a:gd name="T61" fmla="*/ 233 h 553"/>
                <a:gd name="T62" fmla="*/ 433 w 655"/>
                <a:gd name="T63" fmla="*/ 233 h 553"/>
                <a:gd name="T64" fmla="*/ 338 w 655"/>
                <a:gd name="T65" fmla="*/ 233 h 553"/>
                <a:gd name="T66" fmla="*/ 334 w 655"/>
                <a:gd name="T67" fmla="*/ 224 h 553"/>
                <a:gd name="T68" fmla="*/ 305 w 655"/>
                <a:gd name="T69" fmla="*/ 160 h 553"/>
                <a:gd name="T70" fmla="*/ 508 w 655"/>
                <a:gd name="T71" fmla="*/ 160 h 553"/>
                <a:gd name="T72" fmla="*/ 633 w 655"/>
                <a:gd name="T73" fmla="*/ 233 h 553"/>
                <a:gd name="T74" fmla="*/ 552 w 655"/>
                <a:gd name="T75" fmla="*/ 233 h 553"/>
                <a:gd name="T76" fmla="*/ 552 w 655"/>
                <a:gd name="T77" fmla="*/ 138 h 553"/>
                <a:gd name="T78" fmla="*/ 530 w 655"/>
                <a:gd name="T79" fmla="*/ 116 h 553"/>
                <a:gd name="T80" fmla="*/ 286 w 655"/>
                <a:gd name="T81" fmla="*/ 116 h 553"/>
                <a:gd name="T82" fmla="*/ 271 w 655"/>
                <a:gd name="T83" fmla="*/ 83 h 553"/>
                <a:gd name="T84" fmla="*/ 252 w 655"/>
                <a:gd name="T85" fmla="*/ 70 h 553"/>
                <a:gd name="T86" fmla="*/ 232 w 655"/>
                <a:gd name="T87" fmla="*/ 81 h 553"/>
                <a:gd name="T88" fmla="*/ 216 w 655"/>
                <a:gd name="T89" fmla="*/ 109 h 553"/>
                <a:gd name="T90" fmla="*/ 172 w 655"/>
                <a:gd name="T91" fmla="*/ 13 h 553"/>
                <a:gd name="T92" fmla="*/ 152 w 655"/>
                <a:gd name="T93" fmla="*/ 0 h 553"/>
                <a:gd name="T94" fmla="*/ 132 w 655"/>
                <a:gd name="T95" fmla="*/ 12 h 553"/>
                <a:gd name="T96" fmla="*/ 46 w 655"/>
                <a:gd name="T97" fmla="*/ 193 h 553"/>
                <a:gd name="T98" fmla="*/ 0 w 655"/>
                <a:gd name="T99" fmla="*/ 368 h 553"/>
                <a:gd name="T100" fmla="*/ 185 w 655"/>
                <a:gd name="T101" fmla="*/ 553 h 553"/>
                <a:gd name="T102" fmla="*/ 300 w 655"/>
                <a:gd name="T103" fmla="*/ 513 h 553"/>
                <a:gd name="T104" fmla="*/ 475 w 655"/>
                <a:gd name="T105" fmla="*/ 513 h 553"/>
                <a:gd name="T106" fmla="*/ 497 w 655"/>
                <a:gd name="T107" fmla="*/ 491 h 553"/>
                <a:gd name="T108" fmla="*/ 497 w 655"/>
                <a:gd name="T109" fmla="*/ 395 h 553"/>
                <a:gd name="T110" fmla="*/ 633 w 655"/>
                <a:gd name="T111" fmla="*/ 395 h 553"/>
                <a:gd name="T112" fmla="*/ 655 w 655"/>
                <a:gd name="T113" fmla="*/ 373 h 553"/>
                <a:gd name="T114" fmla="*/ 655 w 655"/>
                <a:gd name="T115" fmla="*/ 255 h 553"/>
                <a:gd name="T116" fmla="*/ 633 w 655"/>
                <a:gd name="T117" fmla="*/ 23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5" h="553">
                  <a:moveTo>
                    <a:pt x="611" y="351"/>
                  </a:moveTo>
                  <a:lnTo>
                    <a:pt x="475" y="351"/>
                  </a:lnTo>
                  <a:lnTo>
                    <a:pt x="455" y="351"/>
                  </a:lnTo>
                  <a:lnTo>
                    <a:pt x="455" y="277"/>
                  </a:lnTo>
                  <a:lnTo>
                    <a:pt x="530" y="277"/>
                  </a:lnTo>
                  <a:lnTo>
                    <a:pt x="611" y="277"/>
                  </a:lnTo>
                  <a:lnTo>
                    <a:pt x="611" y="351"/>
                  </a:lnTo>
                  <a:close/>
                  <a:moveTo>
                    <a:pt x="453" y="469"/>
                  </a:moveTo>
                  <a:lnTo>
                    <a:pt x="340" y="469"/>
                  </a:lnTo>
                  <a:cubicBezTo>
                    <a:pt x="354" y="447"/>
                    <a:pt x="364" y="422"/>
                    <a:pt x="368" y="395"/>
                  </a:cubicBezTo>
                  <a:lnTo>
                    <a:pt x="433" y="395"/>
                  </a:lnTo>
                  <a:lnTo>
                    <a:pt x="453" y="395"/>
                  </a:lnTo>
                  <a:lnTo>
                    <a:pt x="453" y="469"/>
                  </a:lnTo>
                  <a:close/>
                  <a:moveTo>
                    <a:pt x="44" y="368"/>
                  </a:moveTo>
                  <a:cubicBezTo>
                    <a:pt x="44" y="314"/>
                    <a:pt x="60" y="266"/>
                    <a:pt x="86" y="211"/>
                  </a:cubicBezTo>
                  <a:cubicBezTo>
                    <a:pt x="103" y="173"/>
                    <a:pt x="132" y="113"/>
                    <a:pt x="151" y="73"/>
                  </a:cubicBezTo>
                  <a:lnTo>
                    <a:pt x="194" y="166"/>
                  </a:lnTo>
                  <a:cubicBezTo>
                    <a:pt x="198" y="173"/>
                    <a:pt x="205" y="178"/>
                    <a:pt x="213" y="179"/>
                  </a:cubicBezTo>
                  <a:cubicBezTo>
                    <a:pt x="221" y="179"/>
                    <a:pt x="229" y="175"/>
                    <a:pt x="233" y="167"/>
                  </a:cubicBezTo>
                  <a:lnTo>
                    <a:pt x="249" y="140"/>
                  </a:lnTo>
                  <a:cubicBezTo>
                    <a:pt x="263" y="172"/>
                    <a:pt x="282" y="216"/>
                    <a:pt x="293" y="241"/>
                  </a:cubicBezTo>
                  <a:cubicBezTo>
                    <a:pt x="315" y="290"/>
                    <a:pt x="326" y="333"/>
                    <a:pt x="326" y="368"/>
                  </a:cubicBezTo>
                  <a:cubicBezTo>
                    <a:pt x="326" y="446"/>
                    <a:pt x="263" y="509"/>
                    <a:pt x="185" y="509"/>
                  </a:cubicBezTo>
                  <a:cubicBezTo>
                    <a:pt x="107" y="509"/>
                    <a:pt x="44" y="446"/>
                    <a:pt x="44" y="368"/>
                  </a:cubicBezTo>
                  <a:close/>
                  <a:moveTo>
                    <a:pt x="369" y="351"/>
                  </a:moveTo>
                  <a:cubicBezTo>
                    <a:pt x="367" y="328"/>
                    <a:pt x="362" y="304"/>
                    <a:pt x="354" y="277"/>
                  </a:cubicBezTo>
                  <a:lnTo>
                    <a:pt x="411" y="277"/>
                  </a:lnTo>
                  <a:lnTo>
                    <a:pt x="411" y="351"/>
                  </a:lnTo>
                  <a:lnTo>
                    <a:pt x="369" y="351"/>
                  </a:lnTo>
                  <a:close/>
                  <a:moveTo>
                    <a:pt x="508" y="160"/>
                  </a:moveTo>
                  <a:lnTo>
                    <a:pt x="508" y="233"/>
                  </a:lnTo>
                  <a:lnTo>
                    <a:pt x="433" y="233"/>
                  </a:lnTo>
                  <a:lnTo>
                    <a:pt x="338" y="233"/>
                  </a:lnTo>
                  <a:cubicBezTo>
                    <a:pt x="336" y="230"/>
                    <a:pt x="335" y="227"/>
                    <a:pt x="334" y="224"/>
                  </a:cubicBezTo>
                  <a:cubicBezTo>
                    <a:pt x="326" y="207"/>
                    <a:pt x="316" y="183"/>
                    <a:pt x="305" y="160"/>
                  </a:cubicBezTo>
                  <a:lnTo>
                    <a:pt x="508" y="160"/>
                  </a:lnTo>
                  <a:close/>
                  <a:moveTo>
                    <a:pt x="633" y="233"/>
                  </a:moveTo>
                  <a:lnTo>
                    <a:pt x="552" y="233"/>
                  </a:lnTo>
                  <a:lnTo>
                    <a:pt x="552" y="138"/>
                  </a:lnTo>
                  <a:cubicBezTo>
                    <a:pt x="552" y="125"/>
                    <a:pt x="542" y="116"/>
                    <a:pt x="530" y="116"/>
                  </a:cubicBezTo>
                  <a:lnTo>
                    <a:pt x="286" y="116"/>
                  </a:lnTo>
                  <a:cubicBezTo>
                    <a:pt x="277" y="97"/>
                    <a:pt x="271" y="83"/>
                    <a:pt x="271" y="83"/>
                  </a:cubicBezTo>
                  <a:cubicBezTo>
                    <a:pt x="268" y="75"/>
                    <a:pt x="260" y="70"/>
                    <a:pt x="252" y="70"/>
                  </a:cubicBezTo>
                  <a:cubicBezTo>
                    <a:pt x="244" y="70"/>
                    <a:pt x="236" y="74"/>
                    <a:pt x="232" y="81"/>
                  </a:cubicBezTo>
                  <a:lnTo>
                    <a:pt x="216" y="109"/>
                  </a:lnTo>
                  <a:lnTo>
                    <a:pt x="172" y="13"/>
                  </a:lnTo>
                  <a:cubicBezTo>
                    <a:pt x="168" y="5"/>
                    <a:pt x="161" y="0"/>
                    <a:pt x="152" y="0"/>
                  </a:cubicBezTo>
                  <a:cubicBezTo>
                    <a:pt x="144" y="0"/>
                    <a:pt x="136" y="5"/>
                    <a:pt x="132" y="12"/>
                  </a:cubicBezTo>
                  <a:cubicBezTo>
                    <a:pt x="132" y="13"/>
                    <a:pt x="74" y="132"/>
                    <a:pt x="46" y="193"/>
                  </a:cubicBezTo>
                  <a:cubicBezTo>
                    <a:pt x="18" y="253"/>
                    <a:pt x="0" y="306"/>
                    <a:pt x="0" y="368"/>
                  </a:cubicBezTo>
                  <a:cubicBezTo>
                    <a:pt x="0" y="470"/>
                    <a:pt x="83" y="553"/>
                    <a:pt x="185" y="553"/>
                  </a:cubicBezTo>
                  <a:cubicBezTo>
                    <a:pt x="228" y="553"/>
                    <a:pt x="268" y="538"/>
                    <a:pt x="300" y="513"/>
                  </a:cubicBezTo>
                  <a:lnTo>
                    <a:pt x="475" y="513"/>
                  </a:lnTo>
                  <a:cubicBezTo>
                    <a:pt x="487" y="513"/>
                    <a:pt x="497" y="503"/>
                    <a:pt x="497" y="491"/>
                  </a:cubicBezTo>
                  <a:lnTo>
                    <a:pt x="497" y="395"/>
                  </a:lnTo>
                  <a:lnTo>
                    <a:pt x="633" y="395"/>
                  </a:lnTo>
                  <a:cubicBezTo>
                    <a:pt x="645" y="395"/>
                    <a:pt x="655" y="385"/>
                    <a:pt x="655" y="373"/>
                  </a:cubicBezTo>
                  <a:lnTo>
                    <a:pt x="655" y="255"/>
                  </a:lnTo>
                  <a:cubicBezTo>
                    <a:pt x="655" y="243"/>
                    <a:pt x="645" y="233"/>
                    <a:pt x="633"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9" name="Group 70"/>
          <p:cNvGrpSpPr>
            <a:grpSpLocks noChangeAspect="1"/>
          </p:cNvGrpSpPr>
          <p:nvPr/>
        </p:nvGrpSpPr>
        <p:grpSpPr bwMode="auto">
          <a:xfrm>
            <a:off x="3343132" y="1675177"/>
            <a:ext cx="273058" cy="273058"/>
            <a:chOff x="2795" y="1535"/>
            <a:chExt cx="171" cy="171"/>
          </a:xfrm>
          <a:solidFill>
            <a:schemeClr val="tx2"/>
          </a:solidFill>
        </p:grpSpPr>
        <p:sp>
          <p:nvSpPr>
            <p:cNvPr id="300" name="Freeform 71"/>
            <p:cNvSpPr>
              <a:spLocks noEditPoints="1"/>
            </p:cNvSpPr>
            <p:nvPr/>
          </p:nvSpPr>
          <p:spPr bwMode="auto">
            <a:xfrm>
              <a:off x="2795" y="1535"/>
              <a:ext cx="171" cy="171"/>
            </a:xfrm>
            <a:custGeom>
              <a:avLst/>
              <a:gdLst>
                <a:gd name="T0" fmla="*/ 500 w 1000"/>
                <a:gd name="T1" fmla="*/ 956 h 1000"/>
                <a:gd name="T2" fmla="*/ 44 w 1000"/>
                <a:gd name="T3" fmla="*/ 500 h 1000"/>
                <a:gd name="T4" fmla="*/ 500 w 1000"/>
                <a:gd name="T5" fmla="*/ 44 h 1000"/>
                <a:gd name="T6" fmla="*/ 956 w 1000"/>
                <a:gd name="T7" fmla="*/ 500 h 1000"/>
                <a:gd name="T8" fmla="*/ 500 w 1000"/>
                <a:gd name="T9" fmla="*/ 956 h 1000"/>
                <a:gd name="T10" fmla="*/ 854 w 1000"/>
                <a:gd name="T11" fmla="*/ 147 h 1000"/>
                <a:gd name="T12" fmla="*/ 500 w 1000"/>
                <a:gd name="T13" fmla="*/ 0 h 1000"/>
                <a:gd name="T14" fmla="*/ 147 w 1000"/>
                <a:gd name="T15" fmla="*/ 147 h 1000"/>
                <a:gd name="T16" fmla="*/ 0 w 1000"/>
                <a:gd name="T17" fmla="*/ 500 h 1000"/>
                <a:gd name="T18" fmla="*/ 147 w 1000"/>
                <a:gd name="T19" fmla="*/ 854 h 1000"/>
                <a:gd name="T20" fmla="*/ 500 w 1000"/>
                <a:gd name="T21" fmla="*/ 1000 h 1000"/>
                <a:gd name="T22" fmla="*/ 854 w 1000"/>
                <a:gd name="T23" fmla="*/ 854 h 1000"/>
                <a:gd name="T24" fmla="*/ 1000 w 1000"/>
                <a:gd name="T25" fmla="*/ 500 h 1000"/>
                <a:gd name="T26" fmla="*/ 854 w 1000"/>
                <a:gd name="T27" fmla="*/ 147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000">
                  <a:moveTo>
                    <a:pt x="500" y="956"/>
                  </a:moveTo>
                  <a:cubicBezTo>
                    <a:pt x="249" y="956"/>
                    <a:pt x="44" y="752"/>
                    <a:pt x="44" y="500"/>
                  </a:cubicBezTo>
                  <a:cubicBezTo>
                    <a:pt x="44" y="249"/>
                    <a:pt x="249" y="44"/>
                    <a:pt x="500" y="44"/>
                  </a:cubicBezTo>
                  <a:cubicBezTo>
                    <a:pt x="752" y="44"/>
                    <a:pt x="956" y="249"/>
                    <a:pt x="956" y="500"/>
                  </a:cubicBezTo>
                  <a:cubicBezTo>
                    <a:pt x="956" y="752"/>
                    <a:pt x="752" y="956"/>
                    <a:pt x="500" y="956"/>
                  </a:cubicBezTo>
                  <a:close/>
                  <a:moveTo>
                    <a:pt x="854" y="147"/>
                  </a:moveTo>
                  <a:cubicBezTo>
                    <a:pt x="759" y="52"/>
                    <a:pt x="634" y="0"/>
                    <a:pt x="500" y="0"/>
                  </a:cubicBezTo>
                  <a:cubicBezTo>
                    <a:pt x="367" y="0"/>
                    <a:pt x="241" y="52"/>
                    <a:pt x="147" y="147"/>
                  </a:cubicBezTo>
                  <a:cubicBezTo>
                    <a:pt x="52" y="241"/>
                    <a:pt x="0" y="367"/>
                    <a:pt x="0" y="500"/>
                  </a:cubicBezTo>
                  <a:cubicBezTo>
                    <a:pt x="0" y="634"/>
                    <a:pt x="52" y="759"/>
                    <a:pt x="147" y="854"/>
                  </a:cubicBezTo>
                  <a:cubicBezTo>
                    <a:pt x="241" y="948"/>
                    <a:pt x="367" y="1000"/>
                    <a:pt x="500" y="1000"/>
                  </a:cubicBezTo>
                  <a:cubicBezTo>
                    <a:pt x="634" y="1000"/>
                    <a:pt x="759" y="948"/>
                    <a:pt x="854" y="854"/>
                  </a:cubicBezTo>
                  <a:cubicBezTo>
                    <a:pt x="948" y="759"/>
                    <a:pt x="1000" y="634"/>
                    <a:pt x="1000" y="500"/>
                  </a:cubicBezTo>
                  <a:cubicBezTo>
                    <a:pt x="1000" y="367"/>
                    <a:pt x="948" y="241"/>
                    <a:pt x="85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72"/>
            <p:cNvSpPr>
              <a:spLocks/>
            </p:cNvSpPr>
            <p:nvPr/>
          </p:nvSpPr>
          <p:spPr bwMode="auto">
            <a:xfrm>
              <a:off x="2843" y="1581"/>
              <a:ext cx="43" cy="8"/>
            </a:xfrm>
            <a:custGeom>
              <a:avLst/>
              <a:gdLst>
                <a:gd name="T0" fmla="*/ 226 w 248"/>
                <a:gd name="T1" fmla="*/ 0 h 44"/>
                <a:gd name="T2" fmla="*/ 22 w 248"/>
                <a:gd name="T3" fmla="*/ 0 h 44"/>
                <a:gd name="T4" fmla="*/ 0 w 248"/>
                <a:gd name="T5" fmla="*/ 22 h 44"/>
                <a:gd name="T6" fmla="*/ 22 w 248"/>
                <a:gd name="T7" fmla="*/ 44 h 44"/>
                <a:gd name="T8" fmla="*/ 226 w 248"/>
                <a:gd name="T9" fmla="*/ 44 h 44"/>
                <a:gd name="T10" fmla="*/ 248 w 248"/>
                <a:gd name="T11" fmla="*/ 22 h 44"/>
                <a:gd name="T12" fmla="*/ 226 w 24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48" h="44">
                  <a:moveTo>
                    <a:pt x="226" y="0"/>
                  </a:moveTo>
                  <a:lnTo>
                    <a:pt x="22" y="0"/>
                  </a:lnTo>
                  <a:cubicBezTo>
                    <a:pt x="10" y="0"/>
                    <a:pt x="0" y="10"/>
                    <a:pt x="0" y="22"/>
                  </a:cubicBezTo>
                  <a:cubicBezTo>
                    <a:pt x="0" y="34"/>
                    <a:pt x="10" y="44"/>
                    <a:pt x="22" y="44"/>
                  </a:cubicBezTo>
                  <a:lnTo>
                    <a:pt x="226" y="44"/>
                  </a:lnTo>
                  <a:cubicBezTo>
                    <a:pt x="238" y="44"/>
                    <a:pt x="248" y="34"/>
                    <a:pt x="248" y="22"/>
                  </a:cubicBezTo>
                  <a:cubicBezTo>
                    <a:pt x="248" y="10"/>
                    <a:pt x="238" y="0"/>
                    <a:pt x="2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73"/>
            <p:cNvSpPr>
              <a:spLocks noChangeArrowheads="1"/>
            </p:cNvSpPr>
            <p:nvPr/>
          </p:nvSpPr>
          <p:spPr bwMode="auto">
            <a:xfrm>
              <a:off x="2891" y="1581"/>
              <a:ext cx="8" cy="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74"/>
            <p:cNvSpPr>
              <a:spLocks/>
            </p:cNvSpPr>
            <p:nvPr/>
          </p:nvSpPr>
          <p:spPr bwMode="auto">
            <a:xfrm>
              <a:off x="2843" y="1611"/>
              <a:ext cx="43" cy="7"/>
            </a:xfrm>
            <a:custGeom>
              <a:avLst/>
              <a:gdLst>
                <a:gd name="T0" fmla="*/ 248 w 248"/>
                <a:gd name="T1" fmla="*/ 22 h 44"/>
                <a:gd name="T2" fmla="*/ 226 w 248"/>
                <a:gd name="T3" fmla="*/ 0 h 44"/>
                <a:gd name="T4" fmla="*/ 22 w 248"/>
                <a:gd name="T5" fmla="*/ 0 h 44"/>
                <a:gd name="T6" fmla="*/ 0 w 248"/>
                <a:gd name="T7" fmla="*/ 22 h 44"/>
                <a:gd name="T8" fmla="*/ 22 w 248"/>
                <a:gd name="T9" fmla="*/ 44 h 44"/>
                <a:gd name="T10" fmla="*/ 226 w 248"/>
                <a:gd name="T11" fmla="*/ 44 h 44"/>
                <a:gd name="T12" fmla="*/ 248 w 248"/>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248" h="44">
                  <a:moveTo>
                    <a:pt x="248" y="22"/>
                  </a:moveTo>
                  <a:cubicBezTo>
                    <a:pt x="248" y="10"/>
                    <a:pt x="238" y="0"/>
                    <a:pt x="226" y="0"/>
                  </a:cubicBezTo>
                  <a:lnTo>
                    <a:pt x="22" y="0"/>
                  </a:lnTo>
                  <a:cubicBezTo>
                    <a:pt x="10" y="0"/>
                    <a:pt x="0" y="10"/>
                    <a:pt x="0" y="22"/>
                  </a:cubicBezTo>
                  <a:cubicBezTo>
                    <a:pt x="0" y="34"/>
                    <a:pt x="10" y="44"/>
                    <a:pt x="22" y="44"/>
                  </a:cubicBezTo>
                  <a:lnTo>
                    <a:pt x="226" y="44"/>
                  </a:lnTo>
                  <a:cubicBezTo>
                    <a:pt x="238" y="44"/>
                    <a:pt x="248" y="34"/>
                    <a:pt x="24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75"/>
            <p:cNvSpPr>
              <a:spLocks noEditPoints="1"/>
            </p:cNvSpPr>
            <p:nvPr/>
          </p:nvSpPr>
          <p:spPr bwMode="auto">
            <a:xfrm>
              <a:off x="2889" y="1627"/>
              <a:ext cx="31" cy="34"/>
            </a:xfrm>
            <a:custGeom>
              <a:avLst/>
              <a:gdLst>
                <a:gd name="T0" fmla="*/ 157 w 179"/>
                <a:gd name="T1" fmla="*/ 177 h 199"/>
                <a:gd name="T2" fmla="*/ 22 w 179"/>
                <a:gd name="T3" fmla="*/ 177 h 199"/>
                <a:gd name="T4" fmla="*/ 22 w 179"/>
                <a:gd name="T5" fmla="*/ 176 h 199"/>
                <a:gd name="T6" fmla="*/ 89 w 179"/>
                <a:gd name="T7" fmla="*/ 109 h 199"/>
                <a:gd name="T8" fmla="*/ 157 w 179"/>
                <a:gd name="T9" fmla="*/ 176 h 199"/>
                <a:gd name="T10" fmla="*/ 157 w 179"/>
                <a:gd name="T11" fmla="*/ 177 h 199"/>
                <a:gd name="T12" fmla="*/ 89 w 179"/>
                <a:gd name="T13" fmla="*/ 22 h 199"/>
                <a:gd name="T14" fmla="*/ 122 w 179"/>
                <a:gd name="T15" fmla="*/ 54 h 199"/>
                <a:gd name="T16" fmla="*/ 89 w 179"/>
                <a:gd name="T17" fmla="*/ 87 h 199"/>
                <a:gd name="T18" fmla="*/ 57 w 179"/>
                <a:gd name="T19" fmla="*/ 54 h 199"/>
                <a:gd name="T20" fmla="*/ 89 w 179"/>
                <a:gd name="T21" fmla="*/ 22 h 199"/>
                <a:gd name="T22" fmla="*/ 126 w 179"/>
                <a:gd name="T23" fmla="*/ 94 h 199"/>
                <a:gd name="T24" fmla="*/ 144 w 179"/>
                <a:gd name="T25" fmla="*/ 54 h 199"/>
                <a:gd name="T26" fmla="*/ 89 w 179"/>
                <a:gd name="T27" fmla="*/ 0 h 199"/>
                <a:gd name="T28" fmla="*/ 35 w 179"/>
                <a:gd name="T29" fmla="*/ 54 h 199"/>
                <a:gd name="T30" fmla="*/ 53 w 179"/>
                <a:gd name="T31" fmla="*/ 94 h 199"/>
                <a:gd name="T32" fmla="*/ 0 w 179"/>
                <a:gd name="T33" fmla="*/ 176 h 199"/>
                <a:gd name="T34" fmla="*/ 0 w 179"/>
                <a:gd name="T35" fmla="*/ 188 h 199"/>
                <a:gd name="T36" fmla="*/ 11 w 179"/>
                <a:gd name="T37" fmla="*/ 199 h 199"/>
                <a:gd name="T38" fmla="*/ 168 w 179"/>
                <a:gd name="T39" fmla="*/ 199 h 199"/>
                <a:gd name="T40" fmla="*/ 179 w 179"/>
                <a:gd name="T41" fmla="*/ 188 h 199"/>
                <a:gd name="T42" fmla="*/ 179 w 179"/>
                <a:gd name="T43" fmla="*/ 176 h 199"/>
                <a:gd name="T44" fmla="*/ 126 w 179"/>
                <a:gd name="T45"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99">
                  <a:moveTo>
                    <a:pt x="157" y="177"/>
                  </a:moveTo>
                  <a:lnTo>
                    <a:pt x="22" y="177"/>
                  </a:lnTo>
                  <a:lnTo>
                    <a:pt x="22" y="176"/>
                  </a:lnTo>
                  <a:cubicBezTo>
                    <a:pt x="22" y="139"/>
                    <a:pt x="52" y="109"/>
                    <a:pt x="89" y="109"/>
                  </a:cubicBezTo>
                  <a:cubicBezTo>
                    <a:pt x="127" y="109"/>
                    <a:pt x="157" y="139"/>
                    <a:pt x="157" y="176"/>
                  </a:cubicBezTo>
                  <a:lnTo>
                    <a:pt x="157" y="177"/>
                  </a:lnTo>
                  <a:close/>
                  <a:moveTo>
                    <a:pt x="89" y="22"/>
                  </a:moveTo>
                  <a:cubicBezTo>
                    <a:pt x="107" y="22"/>
                    <a:pt x="122" y="36"/>
                    <a:pt x="122" y="54"/>
                  </a:cubicBezTo>
                  <a:cubicBezTo>
                    <a:pt x="122" y="72"/>
                    <a:pt x="107" y="87"/>
                    <a:pt x="89" y="87"/>
                  </a:cubicBezTo>
                  <a:cubicBezTo>
                    <a:pt x="71" y="87"/>
                    <a:pt x="57" y="72"/>
                    <a:pt x="57" y="54"/>
                  </a:cubicBezTo>
                  <a:cubicBezTo>
                    <a:pt x="57" y="36"/>
                    <a:pt x="71" y="22"/>
                    <a:pt x="89" y="22"/>
                  </a:cubicBezTo>
                  <a:close/>
                  <a:moveTo>
                    <a:pt x="126" y="94"/>
                  </a:moveTo>
                  <a:cubicBezTo>
                    <a:pt x="137" y="84"/>
                    <a:pt x="144" y="70"/>
                    <a:pt x="144" y="54"/>
                  </a:cubicBezTo>
                  <a:cubicBezTo>
                    <a:pt x="144" y="24"/>
                    <a:pt x="119" y="0"/>
                    <a:pt x="89" y="0"/>
                  </a:cubicBezTo>
                  <a:cubicBezTo>
                    <a:pt x="59" y="0"/>
                    <a:pt x="35" y="24"/>
                    <a:pt x="35" y="54"/>
                  </a:cubicBezTo>
                  <a:cubicBezTo>
                    <a:pt x="35" y="70"/>
                    <a:pt x="42" y="84"/>
                    <a:pt x="53" y="94"/>
                  </a:cubicBezTo>
                  <a:cubicBezTo>
                    <a:pt x="22" y="108"/>
                    <a:pt x="0" y="140"/>
                    <a:pt x="0" y="176"/>
                  </a:cubicBezTo>
                  <a:lnTo>
                    <a:pt x="0" y="188"/>
                  </a:lnTo>
                  <a:cubicBezTo>
                    <a:pt x="0" y="194"/>
                    <a:pt x="5" y="199"/>
                    <a:pt x="11" y="199"/>
                  </a:cubicBezTo>
                  <a:lnTo>
                    <a:pt x="168" y="199"/>
                  </a:lnTo>
                  <a:cubicBezTo>
                    <a:pt x="174" y="199"/>
                    <a:pt x="179" y="194"/>
                    <a:pt x="179" y="188"/>
                  </a:cubicBezTo>
                  <a:lnTo>
                    <a:pt x="179" y="176"/>
                  </a:lnTo>
                  <a:cubicBezTo>
                    <a:pt x="179" y="140"/>
                    <a:pt x="157" y="108"/>
                    <a:pt x="12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76"/>
            <p:cNvSpPr>
              <a:spLocks noEditPoints="1"/>
            </p:cNvSpPr>
            <p:nvPr/>
          </p:nvSpPr>
          <p:spPr bwMode="auto">
            <a:xfrm>
              <a:off x="2830" y="1570"/>
              <a:ext cx="105" cy="107"/>
            </a:xfrm>
            <a:custGeom>
              <a:avLst/>
              <a:gdLst>
                <a:gd name="T0" fmla="*/ 434 w 612"/>
                <a:gd name="T1" fmla="*/ 581 h 625"/>
                <a:gd name="T2" fmla="*/ 300 w 612"/>
                <a:gd name="T3" fmla="*/ 447 h 625"/>
                <a:gd name="T4" fmla="*/ 434 w 612"/>
                <a:gd name="T5" fmla="*/ 313 h 625"/>
                <a:gd name="T6" fmla="*/ 568 w 612"/>
                <a:gd name="T7" fmla="*/ 447 h 625"/>
                <a:gd name="T8" fmla="*/ 434 w 612"/>
                <a:gd name="T9" fmla="*/ 581 h 625"/>
                <a:gd name="T10" fmla="*/ 44 w 612"/>
                <a:gd name="T11" fmla="*/ 481 h 625"/>
                <a:gd name="T12" fmla="*/ 44 w 612"/>
                <a:gd name="T13" fmla="*/ 389 h 625"/>
                <a:gd name="T14" fmla="*/ 265 w 612"/>
                <a:gd name="T15" fmla="*/ 389 h 625"/>
                <a:gd name="T16" fmla="*/ 259 w 612"/>
                <a:gd name="T17" fmla="*/ 413 h 625"/>
                <a:gd name="T18" fmla="*/ 99 w 612"/>
                <a:gd name="T19" fmla="*/ 413 h 625"/>
                <a:gd name="T20" fmla="*/ 77 w 612"/>
                <a:gd name="T21" fmla="*/ 435 h 625"/>
                <a:gd name="T22" fmla="*/ 99 w 612"/>
                <a:gd name="T23" fmla="*/ 457 h 625"/>
                <a:gd name="T24" fmla="*/ 256 w 612"/>
                <a:gd name="T25" fmla="*/ 457 h 625"/>
                <a:gd name="T26" fmla="*/ 259 w 612"/>
                <a:gd name="T27" fmla="*/ 481 h 625"/>
                <a:gd name="T28" fmla="*/ 44 w 612"/>
                <a:gd name="T29" fmla="*/ 481 h 625"/>
                <a:gd name="T30" fmla="*/ 44 w 612"/>
                <a:gd name="T31" fmla="*/ 217 h 625"/>
                <a:gd name="T32" fmla="*/ 434 w 612"/>
                <a:gd name="T33" fmla="*/ 217 h 625"/>
                <a:gd name="T34" fmla="*/ 434 w 612"/>
                <a:gd name="T35" fmla="*/ 269 h 625"/>
                <a:gd name="T36" fmla="*/ 434 w 612"/>
                <a:gd name="T37" fmla="*/ 269 h 625"/>
                <a:gd name="T38" fmla="*/ 401 w 612"/>
                <a:gd name="T39" fmla="*/ 272 h 625"/>
                <a:gd name="T40" fmla="*/ 403 w 612"/>
                <a:gd name="T41" fmla="*/ 262 h 625"/>
                <a:gd name="T42" fmla="*/ 381 w 612"/>
                <a:gd name="T43" fmla="*/ 240 h 625"/>
                <a:gd name="T44" fmla="*/ 359 w 612"/>
                <a:gd name="T45" fmla="*/ 262 h 625"/>
                <a:gd name="T46" fmla="*/ 370 w 612"/>
                <a:gd name="T47" fmla="*/ 281 h 625"/>
                <a:gd name="T48" fmla="*/ 323 w 612"/>
                <a:gd name="T49" fmla="*/ 308 h 625"/>
                <a:gd name="T50" fmla="*/ 44 w 612"/>
                <a:gd name="T51" fmla="*/ 308 h 625"/>
                <a:gd name="T52" fmla="*/ 44 w 612"/>
                <a:gd name="T53" fmla="*/ 217 h 625"/>
                <a:gd name="T54" fmla="*/ 44 w 612"/>
                <a:gd name="T55" fmla="*/ 44 h 625"/>
                <a:gd name="T56" fmla="*/ 434 w 612"/>
                <a:gd name="T57" fmla="*/ 44 h 625"/>
                <a:gd name="T58" fmla="*/ 434 w 612"/>
                <a:gd name="T59" fmla="*/ 135 h 625"/>
                <a:gd name="T60" fmla="*/ 44 w 612"/>
                <a:gd name="T61" fmla="*/ 135 h 625"/>
                <a:gd name="T62" fmla="*/ 44 w 612"/>
                <a:gd name="T63" fmla="*/ 44 h 625"/>
                <a:gd name="T64" fmla="*/ 478 w 612"/>
                <a:gd name="T65" fmla="*/ 275 h 625"/>
                <a:gd name="T66" fmla="*/ 478 w 612"/>
                <a:gd name="T67" fmla="*/ 195 h 625"/>
                <a:gd name="T68" fmla="*/ 467 w 612"/>
                <a:gd name="T69" fmla="*/ 176 h 625"/>
                <a:gd name="T70" fmla="*/ 478 w 612"/>
                <a:gd name="T71" fmla="*/ 157 h 625"/>
                <a:gd name="T72" fmla="*/ 478 w 612"/>
                <a:gd name="T73" fmla="*/ 22 h 625"/>
                <a:gd name="T74" fmla="*/ 456 w 612"/>
                <a:gd name="T75" fmla="*/ 0 h 625"/>
                <a:gd name="T76" fmla="*/ 22 w 612"/>
                <a:gd name="T77" fmla="*/ 0 h 625"/>
                <a:gd name="T78" fmla="*/ 0 w 612"/>
                <a:gd name="T79" fmla="*/ 22 h 625"/>
                <a:gd name="T80" fmla="*/ 0 w 612"/>
                <a:gd name="T81" fmla="*/ 157 h 625"/>
                <a:gd name="T82" fmla="*/ 10 w 612"/>
                <a:gd name="T83" fmla="*/ 176 h 625"/>
                <a:gd name="T84" fmla="*/ 0 w 612"/>
                <a:gd name="T85" fmla="*/ 195 h 625"/>
                <a:gd name="T86" fmla="*/ 0 w 612"/>
                <a:gd name="T87" fmla="*/ 330 h 625"/>
                <a:gd name="T88" fmla="*/ 11 w 612"/>
                <a:gd name="T89" fmla="*/ 349 h 625"/>
                <a:gd name="T90" fmla="*/ 0 w 612"/>
                <a:gd name="T91" fmla="*/ 367 h 625"/>
                <a:gd name="T92" fmla="*/ 0 w 612"/>
                <a:gd name="T93" fmla="*/ 503 h 625"/>
                <a:gd name="T94" fmla="*/ 22 w 612"/>
                <a:gd name="T95" fmla="*/ 525 h 625"/>
                <a:gd name="T96" fmla="*/ 274 w 612"/>
                <a:gd name="T97" fmla="*/ 525 h 625"/>
                <a:gd name="T98" fmla="*/ 434 w 612"/>
                <a:gd name="T99" fmla="*/ 625 h 625"/>
                <a:gd name="T100" fmla="*/ 612 w 612"/>
                <a:gd name="T101" fmla="*/ 447 h 625"/>
                <a:gd name="T102" fmla="*/ 478 w 612"/>
                <a:gd name="T103"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2" h="625">
                  <a:moveTo>
                    <a:pt x="434" y="581"/>
                  </a:moveTo>
                  <a:cubicBezTo>
                    <a:pt x="360" y="581"/>
                    <a:pt x="300" y="521"/>
                    <a:pt x="300" y="447"/>
                  </a:cubicBezTo>
                  <a:cubicBezTo>
                    <a:pt x="300" y="373"/>
                    <a:pt x="360" y="313"/>
                    <a:pt x="434" y="313"/>
                  </a:cubicBezTo>
                  <a:cubicBezTo>
                    <a:pt x="508" y="313"/>
                    <a:pt x="568" y="373"/>
                    <a:pt x="568" y="447"/>
                  </a:cubicBezTo>
                  <a:cubicBezTo>
                    <a:pt x="568" y="521"/>
                    <a:pt x="508" y="581"/>
                    <a:pt x="434" y="581"/>
                  </a:cubicBezTo>
                  <a:close/>
                  <a:moveTo>
                    <a:pt x="44" y="481"/>
                  </a:moveTo>
                  <a:lnTo>
                    <a:pt x="44" y="389"/>
                  </a:lnTo>
                  <a:lnTo>
                    <a:pt x="265" y="389"/>
                  </a:lnTo>
                  <a:cubicBezTo>
                    <a:pt x="263" y="397"/>
                    <a:pt x="261" y="405"/>
                    <a:pt x="259" y="413"/>
                  </a:cubicBezTo>
                  <a:lnTo>
                    <a:pt x="99" y="413"/>
                  </a:lnTo>
                  <a:cubicBezTo>
                    <a:pt x="87" y="413"/>
                    <a:pt x="77" y="423"/>
                    <a:pt x="77" y="435"/>
                  </a:cubicBezTo>
                  <a:cubicBezTo>
                    <a:pt x="77" y="447"/>
                    <a:pt x="87" y="457"/>
                    <a:pt x="99" y="457"/>
                  </a:cubicBezTo>
                  <a:lnTo>
                    <a:pt x="256" y="457"/>
                  </a:lnTo>
                  <a:cubicBezTo>
                    <a:pt x="257" y="465"/>
                    <a:pt x="258" y="473"/>
                    <a:pt x="259" y="481"/>
                  </a:cubicBezTo>
                  <a:lnTo>
                    <a:pt x="44" y="481"/>
                  </a:lnTo>
                  <a:close/>
                  <a:moveTo>
                    <a:pt x="44" y="217"/>
                  </a:moveTo>
                  <a:lnTo>
                    <a:pt x="434" y="217"/>
                  </a:lnTo>
                  <a:lnTo>
                    <a:pt x="434" y="269"/>
                  </a:lnTo>
                  <a:cubicBezTo>
                    <a:pt x="434" y="269"/>
                    <a:pt x="434" y="269"/>
                    <a:pt x="434" y="269"/>
                  </a:cubicBezTo>
                  <a:cubicBezTo>
                    <a:pt x="422" y="269"/>
                    <a:pt x="411" y="270"/>
                    <a:pt x="401" y="272"/>
                  </a:cubicBezTo>
                  <a:cubicBezTo>
                    <a:pt x="402" y="269"/>
                    <a:pt x="403" y="266"/>
                    <a:pt x="403" y="262"/>
                  </a:cubicBezTo>
                  <a:cubicBezTo>
                    <a:pt x="403" y="250"/>
                    <a:pt x="393" y="240"/>
                    <a:pt x="381" y="240"/>
                  </a:cubicBezTo>
                  <a:cubicBezTo>
                    <a:pt x="369" y="240"/>
                    <a:pt x="359" y="250"/>
                    <a:pt x="359" y="262"/>
                  </a:cubicBezTo>
                  <a:cubicBezTo>
                    <a:pt x="359" y="270"/>
                    <a:pt x="363" y="277"/>
                    <a:pt x="370" y="281"/>
                  </a:cubicBezTo>
                  <a:cubicBezTo>
                    <a:pt x="353" y="288"/>
                    <a:pt x="337" y="297"/>
                    <a:pt x="323" y="308"/>
                  </a:cubicBezTo>
                  <a:lnTo>
                    <a:pt x="44" y="308"/>
                  </a:lnTo>
                  <a:lnTo>
                    <a:pt x="44" y="217"/>
                  </a:lnTo>
                  <a:close/>
                  <a:moveTo>
                    <a:pt x="44" y="44"/>
                  </a:moveTo>
                  <a:lnTo>
                    <a:pt x="434" y="44"/>
                  </a:lnTo>
                  <a:lnTo>
                    <a:pt x="434" y="135"/>
                  </a:lnTo>
                  <a:lnTo>
                    <a:pt x="44" y="135"/>
                  </a:lnTo>
                  <a:lnTo>
                    <a:pt x="44" y="44"/>
                  </a:lnTo>
                  <a:close/>
                  <a:moveTo>
                    <a:pt x="478" y="275"/>
                  </a:moveTo>
                  <a:lnTo>
                    <a:pt x="478" y="195"/>
                  </a:lnTo>
                  <a:cubicBezTo>
                    <a:pt x="478" y="187"/>
                    <a:pt x="474" y="180"/>
                    <a:pt x="467" y="176"/>
                  </a:cubicBezTo>
                  <a:cubicBezTo>
                    <a:pt x="474" y="172"/>
                    <a:pt x="478" y="165"/>
                    <a:pt x="478" y="157"/>
                  </a:cubicBezTo>
                  <a:lnTo>
                    <a:pt x="478" y="22"/>
                  </a:lnTo>
                  <a:cubicBezTo>
                    <a:pt x="478" y="10"/>
                    <a:pt x="468" y="0"/>
                    <a:pt x="456" y="0"/>
                  </a:cubicBezTo>
                  <a:lnTo>
                    <a:pt x="22" y="0"/>
                  </a:lnTo>
                  <a:cubicBezTo>
                    <a:pt x="10" y="0"/>
                    <a:pt x="0" y="10"/>
                    <a:pt x="0" y="22"/>
                  </a:cubicBezTo>
                  <a:lnTo>
                    <a:pt x="0" y="157"/>
                  </a:lnTo>
                  <a:cubicBezTo>
                    <a:pt x="0" y="165"/>
                    <a:pt x="4" y="172"/>
                    <a:pt x="10" y="176"/>
                  </a:cubicBezTo>
                  <a:cubicBezTo>
                    <a:pt x="4" y="180"/>
                    <a:pt x="0" y="187"/>
                    <a:pt x="0" y="195"/>
                  </a:cubicBezTo>
                  <a:lnTo>
                    <a:pt x="0" y="330"/>
                  </a:lnTo>
                  <a:cubicBezTo>
                    <a:pt x="0" y="338"/>
                    <a:pt x="4" y="345"/>
                    <a:pt x="11" y="349"/>
                  </a:cubicBezTo>
                  <a:cubicBezTo>
                    <a:pt x="4" y="352"/>
                    <a:pt x="0" y="359"/>
                    <a:pt x="0" y="367"/>
                  </a:cubicBezTo>
                  <a:lnTo>
                    <a:pt x="0" y="503"/>
                  </a:lnTo>
                  <a:cubicBezTo>
                    <a:pt x="0" y="515"/>
                    <a:pt x="10" y="525"/>
                    <a:pt x="22" y="525"/>
                  </a:cubicBezTo>
                  <a:lnTo>
                    <a:pt x="274" y="525"/>
                  </a:lnTo>
                  <a:cubicBezTo>
                    <a:pt x="302" y="584"/>
                    <a:pt x="363" y="625"/>
                    <a:pt x="434" y="625"/>
                  </a:cubicBezTo>
                  <a:cubicBezTo>
                    <a:pt x="532" y="625"/>
                    <a:pt x="612" y="545"/>
                    <a:pt x="612" y="447"/>
                  </a:cubicBezTo>
                  <a:cubicBezTo>
                    <a:pt x="612" y="364"/>
                    <a:pt x="555" y="294"/>
                    <a:pt x="478"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752846" y="1339646"/>
            <a:ext cx="1288120" cy="1962150"/>
            <a:chOff x="5142334" y="1359329"/>
            <a:chExt cx="1288120" cy="1962150"/>
          </a:xfrm>
        </p:grpSpPr>
        <p:sp>
          <p:nvSpPr>
            <p:cNvPr id="11" name="Rounded Rectangle 10"/>
            <p:cNvSpPr/>
            <p:nvPr/>
          </p:nvSpPr>
          <p:spPr bwMode="auto">
            <a:xfrm>
              <a:off x="5142334" y="1359329"/>
              <a:ext cx="1288120" cy="19621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US" dirty="0"/>
            </a:p>
          </p:txBody>
        </p:sp>
        <p:sp>
          <p:nvSpPr>
            <p:cNvPr id="12" name="Rounded Rectangle 11"/>
            <p:cNvSpPr/>
            <p:nvPr/>
          </p:nvSpPr>
          <p:spPr>
            <a:xfrm>
              <a:off x="5254948" y="1876854"/>
              <a:ext cx="1062893" cy="1344698"/>
            </a:xfrm>
            <a:prstGeom prst="roundRect">
              <a:avLst>
                <a:gd name="adj" fmla="val 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AU" dirty="0"/>
            </a:p>
          </p:txBody>
        </p:sp>
        <p:sp>
          <p:nvSpPr>
            <p:cNvPr id="21" name="TextBox 20"/>
            <p:cNvSpPr txBox="1"/>
            <p:nvPr/>
          </p:nvSpPr>
          <p:spPr>
            <a:xfrm>
              <a:off x="5304283" y="1449256"/>
              <a:ext cx="964223" cy="254180"/>
            </a:xfrm>
            <a:prstGeom prst="rect">
              <a:avLst/>
            </a:prstGeom>
            <a:noFill/>
          </p:spPr>
          <p:txBody>
            <a:bodyPr wrap="none" lIns="0" tIns="0" rIns="0" bIns="0" rtlCol="0">
              <a:noAutofit/>
            </a:bodyPr>
            <a:lstStyle/>
            <a:p>
              <a:pPr algn="ctr">
                <a:lnSpc>
                  <a:spcPct val="85000"/>
                </a:lnSpc>
              </a:pPr>
              <a:r>
                <a:rPr lang="en-AU" sz="1400" b="1" dirty="0" smtClean="0">
                  <a:solidFill>
                    <a:schemeClr val="bg1"/>
                  </a:solidFill>
                </a:rPr>
                <a:t>Application </a:t>
              </a:r>
              <a:br>
                <a:rPr lang="en-AU" sz="1400" b="1" dirty="0" smtClean="0">
                  <a:solidFill>
                    <a:schemeClr val="bg1"/>
                  </a:solidFill>
                </a:rPr>
              </a:br>
              <a:r>
                <a:rPr lang="en-AU" sz="1400" b="1" dirty="0" smtClean="0">
                  <a:solidFill>
                    <a:schemeClr val="bg1"/>
                  </a:solidFill>
                </a:rPr>
                <a:t>Cloud</a:t>
              </a:r>
              <a:endParaRPr lang="en-AU" sz="1400" b="1" dirty="0">
                <a:solidFill>
                  <a:schemeClr val="bg1"/>
                </a:solidFill>
              </a:endParaRPr>
            </a:p>
          </p:txBody>
        </p:sp>
        <p:sp>
          <p:nvSpPr>
            <p:cNvPr id="27" name="TextBox 26"/>
            <p:cNvSpPr txBox="1"/>
            <p:nvPr/>
          </p:nvSpPr>
          <p:spPr>
            <a:xfrm>
              <a:off x="5266671" y="1947145"/>
              <a:ext cx="1039446" cy="462122"/>
            </a:xfrm>
            <a:prstGeom prst="rect">
              <a:avLst/>
            </a:prstGeom>
            <a:noFill/>
          </p:spPr>
          <p:txBody>
            <a:bodyPr wrap="square" lIns="0" tIns="0" rIns="0" bIns="0" rtlCol="0">
              <a:noAutofit/>
            </a:bodyPr>
            <a:lstStyle/>
            <a:p>
              <a:pPr algn="ctr">
                <a:lnSpc>
                  <a:spcPct val="85000"/>
                </a:lnSpc>
              </a:pPr>
              <a:r>
                <a:rPr lang="en-AU" sz="1000" dirty="0">
                  <a:solidFill>
                    <a:schemeClr val="accent3"/>
                  </a:solidFill>
                </a:rPr>
                <a:t>Telco, 3rd party and customer applications</a:t>
              </a:r>
            </a:p>
          </p:txBody>
        </p:sp>
        <p:grpSp>
          <p:nvGrpSpPr>
            <p:cNvPr id="306" name="Group 305"/>
            <p:cNvGrpSpPr>
              <a:grpSpLocks noChangeAspect="1"/>
            </p:cNvGrpSpPr>
            <p:nvPr/>
          </p:nvGrpSpPr>
          <p:grpSpPr>
            <a:xfrm>
              <a:off x="5446602" y="2916284"/>
              <a:ext cx="273600" cy="273600"/>
              <a:chOff x="3702931" y="1781230"/>
              <a:chExt cx="477232" cy="477232"/>
            </a:xfrm>
            <a:solidFill>
              <a:schemeClr val="tx2"/>
            </a:solidFill>
          </p:grpSpPr>
          <p:sp>
            <p:nvSpPr>
              <p:cNvPr id="307" name="Freeform 20"/>
              <p:cNvSpPr>
                <a:spLocks noEditPoints="1"/>
              </p:cNvSpPr>
              <p:nvPr/>
            </p:nvSpPr>
            <p:spPr bwMode="auto">
              <a:xfrm>
                <a:off x="3782558" y="1903590"/>
                <a:ext cx="316916" cy="231449"/>
              </a:xfrm>
              <a:custGeom>
                <a:avLst/>
                <a:gdLst>
                  <a:gd name="T0" fmla="*/ 219 w 505"/>
                  <a:gd name="T1" fmla="*/ 252 h 369"/>
                  <a:gd name="T2" fmla="*/ 219 w 505"/>
                  <a:gd name="T3" fmla="*/ 176 h 369"/>
                  <a:gd name="T4" fmla="*/ 243 w 505"/>
                  <a:gd name="T5" fmla="*/ 185 h 369"/>
                  <a:gd name="T6" fmla="*/ 246 w 505"/>
                  <a:gd name="T7" fmla="*/ 187 h 369"/>
                  <a:gd name="T8" fmla="*/ 249 w 505"/>
                  <a:gd name="T9" fmla="*/ 188 h 369"/>
                  <a:gd name="T10" fmla="*/ 251 w 505"/>
                  <a:gd name="T11" fmla="*/ 188 h 369"/>
                  <a:gd name="T12" fmla="*/ 252 w 505"/>
                  <a:gd name="T13" fmla="*/ 188 h 369"/>
                  <a:gd name="T14" fmla="*/ 255 w 505"/>
                  <a:gd name="T15" fmla="*/ 188 h 369"/>
                  <a:gd name="T16" fmla="*/ 258 w 505"/>
                  <a:gd name="T17" fmla="*/ 187 h 369"/>
                  <a:gd name="T18" fmla="*/ 261 w 505"/>
                  <a:gd name="T19" fmla="*/ 186 h 369"/>
                  <a:gd name="T20" fmla="*/ 263 w 505"/>
                  <a:gd name="T21" fmla="*/ 184 h 369"/>
                  <a:gd name="T22" fmla="*/ 265 w 505"/>
                  <a:gd name="T23" fmla="*/ 182 h 369"/>
                  <a:gd name="T24" fmla="*/ 267 w 505"/>
                  <a:gd name="T25" fmla="*/ 179 h 369"/>
                  <a:gd name="T26" fmla="*/ 268 w 505"/>
                  <a:gd name="T27" fmla="*/ 177 h 369"/>
                  <a:gd name="T28" fmla="*/ 269 w 505"/>
                  <a:gd name="T29" fmla="*/ 174 h 369"/>
                  <a:gd name="T30" fmla="*/ 385 w 505"/>
                  <a:gd name="T31" fmla="*/ 142 h 369"/>
                  <a:gd name="T32" fmla="*/ 388 w 505"/>
                  <a:gd name="T33" fmla="*/ 144 h 369"/>
                  <a:gd name="T34" fmla="*/ 390 w 505"/>
                  <a:gd name="T35" fmla="*/ 146 h 369"/>
                  <a:gd name="T36" fmla="*/ 393 w 505"/>
                  <a:gd name="T37" fmla="*/ 147 h 369"/>
                  <a:gd name="T38" fmla="*/ 396 w 505"/>
                  <a:gd name="T39" fmla="*/ 147 h 369"/>
                  <a:gd name="T40" fmla="*/ 400 w 505"/>
                  <a:gd name="T41" fmla="*/ 147 h 369"/>
                  <a:gd name="T42" fmla="*/ 403 w 505"/>
                  <a:gd name="T43" fmla="*/ 147 h 369"/>
                  <a:gd name="T44" fmla="*/ 472 w 505"/>
                  <a:gd name="T45" fmla="*/ 198 h 369"/>
                  <a:gd name="T46" fmla="*/ 326 w 505"/>
                  <a:gd name="T47" fmla="*/ 336 h 369"/>
                  <a:gd name="T48" fmla="*/ 94 w 505"/>
                  <a:gd name="T49" fmla="*/ 136 h 369"/>
                  <a:gd name="T50" fmla="*/ 210 w 505"/>
                  <a:gd name="T51" fmla="*/ 33 h 369"/>
                  <a:gd name="T52" fmla="*/ 284 w 505"/>
                  <a:gd name="T53" fmla="*/ 98 h 369"/>
                  <a:gd name="T54" fmla="*/ 219 w 505"/>
                  <a:gd name="T55" fmla="*/ 143 h 369"/>
                  <a:gd name="T56" fmla="*/ 219 w 505"/>
                  <a:gd name="T57" fmla="*/ 285 h 369"/>
                  <a:gd name="T58" fmla="*/ 326 w 505"/>
                  <a:gd name="T59" fmla="*/ 336 h 369"/>
                  <a:gd name="T60" fmla="*/ 403 w 505"/>
                  <a:gd name="T61" fmla="*/ 112 h 369"/>
                  <a:gd name="T62" fmla="*/ 321 w 505"/>
                  <a:gd name="T63" fmla="*/ 86 h 369"/>
                  <a:gd name="T64" fmla="*/ 210 w 505"/>
                  <a:gd name="T65" fmla="*/ 0 h 369"/>
                  <a:gd name="T66" fmla="*/ 181 w 505"/>
                  <a:gd name="T67" fmla="*/ 11 h 369"/>
                  <a:gd name="T68" fmla="*/ 6 w 505"/>
                  <a:gd name="T69" fmla="*/ 194 h 369"/>
                  <a:gd name="T70" fmla="*/ 30 w 505"/>
                  <a:gd name="T71" fmla="*/ 195 h 369"/>
                  <a:gd name="T72" fmla="*/ 60 w 505"/>
                  <a:gd name="T73" fmla="*/ 353 h 369"/>
                  <a:gd name="T74" fmla="*/ 343 w 505"/>
                  <a:gd name="T75" fmla="*/ 369 h 369"/>
                  <a:gd name="T76" fmla="*/ 360 w 505"/>
                  <a:gd name="T77" fmla="*/ 285 h 369"/>
                  <a:gd name="T78" fmla="*/ 505 w 505"/>
                  <a:gd name="T79" fmla="*/ 19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5" h="369">
                    <a:moveTo>
                      <a:pt x="418" y="252"/>
                    </a:moveTo>
                    <a:cubicBezTo>
                      <a:pt x="219" y="252"/>
                      <a:pt x="219" y="252"/>
                      <a:pt x="219" y="252"/>
                    </a:cubicBezTo>
                    <a:cubicBezTo>
                      <a:pt x="198" y="252"/>
                      <a:pt x="181" y="235"/>
                      <a:pt x="181" y="214"/>
                    </a:cubicBezTo>
                    <a:cubicBezTo>
                      <a:pt x="181" y="193"/>
                      <a:pt x="198" y="176"/>
                      <a:pt x="219" y="176"/>
                    </a:cubicBezTo>
                    <a:cubicBezTo>
                      <a:pt x="229" y="176"/>
                      <a:pt x="237" y="181"/>
                      <a:pt x="242" y="185"/>
                    </a:cubicBezTo>
                    <a:cubicBezTo>
                      <a:pt x="242" y="185"/>
                      <a:pt x="243" y="185"/>
                      <a:pt x="243" y="185"/>
                    </a:cubicBezTo>
                    <a:cubicBezTo>
                      <a:pt x="243" y="185"/>
                      <a:pt x="244" y="186"/>
                      <a:pt x="244" y="186"/>
                    </a:cubicBezTo>
                    <a:cubicBezTo>
                      <a:pt x="245" y="186"/>
                      <a:pt x="245" y="187"/>
                      <a:pt x="246" y="187"/>
                    </a:cubicBezTo>
                    <a:cubicBezTo>
                      <a:pt x="246" y="187"/>
                      <a:pt x="247" y="187"/>
                      <a:pt x="247" y="187"/>
                    </a:cubicBezTo>
                    <a:cubicBezTo>
                      <a:pt x="248" y="188"/>
                      <a:pt x="248" y="188"/>
                      <a:pt x="249" y="188"/>
                    </a:cubicBezTo>
                    <a:cubicBezTo>
                      <a:pt x="249" y="188"/>
                      <a:pt x="249" y="188"/>
                      <a:pt x="250" y="188"/>
                    </a:cubicBezTo>
                    <a:cubicBezTo>
                      <a:pt x="250" y="188"/>
                      <a:pt x="250" y="188"/>
                      <a:pt x="251" y="188"/>
                    </a:cubicBezTo>
                    <a:cubicBezTo>
                      <a:pt x="251" y="188"/>
                      <a:pt x="251" y="188"/>
                      <a:pt x="252" y="188"/>
                    </a:cubicBezTo>
                    <a:cubicBezTo>
                      <a:pt x="252" y="188"/>
                      <a:pt x="252" y="188"/>
                      <a:pt x="252" y="188"/>
                    </a:cubicBezTo>
                    <a:cubicBezTo>
                      <a:pt x="253" y="188"/>
                      <a:pt x="253" y="188"/>
                      <a:pt x="253" y="188"/>
                    </a:cubicBezTo>
                    <a:cubicBezTo>
                      <a:pt x="254" y="188"/>
                      <a:pt x="254" y="188"/>
                      <a:pt x="255" y="188"/>
                    </a:cubicBezTo>
                    <a:cubicBezTo>
                      <a:pt x="255" y="188"/>
                      <a:pt x="256" y="188"/>
                      <a:pt x="257" y="188"/>
                    </a:cubicBezTo>
                    <a:cubicBezTo>
                      <a:pt x="257" y="188"/>
                      <a:pt x="257" y="187"/>
                      <a:pt x="258" y="187"/>
                    </a:cubicBezTo>
                    <a:cubicBezTo>
                      <a:pt x="258" y="187"/>
                      <a:pt x="259" y="187"/>
                      <a:pt x="260" y="187"/>
                    </a:cubicBezTo>
                    <a:cubicBezTo>
                      <a:pt x="260" y="186"/>
                      <a:pt x="260" y="186"/>
                      <a:pt x="261" y="186"/>
                    </a:cubicBezTo>
                    <a:cubicBezTo>
                      <a:pt x="261" y="186"/>
                      <a:pt x="262" y="185"/>
                      <a:pt x="263" y="185"/>
                    </a:cubicBezTo>
                    <a:cubicBezTo>
                      <a:pt x="263" y="185"/>
                      <a:pt x="263" y="184"/>
                      <a:pt x="263" y="184"/>
                    </a:cubicBezTo>
                    <a:cubicBezTo>
                      <a:pt x="264" y="184"/>
                      <a:pt x="265" y="183"/>
                      <a:pt x="265" y="182"/>
                    </a:cubicBezTo>
                    <a:cubicBezTo>
                      <a:pt x="265" y="182"/>
                      <a:pt x="265" y="182"/>
                      <a:pt x="265" y="182"/>
                    </a:cubicBezTo>
                    <a:cubicBezTo>
                      <a:pt x="266" y="182"/>
                      <a:pt x="266" y="182"/>
                      <a:pt x="266" y="181"/>
                    </a:cubicBezTo>
                    <a:cubicBezTo>
                      <a:pt x="266" y="181"/>
                      <a:pt x="267" y="180"/>
                      <a:pt x="267" y="179"/>
                    </a:cubicBezTo>
                    <a:cubicBezTo>
                      <a:pt x="267" y="179"/>
                      <a:pt x="267" y="179"/>
                      <a:pt x="268" y="178"/>
                    </a:cubicBezTo>
                    <a:cubicBezTo>
                      <a:pt x="268" y="178"/>
                      <a:pt x="268" y="177"/>
                      <a:pt x="268" y="177"/>
                    </a:cubicBezTo>
                    <a:cubicBezTo>
                      <a:pt x="268" y="176"/>
                      <a:pt x="269" y="176"/>
                      <a:pt x="269" y="175"/>
                    </a:cubicBezTo>
                    <a:cubicBezTo>
                      <a:pt x="269" y="175"/>
                      <a:pt x="269" y="175"/>
                      <a:pt x="269" y="174"/>
                    </a:cubicBezTo>
                    <a:cubicBezTo>
                      <a:pt x="274" y="142"/>
                      <a:pt x="302" y="118"/>
                      <a:pt x="335" y="118"/>
                    </a:cubicBezTo>
                    <a:cubicBezTo>
                      <a:pt x="354" y="118"/>
                      <a:pt x="373" y="127"/>
                      <a:pt x="385" y="142"/>
                    </a:cubicBezTo>
                    <a:cubicBezTo>
                      <a:pt x="386" y="142"/>
                      <a:pt x="386" y="142"/>
                      <a:pt x="386" y="142"/>
                    </a:cubicBezTo>
                    <a:cubicBezTo>
                      <a:pt x="387" y="143"/>
                      <a:pt x="387" y="143"/>
                      <a:pt x="388" y="144"/>
                    </a:cubicBezTo>
                    <a:cubicBezTo>
                      <a:pt x="388" y="144"/>
                      <a:pt x="388" y="144"/>
                      <a:pt x="389" y="145"/>
                    </a:cubicBezTo>
                    <a:cubicBezTo>
                      <a:pt x="389" y="145"/>
                      <a:pt x="390" y="145"/>
                      <a:pt x="390" y="146"/>
                    </a:cubicBezTo>
                    <a:cubicBezTo>
                      <a:pt x="391" y="146"/>
                      <a:pt x="391" y="146"/>
                      <a:pt x="392" y="146"/>
                    </a:cubicBezTo>
                    <a:cubicBezTo>
                      <a:pt x="392" y="146"/>
                      <a:pt x="393" y="147"/>
                      <a:pt x="393" y="147"/>
                    </a:cubicBezTo>
                    <a:cubicBezTo>
                      <a:pt x="394" y="147"/>
                      <a:pt x="394" y="147"/>
                      <a:pt x="395" y="147"/>
                    </a:cubicBezTo>
                    <a:cubicBezTo>
                      <a:pt x="395" y="147"/>
                      <a:pt x="396" y="147"/>
                      <a:pt x="396" y="147"/>
                    </a:cubicBezTo>
                    <a:cubicBezTo>
                      <a:pt x="397" y="147"/>
                      <a:pt x="398" y="147"/>
                      <a:pt x="398" y="147"/>
                    </a:cubicBezTo>
                    <a:cubicBezTo>
                      <a:pt x="399" y="147"/>
                      <a:pt x="399" y="147"/>
                      <a:pt x="400" y="147"/>
                    </a:cubicBezTo>
                    <a:cubicBezTo>
                      <a:pt x="400" y="147"/>
                      <a:pt x="401" y="147"/>
                      <a:pt x="402" y="147"/>
                    </a:cubicBezTo>
                    <a:cubicBezTo>
                      <a:pt x="402" y="147"/>
                      <a:pt x="402" y="147"/>
                      <a:pt x="403" y="147"/>
                    </a:cubicBezTo>
                    <a:cubicBezTo>
                      <a:pt x="409" y="145"/>
                      <a:pt x="413" y="144"/>
                      <a:pt x="418" y="144"/>
                    </a:cubicBezTo>
                    <a:cubicBezTo>
                      <a:pt x="448" y="144"/>
                      <a:pt x="472" y="168"/>
                      <a:pt x="472" y="198"/>
                    </a:cubicBezTo>
                    <a:cubicBezTo>
                      <a:pt x="472" y="228"/>
                      <a:pt x="448" y="252"/>
                      <a:pt x="418" y="252"/>
                    </a:cubicBezTo>
                    <a:close/>
                    <a:moveTo>
                      <a:pt x="326" y="336"/>
                    </a:moveTo>
                    <a:cubicBezTo>
                      <a:pt x="94" y="336"/>
                      <a:pt x="94" y="336"/>
                      <a:pt x="94" y="336"/>
                    </a:cubicBezTo>
                    <a:cubicBezTo>
                      <a:pt x="94" y="136"/>
                      <a:pt x="94" y="136"/>
                      <a:pt x="94" y="136"/>
                    </a:cubicBezTo>
                    <a:cubicBezTo>
                      <a:pt x="204" y="36"/>
                      <a:pt x="204" y="36"/>
                      <a:pt x="204" y="36"/>
                    </a:cubicBezTo>
                    <a:cubicBezTo>
                      <a:pt x="206" y="33"/>
                      <a:pt x="209" y="33"/>
                      <a:pt x="210" y="33"/>
                    </a:cubicBezTo>
                    <a:cubicBezTo>
                      <a:pt x="211" y="33"/>
                      <a:pt x="214" y="33"/>
                      <a:pt x="216" y="36"/>
                    </a:cubicBezTo>
                    <a:cubicBezTo>
                      <a:pt x="284" y="98"/>
                      <a:pt x="284" y="98"/>
                      <a:pt x="284" y="98"/>
                    </a:cubicBezTo>
                    <a:cubicBezTo>
                      <a:pt x="266" y="109"/>
                      <a:pt x="251" y="126"/>
                      <a:pt x="242" y="147"/>
                    </a:cubicBezTo>
                    <a:cubicBezTo>
                      <a:pt x="235" y="144"/>
                      <a:pt x="227" y="143"/>
                      <a:pt x="219" y="143"/>
                    </a:cubicBezTo>
                    <a:cubicBezTo>
                      <a:pt x="180" y="143"/>
                      <a:pt x="148" y="175"/>
                      <a:pt x="148" y="214"/>
                    </a:cubicBezTo>
                    <a:cubicBezTo>
                      <a:pt x="148" y="253"/>
                      <a:pt x="180" y="285"/>
                      <a:pt x="219" y="285"/>
                    </a:cubicBezTo>
                    <a:cubicBezTo>
                      <a:pt x="326" y="285"/>
                      <a:pt x="326" y="285"/>
                      <a:pt x="326" y="285"/>
                    </a:cubicBezTo>
                    <a:cubicBezTo>
                      <a:pt x="326" y="336"/>
                      <a:pt x="326" y="336"/>
                      <a:pt x="326" y="336"/>
                    </a:cubicBezTo>
                    <a:close/>
                    <a:moveTo>
                      <a:pt x="418" y="111"/>
                    </a:moveTo>
                    <a:cubicBezTo>
                      <a:pt x="413" y="111"/>
                      <a:pt x="408" y="111"/>
                      <a:pt x="403" y="112"/>
                    </a:cubicBezTo>
                    <a:cubicBezTo>
                      <a:pt x="385" y="95"/>
                      <a:pt x="360" y="85"/>
                      <a:pt x="335" y="85"/>
                    </a:cubicBezTo>
                    <a:cubicBezTo>
                      <a:pt x="330" y="85"/>
                      <a:pt x="325" y="85"/>
                      <a:pt x="321" y="86"/>
                    </a:cubicBezTo>
                    <a:cubicBezTo>
                      <a:pt x="239" y="12"/>
                      <a:pt x="239" y="12"/>
                      <a:pt x="239" y="12"/>
                    </a:cubicBezTo>
                    <a:cubicBezTo>
                      <a:pt x="232" y="4"/>
                      <a:pt x="221" y="0"/>
                      <a:pt x="210" y="0"/>
                    </a:cubicBezTo>
                    <a:cubicBezTo>
                      <a:pt x="210" y="0"/>
                      <a:pt x="210" y="0"/>
                      <a:pt x="210" y="0"/>
                    </a:cubicBezTo>
                    <a:cubicBezTo>
                      <a:pt x="199" y="0"/>
                      <a:pt x="188" y="4"/>
                      <a:pt x="181" y="11"/>
                    </a:cubicBezTo>
                    <a:cubicBezTo>
                      <a:pt x="7" y="170"/>
                      <a:pt x="7" y="170"/>
                      <a:pt x="7" y="170"/>
                    </a:cubicBezTo>
                    <a:cubicBezTo>
                      <a:pt x="1" y="176"/>
                      <a:pt x="0" y="187"/>
                      <a:pt x="6" y="194"/>
                    </a:cubicBezTo>
                    <a:cubicBezTo>
                      <a:pt x="10" y="197"/>
                      <a:pt x="14" y="199"/>
                      <a:pt x="19" y="199"/>
                    </a:cubicBezTo>
                    <a:cubicBezTo>
                      <a:pt x="23" y="199"/>
                      <a:pt x="27" y="198"/>
                      <a:pt x="30" y="195"/>
                    </a:cubicBezTo>
                    <a:cubicBezTo>
                      <a:pt x="60" y="167"/>
                      <a:pt x="60" y="167"/>
                      <a:pt x="60" y="167"/>
                    </a:cubicBezTo>
                    <a:cubicBezTo>
                      <a:pt x="60" y="353"/>
                      <a:pt x="60" y="353"/>
                      <a:pt x="60" y="353"/>
                    </a:cubicBezTo>
                    <a:cubicBezTo>
                      <a:pt x="60" y="362"/>
                      <a:pt x="68" y="369"/>
                      <a:pt x="77" y="369"/>
                    </a:cubicBezTo>
                    <a:cubicBezTo>
                      <a:pt x="343" y="369"/>
                      <a:pt x="343" y="369"/>
                      <a:pt x="343" y="369"/>
                    </a:cubicBezTo>
                    <a:cubicBezTo>
                      <a:pt x="352" y="369"/>
                      <a:pt x="360" y="362"/>
                      <a:pt x="360" y="353"/>
                    </a:cubicBezTo>
                    <a:cubicBezTo>
                      <a:pt x="360" y="285"/>
                      <a:pt x="360" y="285"/>
                      <a:pt x="360" y="285"/>
                    </a:cubicBezTo>
                    <a:cubicBezTo>
                      <a:pt x="418" y="285"/>
                      <a:pt x="418" y="285"/>
                      <a:pt x="418" y="285"/>
                    </a:cubicBezTo>
                    <a:cubicBezTo>
                      <a:pt x="466" y="285"/>
                      <a:pt x="505" y="246"/>
                      <a:pt x="505" y="198"/>
                    </a:cubicBezTo>
                    <a:cubicBezTo>
                      <a:pt x="505" y="150"/>
                      <a:pt x="466" y="111"/>
                      <a:pt x="418"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08" name="Freeform 21"/>
              <p:cNvSpPr>
                <a:spLocks noEditPoints="1"/>
              </p:cNvSpPr>
              <p:nvPr/>
            </p:nvSpPr>
            <p:spPr bwMode="auto">
              <a:xfrm>
                <a:off x="3702931" y="1781230"/>
                <a:ext cx="477232" cy="477232"/>
              </a:xfrm>
              <a:custGeom>
                <a:avLst/>
                <a:gdLst>
                  <a:gd name="T0" fmla="*/ 380 w 761"/>
                  <a:gd name="T1" fmla="*/ 33 h 761"/>
                  <a:gd name="T2" fmla="*/ 33 w 761"/>
                  <a:gd name="T3" fmla="*/ 380 h 761"/>
                  <a:gd name="T4" fmla="*/ 380 w 761"/>
                  <a:gd name="T5" fmla="*/ 728 h 761"/>
                  <a:gd name="T6" fmla="*/ 728 w 761"/>
                  <a:gd name="T7" fmla="*/ 380 h 761"/>
                  <a:gd name="T8" fmla="*/ 380 w 761"/>
                  <a:gd name="T9" fmla="*/ 33 h 761"/>
                  <a:gd name="T10" fmla="*/ 380 w 761"/>
                  <a:gd name="T11" fmla="*/ 761 h 761"/>
                  <a:gd name="T12" fmla="*/ 111 w 761"/>
                  <a:gd name="T13" fmla="*/ 649 h 761"/>
                  <a:gd name="T14" fmla="*/ 0 w 761"/>
                  <a:gd name="T15" fmla="*/ 380 h 761"/>
                  <a:gd name="T16" fmla="*/ 111 w 761"/>
                  <a:gd name="T17" fmla="*/ 111 h 761"/>
                  <a:gd name="T18" fmla="*/ 380 w 761"/>
                  <a:gd name="T19" fmla="*/ 0 h 761"/>
                  <a:gd name="T20" fmla="*/ 650 w 761"/>
                  <a:gd name="T21" fmla="*/ 111 h 761"/>
                  <a:gd name="T22" fmla="*/ 761 w 761"/>
                  <a:gd name="T23" fmla="*/ 380 h 761"/>
                  <a:gd name="T24" fmla="*/ 650 w 761"/>
                  <a:gd name="T25" fmla="*/ 649 h 761"/>
                  <a:gd name="T26" fmla="*/ 380 w 761"/>
                  <a:gd name="T27" fmla="*/ 761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1" h="761">
                    <a:moveTo>
                      <a:pt x="380" y="33"/>
                    </a:moveTo>
                    <a:cubicBezTo>
                      <a:pt x="189" y="33"/>
                      <a:pt x="33" y="189"/>
                      <a:pt x="33" y="380"/>
                    </a:cubicBezTo>
                    <a:cubicBezTo>
                      <a:pt x="33" y="572"/>
                      <a:pt x="189" y="728"/>
                      <a:pt x="380" y="728"/>
                    </a:cubicBezTo>
                    <a:cubicBezTo>
                      <a:pt x="572" y="728"/>
                      <a:pt x="728" y="572"/>
                      <a:pt x="728" y="380"/>
                    </a:cubicBezTo>
                    <a:cubicBezTo>
                      <a:pt x="728" y="189"/>
                      <a:pt x="572" y="33"/>
                      <a:pt x="380" y="33"/>
                    </a:cubicBezTo>
                    <a:close/>
                    <a:moveTo>
                      <a:pt x="380" y="761"/>
                    </a:moveTo>
                    <a:cubicBezTo>
                      <a:pt x="279" y="761"/>
                      <a:pt x="183" y="721"/>
                      <a:pt x="111" y="649"/>
                    </a:cubicBezTo>
                    <a:cubicBezTo>
                      <a:pt x="39" y="578"/>
                      <a:pt x="0" y="482"/>
                      <a:pt x="0" y="380"/>
                    </a:cubicBezTo>
                    <a:cubicBezTo>
                      <a:pt x="0" y="279"/>
                      <a:pt x="39" y="183"/>
                      <a:pt x="111" y="111"/>
                    </a:cubicBezTo>
                    <a:cubicBezTo>
                      <a:pt x="183" y="39"/>
                      <a:pt x="279" y="0"/>
                      <a:pt x="380" y="0"/>
                    </a:cubicBezTo>
                    <a:cubicBezTo>
                      <a:pt x="482" y="0"/>
                      <a:pt x="578" y="39"/>
                      <a:pt x="650" y="111"/>
                    </a:cubicBezTo>
                    <a:cubicBezTo>
                      <a:pt x="722" y="183"/>
                      <a:pt x="761" y="279"/>
                      <a:pt x="761" y="380"/>
                    </a:cubicBezTo>
                    <a:cubicBezTo>
                      <a:pt x="761" y="482"/>
                      <a:pt x="722" y="578"/>
                      <a:pt x="650" y="649"/>
                    </a:cubicBezTo>
                    <a:cubicBezTo>
                      <a:pt x="578" y="721"/>
                      <a:pt x="482" y="761"/>
                      <a:pt x="380" y="7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grpSp>
          <p:nvGrpSpPr>
            <p:cNvPr id="309" name="Group 5"/>
            <p:cNvGrpSpPr>
              <a:grpSpLocks noChangeAspect="1"/>
            </p:cNvGrpSpPr>
            <p:nvPr/>
          </p:nvGrpSpPr>
          <p:grpSpPr bwMode="auto">
            <a:xfrm>
              <a:off x="5656523" y="2347888"/>
              <a:ext cx="273599" cy="273600"/>
              <a:chOff x="2770" y="1511"/>
              <a:chExt cx="221" cy="221"/>
            </a:xfrm>
            <a:solidFill>
              <a:schemeClr val="tx2"/>
            </a:solidFill>
          </p:grpSpPr>
          <p:sp>
            <p:nvSpPr>
              <p:cNvPr id="310" name="Freeform 6"/>
              <p:cNvSpPr>
                <a:spLocks noEditPoints="1"/>
              </p:cNvSpPr>
              <p:nvPr/>
            </p:nvSpPr>
            <p:spPr bwMode="auto">
              <a:xfrm>
                <a:off x="2770" y="1511"/>
                <a:ext cx="221" cy="221"/>
              </a:xfrm>
              <a:custGeom>
                <a:avLst/>
                <a:gdLst>
                  <a:gd name="T0" fmla="*/ 647 w 1292"/>
                  <a:gd name="T1" fmla="*/ 56 h 1292"/>
                  <a:gd name="T2" fmla="*/ 56 w 1292"/>
                  <a:gd name="T3" fmla="*/ 645 h 1292"/>
                  <a:gd name="T4" fmla="*/ 647 w 1292"/>
                  <a:gd name="T5" fmla="*/ 1236 h 1292"/>
                  <a:gd name="T6" fmla="*/ 1236 w 1292"/>
                  <a:gd name="T7" fmla="*/ 645 h 1292"/>
                  <a:gd name="T8" fmla="*/ 647 w 1292"/>
                  <a:gd name="T9" fmla="*/ 56 h 1292"/>
                  <a:gd name="T10" fmla="*/ 647 w 1292"/>
                  <a:gd name="T11" fmla="*/ 1292 h 1292"/>
                  <a:gd name="T12" fmla="*/ 189 w 1292"/>
                  <a:gd name="T13" fmla="*/ 1104 h 1292"/>
                  <a:gd name="T14" fmla="*/ 0 w 1292"/>
                  <a:gd name="T15" fmla="*/ 645 h 1292"/>
                  <a:gd name="T16" fmla="*/ 189 w 1292"/>
                  <a:gd name="T17" fmla="*/ 189 h 1292"/>
                  <a:gd name="T18" fmla="*/ 647 w 1292"/>
                  <a:gd name="T19" fmla="*/ 0 h 1292"/>
                  <a:gd name="T20" fmla="*/ 1104 w 1292"/>
                  <a:gd name="T21" fmla="*/ 189 h 1292"/>
                  <a:gd name="T22" fmla="*/ 1292 w 1292"/>
                  <a:gd name="T23" fmla="*/ 645 h 1292"/>
                  <a:gd name="T24" fmla="*/ 1104 w 1292"/>
                  <a:gd name="T25" fmla="*/ 1104 h 1292"/>
                  <a:gd name="T26" fmla="*/ 647 w 1292"/>
                  <a:gd name="T27"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1292">
                    <a:moveTo>
                      <a:pt x="647" y="56"/>
                    </a:moveTo>
                    <a:cubicBezTo>
                      <a:pt x="321" y="56"/>
                      <a:pt x="56" y="321"/>
                      <a:pt x="56" y="645"/>
                    </a:cubicBezTo>
                    <a:cubicBezTo>
                      <a:pt x="56" y="971"/>
                      <a:pt x="321" y="1236"/>
                      <a:pt x="647" y="1236"/>
                    </a:cubicBezTo>
                    <a:cubicBezTo>
                      <a:pt x="971" y="1236"/>
                      <a:pt x="1236" y="971"/>
                      <a:pt x="1236" y="645"/>
                    </a:cubicBezTo>
                    <a:cubicBezTo>
                      <a:pt x="1236" y="321"/>
                      <a:pt x="971" y="56"/>
                      <a:pt x="647" y="56"/>
                    </a:cubicBezTo>
                    <a:close/>
                    <a:moveTo>
                      <a:pt x="647" y="1292"/>
                    </a:moveTo>
                    <a:cubicBezTo>
                      <a:pt x="474" y="1292"/>
                      <a:pt x="311" y="1224"/>
                      <a:pt x="189" y="1104"/>
                    </a:cubicBezTo>
                    <a:cubicBezTo>
                      <a:pt x="68" y="981"/>
                      <a:pt x="0" y="819"/>
                      <a:pt x="0" y="645"/>
                    </a:cubicBezTo>
                    <a:cubicBezTo>
                      <a:pt x="0" y="474"/>
                      <a:pt x="68" y="311"/>
                      <a:pt x="189" y="189"/>
                    </a:cubicBezTo>
                    <a:cubicBezTo>
                      <a:pt x="311" y="66"/>
                      <a:pt x="474" y="0"/>
                      <a:pt x="647" y="0"/>
                    </a:cubicBezTo>
                    <a:cubicBezTo>
                      <a:pt x="819" y="0"/>
                      <a:pt x="981" y="66"/>
                      <a:pt x="1104" y="189"/>
                    </a:cubicBezTo>
                    <a:cubicBezTo>
                      <a:pt x="1226" y="311"/>
                      <a:pt x="1292" y="474"/>
                      <a:pt x="1292" y="645"/>
                    </a:cubicBezTo>
                    <a:cubicBezTo>
                      <a:pt x="1292" y="819"/>
                      <a:pt x="1226" y="981"/>
                      <a:pt x="1104" y="1104"/>
                    </a:cubicBezTo>
                    <a:cubicBezTo>
                      <a:pt x="981" y="1224"/>
                      <a:pt x="819" y="1292"/>
                      <a:pt x="647" y="12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7"/>
              <p:cNvSpPr>
                <a:spLocks noEditPoints="1"/>
              </p:cNvSpPr>
              <p:nvPr/>
            </p:nvSpPr>
            <p:spPr bwMode="auto">
              <a:xfrm>
                <a:off x="2819" y="1556"/>
                <a:ext cx="123" cy="128"/>
              </a:xfrm>
              <a:custGeom>
                <a:avLst/>
                <a:gdLst>
                  <a:gd name="T0" fmla="*/ 47 w 712"/>
                  <a:gd name="T1" fmla="*/ 574 h 748"/>
                  <a:gd name="T2" fmla="*/ 664 w 712"/>
                  <a:gd name="T3" fmla="*/ 169 h 748"/>
                  <a:gd name="T4" fmla="*/ 204 w 712"/>
                  <a:gd name="T5" fmla="*/ 539 h 748"/>
                  <a:gd name="T6" fmla="*/ 458 w 712"/>
                  <a:gd name="T7" fmla="*/ 519 h 748"/>
                  <a:gd name="T8" fmla="*/ 504 w 712"/>
                  <a:gd name="T9" fmla="*/ 539 h 748"/>
                  <a:gd name="T10" fmla="*/ 458 w 712"/>
                  <a:gd name="T11" fmla="*/ 501 h 748"/>
                  <a:gd name="T12" fmla="*/ 204 w 712"/>
                  <a:gd name="T13" fmla="*/ 539 h 748"/>
                  <a:gd name="T14" fmla="*/ 504 w 712"/>
                  <a:gd name="T15" fmla="*/ 227 h 748"/>
                  <a:gd name="T16" fmla="*/ 380 w 712"/>
                  <a:gd name="T17" fmla="*/ 349 h 748"/>
                  <a:gd name="T18" fmla="*/ 351 w 712"/>
                  <a:gd name="T19" fmla="*/ 378 h 748"/>
                  <a:gd name="T20" fmla="*/ 332 w 712"/>
                  <a:gd name="T21" fmla="*/ 359 h 748"/>
                  <a:gd name="T22" fmla="*/ 204 w 712"/>
                  <a:gd name="T23" fmla="*/ 508 h 748"/>
                  <a:gd name="T24" fmla="*/ 504 w 712"/>
                  <a:gd name="T25" fmla="*/ 502 h 748"/>
                  <a:gd name="T26" fmla="*/ 328 w 712"/>
                  <a:gd name="T27" fmla="*/ 227 h 748"/>
                  <a:gd name="T28" fmla="*/ 423 w 712"/>
                  <a:gd name="T29" fmla="*/ 227 h 748"/>
                  <a:gd name="T30" fmla="*/ 564 w 712"/>
                  <a:gd name="T31" fmla="*/ 50 h 748"/>
                  <a:gd name="T32" fmla="*/ 519 w 712"/>
                  <a:gd name="T33" fmla="*/ 17 h 748"/>
                  <a:gd name="T34" fmla="*/ 403 w 712"/>
                  <a:gd name="T35" fmla="*/ 18 h 748"/>
                  <a:gd name="T36" fmla="*/ 356 w 712"/>
                  <a:gd name="T37" fmla="*/ 49 h 748"/>
                  <a:gd name="T38" fmla="*/ 24 w 712"/>
                  <a:gd name="T39" fmla="*/ 121 h 748"/>
                  <a:gd name="T40" fmla="*/ 0 w 712"/>
                  <a:gd name="T41" fmla="*/ 597 h 748"/>
                  <a:gd name="T42" fmla="*/ 236 w 712"/>
                  <a:gd name="T43" fmla="*/ 621 h 748"/>
                  <a:gd name="T44" fmla="*/ 159 w 712"/>
                  <a:gd name="T45" fmla="*/ 692 h 748"/>
                  <a:gd name="T46" fmla="*/ 159 w 712"/>
                  <a:gd name="T47" fmla="*/ 748 h 748"/>
                  <a:gd name="T48" fmla="*/ 572 w 712"/>
                  <a:gd name="T49" fmla="*/ 719 h 748"/>
                  <a:gd name="T50" fmla="*/ 466 w 712"/>
                  <a:gd name="T51" fmla="*/ 692 h 748"/>
                  <a:gd name="T52" fmla="*/ 688 w 712"/>
                  <a:gd name="T53" fmla="*/ 621 h 748"/>
                  <a:gd name="T54" fmla="*/ 712 w 712"/>
                  <a:gd name="T55" fmla="*/ 145 h 748"/>
                  <a:gd name="T56" fmla="*/ 688 w 712"/>
                  <a:gd name="T57" fmla="*/ 121 h 748"/>
                  <a:gd name="T58" fmla="*/ 408 w 712"/>
                  <a:gd name="T59" fmla="*/ 692 h 748"/>
                  <a:gd name="T60" fmla="*/ 294 w 712"/>
                  <a:gd name="T61" fmla="*/ 621 h 748"/>
                  <a:gd name="T62" fmla="*/ 408 w 712"/>
                  <a:gd name="T63" fmla="*/ 69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2" h="748">
                    <a:moveTo>
                      <a:pt x="664" y="574"/>
                    </a:moveTo>
                    <a:cubicBezTo>
                      <a:pt x="47" y="574"/>
                      <a:pt x="47" y="574"/>
                      <a:pt x="47" y="574"/>
                    </a:cubicBezTo>
                    <a:cubicBezTo>
                      <a:pt x="47" y="169"/>
                      <a:pt x="47" y="169"/>
                      <a:pt x="47" y="169"/>
                    </a:cubicBezTo>
                    <a:cubicBezTo>
                      <a:pt x="664" y="169"/>
                      <a:pt x="664" y="169"/>
                      <a:pt x="664" y="169"/>
                    </a:cubicBezTo>
                    <a:cubicBezTo>
                      <a:pt x="664" y="574"/>
                      <a:pt x="664" y="574"/>
                      <a:pt x="664" y="574"/>
                    </a:cubicBezTo>
                    <a:close/>
                    <a:moveTo>
                      <a:pt x="204" y="539"/>
                    </a:moveTo>
                    <a:lnTo>
                      <a:pt x="243" y="539"/>
                    </a:lnTo>
                    <a:lnTo>
                      <a:pt x="458" y="519"/>
                    </a:lnTo>
                    <a:lnTo>
                      <a:pt x="502" y="539"/>
                    </a:lnTo>
                    <a:lnTo>
                      <a:pt x="504" y="539"/>
                    </a:lnTo>
                    <a:lnTo>
                      <a:pt x="504" y="521"/>
                    </a:lnTo>
                    <a:lnTo>
                      <a:pt x="458" y="501"/>
                    </a:lnTo>
                    <a:lnTo>
                      <a:pt x="204" y="524"/>
                    </a:lnTo>
                    <a:lnTo>
                      <a:pt x="204" y="539"/>
                    </a:lnTo>
                    <a:close/>
                    <a:moveTo>
                      <a:pt x="504" y="502"/>
                    </a:moveTo>
                    <a:lnTo>
                      <a:pt x="504" y="227"/>
                    </a:lnTo>
                    <a:lnTo>
                      <a:pt x="503" y="227"/>
                    </a:lnTo>
                    <a:lnTo>
                      <a:pt x="380" y="349"/>
                    </a:lnTo>
                    <a:lnTo>
                      <a:pt x="425" y="453"/>
                    </a:lnTo>
                    <a:lnTo>
                      <a:pt x="351" y="378"/>
                    </a:lnTo>
                    <a:lnTo>
                      <a:pt x="251" y="476"/>
                    </a:lnTo>
                    <a:lnTo>
                      <a:pt x="332" y="359"/>
                    </a:lnTo>
                    <a:lnTo>
                      <a:pt x="204" y="227"/>
                    </a:lnTo>
                    <a:lnTo>
                      <a:pt x="204" y="508"/>
                    </a:lnTo>
                    <a:lnTo>
                      <a:pt x="458" y="475"/>
                    </a:lnTo>
                    <a:lnTo>
                      <a:pt x="504" y="502"/>
                    </a:lnTo>
                    <a:close/>
                    <a:moveTo>
                      <a:pt x="423" y="227"/>
                    </a:moveTo>
                    <a:lnTo>
                      <a:pt x="328" y="227"/>
                    </a:lnTo>
                    <a:lnTo>
                      <a:pt x="364" y="312"/>
                    </a:lnTo>
                    <a:lnTo>
                      <a:pt x="423" y="227"/>
                    </a:lnTo>
                    <a:close/>
                    <a:moveTo>
                      <a:pt x="512" y="121"/>
                    </a:moveTo>
                    <a:lnTo>
                      <a:pt x="564" y="50"/>
                    </a:lnTo>
                    <a:cubicBezTo>
                      <a:pt x="573" y="38"/>
                      <a:pt x="571" y="20"/>
                      <a:pt x="559" y="11"/>
                    </a:cubicBezTo>
                    <a:cubicBezTo>
                      <a:pt x="545" y="1"/>
                      <a:pt x="528" y="5"/>
                      <a:pt x="519" y="17"/>
                    </a:cubicBezTo>
                    <a:lnTo>
                      <a:pt x="458" y="101"/>
                    </a:lnTo>
                    <a:lnTo>
                      <a:pt x="403" y="18"/>
                    </a:lnTo>
                    <a:cubicBezTo>
                      <a:pt x="394" y="5"/>
                      <a:pt x="377" y="0"/>
                      <a:pt x="364" y="9"/>
                    </a:cubicBezTo>
                    <a:cubicBezTo>
                      <a:pt x="350" y="18"/>
                      <a:pt x="348" y="36"/>
                      <a:pt x="356" y="49"/>
                    </a:cubicBezTo>
                    <a:lnTo>
                      <a:pt x="404" y="121"/>
                    </a:lnTo>
                    <a:lnTo>
                      <a:pt x="24" y="121"/>
                    </a:lnTo>
                    <a:cubicBezTo>
                      <a:pt x="11" y="121"/>
                      <a:pt x="0" y="131"/>
                      <a:pt x="0" y="145"/>
                    </a:cubicBezTo>
                    <a:cubicBezTo>
                      <a:pt x="0" y="597"/>
                      <a:pt x="0" y="597"/>
                      <a:pt x="0" y="597"/>
                    </a:cubicBezTo>
                    <a:cubicBezTo>
                      <a:pt x="0" y="609"/>
                      <a:pt x="11" y="621"/>
                      <a:pt x="24" y="621"/>
                    </a:cubicBezTo>
                    <a:cubicBezTo>
                      <a:pt x="236" y="621"/>
                      <a:pt x="236" y="621"/>
                      <a:pt x="236" y="621"/>
                    </a:cubicBezTo>
                    <a:cubicBezTo>
                      <a:pt x="236" y="692"/>
                      <a:pt x="236" y="692"/>
                      <a:pt x="236" y="692"/>
                    </a:cubicBezTo>
                    <a:cubicBezTo>
                      <a:pt x="159" y="692"/>
                      <a:pt x="159" y="692"/>
                      <a:pt x="159" y="692"/>
                    </a:cubicBezTo>
                    <a:cubicBezTo>
                      <a:pt x="144" y="692"/>
                      <a:pt x="130" y="704"/>
                      <a:pt x="130" y="719"/>
                    </a:cubicBezTo>
                    <a:cubicBezTo>
                      <a:pt x="130" y="736"/>
                      <a:pt x="144" y="748"/>
                      <a:pt x="159" y="748"/>
                    </a:cubicBezTo>
                    <a:cubicBezTo>
                      <a:pt x="543" y="748"/>
                      <a:pt x="543" y="748"/>
                      <a:pt x="543" y="748"/>
                    </a:cubicBezTo>
                    <a:cubicBezTo>
                      <a:pt x="558" y="748"/>
                      <a:pt x="572" y="736"/>
                      <a:pt x="572" y="719"/>
                    </a:cubicBezTo>
                    <a:cubicBezTo>
                      <a:pt x="572" y="704"/>
                      <a:pt x="558" y="692"/>
                      <a:pt x="543" y="692"/>
                    </a:cubicBezTo>
                    <a:cubicBezTo>
                      <a:pt x="466" y="692"/>
                      <a:pt x="466" y="692"/>
                      <a:pt x="466" y="692"/>
                    </a:cubicBezTo>
                    <a:cubicBezTo>
                      <a:pt x="466" y="621"/>
                      <a:pt x="466" y="621"/>
                      <a:pt x="466" y="621"/>
                    </a:cubicBezTo>
                    <a:cubicBezTo>
                      <a:pt x="688" y="621"/>
                      <a:pt x="688" y="621"/>
                      <a:pt x="688" y="621"/>
                    </a:cubicBezTo>
                    <a:cubicBezTo>
                      <a:pt x="702" y="621"/>
                      <a:pt x="712" y="609"/>
                      <a:pt x="712" y="597"/>
                    </a:cubicBezTo>
                    <a:cubicBezTo>
                      <a:pt x="712" y="145"/>
                      <a:pt x="712" y="145"/>
                      <a:pt x="712" y="145"/>
                    </a:cubicBezTo>
                    <a:cubicBezTo>
                      <a:pt x="712" y="131"/>
                      <a:pt x="702" y="121"/>
                      <a:pt x="688" y="121"/>
                    </a:cubicBezTo>
                    <a:lnTo>
                      <a:pt x="688" y="121"/>
                    </a:lnTo>
                    <a:lnTo>
                      <a:pt x="512" y="121"/>
                    </a:lnTo>
                    <a:close/>
                    <a:moveTo>
                      <a:pt x="408" y="692"/>
                    </a:moveTo>
                    <a:cubicBezTo>
                      <a:pt x="294" y="692"/>
                      <a:pt x="294" y="692"/>
                      <a:pt x="294" y="692"/>
                    </a:cubicBezTo>
                    <a:cubicBezTo>
                      <a:pt x="294" y="621"/>
                      <a:pt x="294" y="621"/>
                      <a:pt x="294" y="621"/>
                    </a:cubicBezTo>
                    <a:cubicBezTo>
                      <a:pt x="408" y="621"/>
                      <a:pt x="408" y="621"/>
                      <a:pt x="408" y="621"/>
                    </a:cubicBezTo>
                    <a:cubicBezTo>
                      <a:pt x="408" y="692"/>
                      <a:pt x="408" y="692"/>
                      <a:pt x="408" y="6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2" name="Group 46"/>
            <p:cNvGrpSpPr>
              <a:grpSpLocks noChangeAspect="1"/>
            </p:cNvGrpSpPr>
            <p:nvPr/>
          </p:nvGrpSpPr>
          <p:grpSpPr bwMode="auto">
            <a:xfrm>
              <a:off x="5446602" y="2619724"/>
              <a:ext cx="273600" cy="273600"/>
              <a:chOff x="2795" y="1535"/>
              <a:chExt cx="171" cy="171"/>
            </a:xfrm>
            <a:solidFill>
              <a:schemeClr val="tx2"/>
            </a:solidFill>
          </p:grpSpPr>
          <p:sp>
            <p:nvSpPr>
              <p:cNvPr id="313" name="Freeform 47"/>
              <p:cNvSpPr>
                <a:spLocks noEditPoints="1"/>
              </p:cNvSpPr>
              <p:nvPr/>
            </p:nvSpPr>
            <p:spPr bwMode="auto">
              <a:xfrm>
                <a:off x="2795" y="1535"/>
                <a:ext cx="171" cy="171"/>
              </a:xfrm>
              <a:custGeom>
                <a:avLst/>
                <a:gdLst>
                  <a:gd name="T0" fmla="*/ 500 w 1000"/>
                  <a:gd name="T1" fmla="*/ 956 h 1000"/>
                  <a:gd name="T2" fmla="*/ 44 w 1000"/>
                  <a:gd name="T3" fmla="*/ 500 h 1000"/>
                  <a:gd name="T4" fmla="*/ 500 w 1000"/>
                  <a:gd name="T5" fmla="*/ 44 h 1000"/>
                  <a:gd name="T6" fmla="*/ 956 w 1000"/>
                  <a:gd name="T7" fmla="*/ 500 h 1000"/>
                  <a:gd name="T8" fmla="*/ 500 w 1000"/>
                  <a:gd name="T9" fmla="*/ 956 h 1000"/>
                  <a:gd name="T10" fmla="*/ 854 w 1000"/>
                  <a:gd name="T11" fmla="*/ 147 h 1000"/>
                  <a:gd name="T12" fmla="*/ 500 w 1000"/>
                  <a:gd name="T13" fmla="*/ 0 h 1000"/>
                  <a:gd name="T14" fmla="*/ 147 w 1000"/>
                  <a:gd name="T15" fmla="*/ 147 h 1000"/>
                  <a:gd name="T16" fmla="*/ 0 w 1000"/>
                  <a:gd name="T17" fmla="*/ 500 h 1000"/>
                  <a:gd name="T18" fmla="*/ 147 w 1000"/>
                  <a:gd name="T19" fmla="*/ 854 h 1000"/>
                  <a:gd name="T20" fmla="*/ 500 w 1000"/>
                  <a:gd name="T21" fmla="*/ 1000 h 1000"/>
                  <a:gd name="T22" fmla="*/ 854 w 1000"/>
                  <a:gd name="T23" fmla="*/ 854 h 1000"/>
                  <a:gd name="T24" fmla="*/ 1000 w 1000"/>
                  <a:gd name="T25" fmla="*/ 500 h 1000"/>
                  <a:gd name="T26" fmla="*/ 854 w 1000"/>
                  <a:gd name="T27" fmla="*/ 147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0" h="1000">
                    <a:moveTo>
                      <a:pt x="500" y="956"/>
                    </a:moveTo>
                    <a:cubicBezTo>
                      <a:pt x="249" y="956"/>
                      <a:pt x="44" y="752"/>
                      <a:pt x="44" y="500"/>
                    </a:cubicBezTo>
                    <a:cubicBezTo>
                      <a:pt x="44" y="249"/>
                      <a:pt x="249" y="44"/>
                      <a:pt x="500" y="44"/>
                    </a:cubicBezTo>
                    <a:cubicBezTo>
                      <a:pt x="752" y="44"/>
                      <a:pt x="956" y="249"/>
                      <a:pt x="956" y="500"/>
                    </a:cubicBezTo>
                    <a:cubicBezTo>
                      <a:pt x="956" y="752"/>
                      <a:pt x="752" y="956"/>
                      <a:pt x="500" y="956"/>
                    </a:cubicBezTo>
                    <a:close/>
                    <a:moveTo>
                      <a:pt x="854" y="147"/>
                    </a:moveTo>
                    <a:cubicBezTo>
                      <a:pt x="759" y="52"/>
                      <a:pt x="634" y="0"/>
                      <a:pt x="500" y="0"/>
                    </a:cubicBezTo>
                    <a:cubicBezTo>
                      <a:pt x="367" y="0"/>
                      <a:pt x="241" y="52"/>
                      <a:pt x="147" y="147"/>
                    </a:cubicBezTo>
                    <a:cubicBezTo>
                      <a:pt x="52" y="241"/>
                      <a:pt x="0" y="367"/>
                      <a:pt x="0" y="500"/>
                    </a:cubicBezTo>
                    <a:cubicBezTo>
                      <a:pt x="0" y="634"/>
                      <a:pt x="52" y="759"/>
                      <a:pt x="147" y="854"/>
                    </a:cubicBezTo>
                    <a:cubicBezTo>
                      <a:pt x="241" y="948"/>
                      <a:pt x="367" y="1000"/>
                      <a:pt x="500" y="1000"/>
                    </a:cubicBezTo>
                    <a:cubicBezTo>
                      <a:pt x="634" y="1000"/>
                      <a:pt x="759" y="948"/>
                      <a:pt x="854" y="854"/>
                    </a:cubicBezTo>
                    <a:cubicBezTo>
                      <a:pt x="948" y="759"/>
                      <a:pt x="1000" y="634"/>
                      <a:pt x="1000" y="500"/>
                    </a:cubicBezTo>
                    <a:cubicBezTo>
                      <a:pt x="1000" y="367"/>
                      <a:pt x="948" y="241"/>
                      <a:pt x="85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48"/>
              <p:cNvSpPr>
                <a:spLocks noEditPoints="1"/>
              </p:cNvSpPr>
              <p:nvPr/>
            </p:nvSpPr>
            <p:spPr bwMode="auto">
              <a:xfrm>
                <a:off x="2835" y="1576"/>
                <a:ext cx="91" cy="88"/>
              </a:xfrm>
              <a:custGeom>
                <a:avLst/>
                <a:gdLst>
                  <a:gd name="T0" fmla="*/ 118 w 532"/>
                  <a:gd name="T1" fmla="*/ 468 h 512"/>
                  <a:gd name="T2" fmla="*/ 118 w 532"/>
                  <a:gd name="T3" fmla="*/ 237 h 512"/>
                  <a:gd name="T4" fmla="*/ 488 w 532"/>
                  <a:gd name="T5" fmla="*/ 237 h 512"/>
                  <a:gd name="T6" fmla="*/ 488 w 532"/>
                  <a:gd name="T7" fmla="*/ 468 h 512"/>
                  <a:gd name="T8" fmla="*/ 118 w 532"/>
                  <a:gd name="T9" fmla="*/ 468 h 512"/>
                  <a:gd name="T10" fmla="*/ 44 w 532"/>
                  <a:gd name="T11" fmla="*/ 388 h 512"/>
                  <a:gd name="T12" fmla="*/ 44 w 532"/>
                  <a:gd name="T13" fmla="*/ 157 h 512"/>
                  <a:gd name="T14" fmla="*/ 74 w 532"/>
                  <a:gd name="T15" fmla="*/ 157 h 512"/>
                  <a:gd name="T16" fmla="*/ 74 w 532"/>
                  <a:gd name="T17" fmla="*/ 388 h 512"/>
                  <a:gd name="T18" fmla="*/ 44 w 532"/>
                  <a:gd name="T19" fmla="*/ 388 h 512"/>
                  <a:gd name="T20" fmla="*/ 44 w 532"/>
                  <a:gd name="T21" fmla="*/ 44 h 512"/>
                  <a:gd name="T22" fmla="*/ 414 w 532"/>
                  <a:gd name="T23" fmla="*/ 44 h 512"/>
                  <a:gd name="T24" fmla="*/ 414 w 532"/>
                  <a:gd name="T25" fmla="*/ 80 h 512"/>
                  <a:gd name="T26" fmla="*/ 403 w 532"/>
                  <a:gd name="T27" fmla="*/ 80 h 512"/>
                  <a:gd name="T28" fmla="*/ 403 w 532"/>
                  <a:gd name="T29" fmla="*/ 77 h 512"/>
                  <a:gd name="T30" fmla="*/ 381 w 532"/>
                  <a:gd name="T31" fmla="*/ 55 h 512"/>
                  <a:gd name="T32" fmla="*/ 359 w 532"/>
                  <a:gd name="T33" fmla="*/ 77 h 512"/>
                  <a:gd name="T34" fmla="*/ 359 w 532"/>
                  <a:gd name="T35" fmla="*/ 80 h 512"/>
                  <a:gd name="T36" fmla="*/ 96 w 532"/>
                  <a:gd name="T37" fmla="*/ 80 h 512"/>
                  <a:gd name="T38" fmla="*/ 74 w 532"/>
                  <a:gd name="T39" fmla="*/ 102 h 512"/>
                  <a:gd name="T40" fmla="*/ 74 w 532"/>
                  <a:gd name="T41" fmla="*/ 113 h 512"/>
                  <a:gd name="T42" fmla="*/ 44 w 532"/>
                  <a:gd name="T43" fmla="*/ 113 h 512"/>
                  <a:gd name="T44" fmla="*/ 44 w 532"/>
                  <a:gd name="T45" fmla="*/ 44 h 512"/>
                  <a:gd name="T46" fmla="*/ 488 w 532"/>
                  <a:gd name="T47" fmla="*/ 193 h 512"/>
                  <a:gd name="T48" fmla="*/ 118 w 532"/>
                  <a:gd name="T49" fmla="*/ 193 h 512"/>
                  <a:gd name="T50" fmla="*/ 118 w 532"/>
                  <a:gd name="T51" fmla="*/ 124 h 512"/>
                  <a:gd name="T52" fmla="*/ 488 w 532"/>
                  <a:gd name="T53" fmla="*/ 124 h 512"/>
                  <a:gd name="T54" fmla="*/ 488 w 532"/>
                  <a:gd name="T55" fmla="*/ 193 h 512"/>
                  <a:gd name="T56" fmla="*/ 532 w 532"/>
                  <a:gd name="T57" fmla="*/ 215 h 512"/>
                  <a:gd name="T58" fmla="*/ 532 w 532"/>
                  <a:gd name="T59" fmla="*/ 102 h 512"/>
                  <a:gd name="T60" fmla="*/ 510 w 532"/>
                  <a:gd name="T61" fmla="*/ 80 h 512"/>
                  <a:gd name="T62" fmla="*/ 458 w 532"/>
                  <a:gd name="T63" fmla="*/ 80 h 512"/>
                  <a:gd name="T64" fmla="*/ 458 w 532"/>
                  <a:gd name="T65" fmla="*/ 22 h 512"/>
                  <a:gd name="T66" fmla="*/ 436 w 532"/>
                  <a:gd name="T67" fmla="*/ 0 h 512"/>
                  <a:gd name="T68" fmla="*/ 22 w 532"/>
                  <a:gd name="T69" fmla="*/ 0 h 512"/>
                  <a:gd name="T70" fmla="*/ 0 w 532"/>
                  <a:gd name="T71" fmla="*/ 22 h 512"/>
                  <a:gd name="T72" fmla="*/ 0 w 532"/>
                  <a:gd name="T73" fmla="*/ 410 h 512"/>
                  <a:gd name="T74" fmla="*/ 22 w 532"/>
                  <a:gd name="T75" fmla="*/ 432 h 512"/>
                  <a:gd name="T76" fmla="*/ 74 w 532"/>
                  <a:gd name="T77" fmla="*/ 432 h 512"/>
                  <a:gd name="T78" fmla="*/ 74 w 532"/>
                  <a:gd name="T79" fmla="*/ 490 h 512"/>
                  <a:gd name="T80" fmla="*/ 96 w 532"/>
                  <a:gd name="T81" fmla="*/ 512 h 512"/>
                  <a:gd name="T82" fmla="*/ 510 w 532"/>
                  <a:gd name="T83" fmla="*/ 512 h 512"/>
                  <a:gd name="T84" fmla="*/ 532 w 532"/>
                  <a:gd name="T85" fmla="*/ 490 h 512"/>
                  <a:gd name="T86" fmla="*/ 532 w 532"/>
                  <a:gd name="T87" fmla="*/ 215 h 512"/>
                  <a:gd name="T88" fmla="*/ 532 w 532"/>
                  <a:gd name="T89" fmla="*/ 215 h 512"/>
                  <a:gd name="T90" fmla="*/ 532 w 532"/>
                  <a:gd name="T91" fmla="*/ 21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2" h="512">
                    <a:moveTo>
                      <a:pt x="118" y="468"/>
                    </a:moveTo>
                    <a:lnTo>
                      <a:pt x="118" y="237"/>
                    </a:lnTo>
                    <a:lnTo>
                      <a:pt x="488" y="237"/>
                    </a:lnTo>
                    <a:lnTo>
                      <a:pt x="488" y="468"/>
                    </a:lnTo>
                    <a:lnTo>
                      <a:pt x="118" y="468"/>
                    </a:lnTo>
                    <a:close/>
                    <a:moveTo>
                      <a:pt x="44" y="388"/>
                    </a:moveTo>
                    <a:lnTo>
                      <a:pt x="44" y="157"/>
                    </a:lnTo>
                    <a:lnTo>
                      <a:pt x="74" y="157"/>
                    </a:lnTo>
                    <a:lnTo>
                      <a:pt x="74" y="388"/>
                    </a:lnTo>
                    <a:lnTo>
                      <a:pt x="44" y="388"/>
                    </a:lnTo>
                    <a:close/>
                    <a:moveTo>
                      <a:pt x="44" y="44"/>
                    </a:moveTo>
                    <a:lnTo>
                      <a:pt x="414" y="44"/>
                    </a:lnTo>
                    <a:lnTo>
                      <a:pt x="414" y="80"/>
                    </a:lnTo>
                    <a:lnTo>
                      <a:pt x="403" y="80"/>
                    </a:lnTo>
                    <a:cubicBezTo>
                      <a:pt x="403" y="79"/>
                      <a:pt x="403" y="78"/>
                      <a:pt x="403" y="77"/>
                    </a:cubicBezTo>
                    <a:cubicBezTo>
                      <a:pt x="403" y="65"/>
                      <a:pt x="393" y="55"/>
                      <a:pt x="381" y="55"/>
                    </a:cubicBezTo>
                    <a:cubicBezTo>
                      <a:pt x="369" y="55"/>
                      <a:pt x="359" y="65"/>
                      <a:pt x="359" y="77"/>
                    </a:cubicBezTo>
                    <a:cubicBezTo>
                      <a:pt x="359" y="78"/>
                      <a:pt x="359" y="79"/>
                      <a:pt x="359" y="80"/>
                    </a:cubicBezTo>
                    <a:lnTo>
                      <a:pt x="96" y="80"/>
                    </a:lnTo>
                    <a:cubicBezTo>
                      <a:pt x="84" y="80"/>
                      <a:pt x="74" y="90"/>
                      <a:pt x="74" y="102"/>
                    </a:cubicBezTo>
                    <a:lnTo>
                      <a:pt x="74" y="113"/>
                    </a:lnTo>
                    <a:lnTo>
                      <a:pt x="44" y="113"/>
                    </a:lnTo>
                    <a:lnTo>
                      <a:pt x="44" y="44"/>
                    </a:lnTo>
                    <a:close/>
                    <a:moveTo>
                      <a:pt x="488" y="193"/>
                    </a:moveTo>
                    <a:lnTo>
                      <a:pt x="118" y="193"/>
                    </a:lnTo>
                    <a:lnTo>
                      <a:pt x="118" y="124"/>
                    </a:lnTo>
                    <a:lnTo>
                      <a:pt x="488" y="124"/>
                    </a:lnTo>
                    <a:lnTo>
                      <a:pt x="488" y="193"/>
                    </a:lnTo>
                    <a:close/>
                    <a:moveTo>
                      <a:pt x="532" y="215"/>
                    </a:moveTo>
                    <a:lnTo>
                      <a:pt x="532" y="102"/>
                    </a:lnTo>
                    <a:cubicBezTo>
                      <a:pt x="532" y="90"/>
                      <a:pt x="522" y="80"/>
                      <a:pt x="510" y="80"/>
                    </a:cubicBezTo>
                    <a:lnTo>
                      <a:pt x="458" y="80"/>
                    </a:lnTo>
                    <a:lnTo>
                      <a:pt x="458" y="22"/>
                    </a:lnTo>
                    <a:cubicBezTo>
                      <a:pt x="458" y="9"/>
                      <a:pt x="448" y="0"/>
                      <a:pt x="436" y="0"/>
                    </a:cubicBezTo>
                    <a:lnTo>
                      <a:pt x="22" y="0"/>
                    </a:lnTo>
                    <a:cubicBezTo>
                      <a:pt x="10" y="0"/>
                      <a:pt x="0" y="9"/>
                      <a:pt x="0" y="22"/>
                    </a:cubicBezTo>
                    <a:lnTo>
                      <a:pt x="0" y="410"/>
                    </a:lnTo>
                    <a:cubicBezTo>
                      <a:pt x="0" y="422"/>
                      <a:pt x="10" y="432"/>
                      <a:pt x="22" y="432"/>
                    </a:cubicBezTo>
                    <a:lnTo>
                      <a:pt x="74" y="432"/>
                    </a:lnTo>
                    <a:lnTo>
                      <a:pt x="74" y="490"/>
                    </a:lnTo>
                    <a:cubicBezTo>
                      <a:pt x="74" y="502"/>
                      <a:pt x="84" y="512"/>
                      <a:pt x="96" y="512"/>
                    </a:cubicBezTo>
                    <a:lnTo>
                      <a:pt x="510" y="512"/>
                    </a:lnTo>
                    <a:cubicBezTo>
                      <a:pt x="522" y="512"/>
                      <a:pt x="532" y="502"/>
                      <a:pt x="532" y="490"/>
                    </a:cubicBezTo>
                    <a:lnTo>
                      <a:pt x="532" y="215"/>
                    </a:lnTo>
                    <a:cubicBezTo>
                      <a:pt x="532" y="215"/>
                      <a:pt x="532" y="215"/>
                      <a:pt x="532" y="215"/>
                    </a:cubicBezTo>
                    <a:cubicBezTo>
                      <a:pt x="532" y="215"/>
                      <a:pt x="532" y="215"/>
                      <a:pt x="532"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Oval 49"/>
              <p:cNvSpPr>
                <a:spLocks noChangeArrowheads="1"/>
              </p:cNvSpPr>
              <p:nvPr/>
            </p:nvSpPr>
            <p:spPr bwMode="auto">
              <a:xfrm>
                <a:off x="2909" y="1600"/>
                <a:ext cx="7" cy="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6" name="Group 315"/>
            <p:cNvGrpSpPr>
              <a:grpSpLocks noChangeAspect="1"/>
            </p:cNvGrpSpPr>
            <p:nvPr/>
          </p:nvGrpSpPr>
          <p:grpSpPr>
            <a:xfrm>
              <a:off x="5866441" y="2916284"/>
              <a:ext cx="273600" cy="273600"/>
              <a:chOff x="2362041" y="3437659"/>
              <a:chExt cx="480921" cy="481724"/>
            </a:xfrm>
            <a:solidFill>
              <a:schemeClr val="tx2"/>
            </a:solidFill>
          </p:grpSpPr>
          <p:sp>
            <p:nvSpPr>
              <p:cNvPr id="317" name="Freeform 450"/>
              <p:cNvSpPr>
                <a:spLocks noEditPoints="1"/>
              </p:cNvSpPr>
              <p:nvPr/>
            </p:nvSpPr>
            <p:spPr bwMode="auto">
              <a:xfrm>
                <a:off x="2470101" y="3548932"/>
                <a:ext cx="264801" cy="259184"/>
              </a:xfrm>
              <a:custGeom>
                <a:avLst/>
                <a:gdLst>
                  <a:gd name="T0" fmla="*/ 385 w 419"/>
                  <a:gd name="T1" fmla="*/ 377 h 410"/>
                  <a:gd name="T2" fmla="*/ 101 w 419"/>
                  <a:gd name="T3" fmla="*/ 377 h 410"/>
                  <a:gd name="T4" fmla="*/ 101 w 419"/>
                  <a:gd name="T5" fmla="*/ 326 h 410"/>
                  <a:gd name="T6" fmla="*/ 101 w 419"/>
                  <a:gd name="T7" fmla="*/ 101 h 410"/>
                  <a:gd name="T8" fmla="*/ 335 w 419"/>
                  <a:gd name="T9" fmla="*/ 101 h 410"/>
                  <a:gd name="T10" fmla="*/ 385 w 419"/>
                  <a:gd name="T11" fmla="*/ 101 h 410"/>
                  <a:gd name="T12" fmla="*/ 385 w 419"/>
                  <a:gd name="T13" fmla="*/ 377 h 410"/>
                  <a:gd name="T14" fmla="*/ 34 w 419"/>
                  <a:gd name="T15" fmla="*/ 309 h 410"/>
                  <a:gd name="T16" fmla="*/ 34 w 419"/>
                  <a:gd name="T17" fmla="*/ 33 h 410"/>
                  <a:gd name="T18" fmla="*/ 318 w 419"/>
                  <a:gd name="T19" fmla="*/ 33 h 410"/>
                  <a:gd name="T20" fmla="*/ 318 w 419"/>
                  <a:gd name="T21" fmla="*/ 67 h 410"/>
                  <a:gd name="T22" fmla="*/ 85 w 419"/>
                  <a:gd name="T23" fmla="*/ 67 h 410"/>
                  <a:gd name="T24" fmla="*/ 68 w 419"/>
                  <a:gd name="T25" fmla="*/ 84 h 410"/>
                  <a:gd name="T26" fmla="*/ 68 w 419"/>
                  <a:gd name="T27" fmla="*/ 309 h 410"/>
                  <a:gd name="T28" fmla="*/ 34 w 419"/>
                  <a:gd name="T29" fmla="*/ 309 h 410"/>
                  <a:gd name="T30" fmla="*/ 402 w 419"/>
                  <a:gd name="T31" fmla="*/ 67 h 410"/>
                  <a:gd name="T32" fmla="*/ 351 w 419"/>
                  <a:gd name="T33" fmla="*/ 67 h 410"/>
                  <a:gd name="T34" fmla="*/ 351 w 419"/>
                  <a:gd name="T35" fmla="*/ 17 h 410"/>
                  <a:gd name="T36" fmla="*/ 335 w 419"/>
                  <a:gd name="T37" fmla="*/ 0 h 410"/>
                  <a:gd name="T38" fmla="*/ 17 w 419"/>
                  <a:gd name="T39" fmla="*/ 0 h 410"/>
                  <a:gd name="T40" fmla="*/ 0 w 419"/>
                  <a:gd name="T41" fmla="*/ 17 h 410"/>
                  <a:gd name="T42" fmla="*/ 0 w 419"/>
                  <a:gd name="T43" fmla="*/ 326 h 410"/>
                  <a:gd name="T44" fmla="*/ 17 w 419"/>
                  <a:gd name="T45" fmla="*/ 343 h 410"/>
                  <a:gd name="T46" fmla="*/ 68 w 419"/>
                  <a:gd name="T47" fmla="*/ 343 h 410"/>
                  <a:gd name="T48" fmla="*/ 68 w 419"/>
                  <a:gd name="T49" fmla="*/ 394 h 410"/>
                  <a:gd name="T50" fmla="*/ 85 w 419"/>
                  <a:gd name="T51" fmla="*/ 410 h 410"/>
                  <a:gd name="T52" fmla="*/ 402 w 419"/>
                  <a:gd name="T53" fmla="*/ 410 h 410"/>
                  <a:gd name="T54" fmla="*/ 419 w 419"/>
                  <a:gd name="T55" fmla="*/ 394 h 410"/>
                  <a:gd name="T56" fmla="*/ 419 w 419"/>
                  <a:gd name="T57" fmla="*/ 84 h 410"/>
                  <a:gd name="T58" fmla="*/ 402 w 419"/>
                  <a:gd name="T59" fmla="*/ 6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9" h="410">
                    <a:moveTo>
                      <a:pt x="385" y="377"/>
                    </a:moveTo>
                    <a:cubicBezTo>
                      <a:pt x="101" y="377"/>
                      <a:pt x="101" y="377"/>
                      <a:pt x="101" y="377"/>
                    </a:cubicBezTo>
                    <a:cubicBezTo>
                      <a:pt x="101" y="326"/>
                      <a:pt x="101" y="326"/>
                      <a:pt x="101" y="326"/>
                    </a:cubicBezTo>
                    <a:cubicBezTo>
                      <a:pt x="101" y="101"/>
                      <a:pt x="101" y="101"/>
                      <a:pt x="101" y="101"/>
                    </a:cubicBezTo>
                    <a:cubicBezTo>
                      <a:pt x="335" y="101"/>
                      <a:pt x="335" y="101"/>
                      <a:pt x="335" y="101"/>
                    </a:cubicBezTo>
                    <a:cubicBezTo>
                      <a:pt x="385" y="101"/>
                      <a:pt x="385" y="101"/>
                      <a:pt x="385" y="101"/>
                    </a:cubicBezTo>
                    <a:cubicBezTo>
                      <a:pt x="385" y="377"/>
                      <a:pt x="385" y="377"/>
                      <a:pt x="385" y="377"/>
                    </a:cubicBezTo>
                    <a:close/>
                    <a:moveTo>
                      <a:pt x="34" y="309"/>
                    </a:moveTo>
                    <a:cubicBezTo>
                      <a:pt x="34" y="33"/>
                      <a:pt x="34" y="33"/>
                      <a:pt x="34" y="33"/>
                    </a:cubicBezTo>
                    <a:cubicBezTo>
                      <a:pt x="318" y="33"/>
                      <a:pt x="318" y="33"/>
                      <a:pt x="318" y="33"/>
                    </a:cubicBezTo>
                    <a:cubicBezTo>
                      <a:pt x="318" y="67"/>
                      <a:pt x="318" y="67"/>
                      <a:pt x="318" y="67"/>
                    </a:cubicBezTo>
                    <a:cubicBezTo>
                      <a:pt x="85" y="67"/>
                      <a:pt x="85" y="67"/>
                      <a:pt x="85" y="67"/>
                    </a:cubicBezTo>
                    <a:cubicBezTo>
                      <a:pt x="75" y="67"/>
                      <a:pt x="68" y="75"/>
                      <a:pt x="68" y="84"/>
                    </a:cubicBezTo>
                    <a:cubicBezTo>
                      <a:pt x="68" y="309"/>
                      <a:pt x="68" y="309"/>
                      <a:pt x="68" y="309"/>
                    </a:cubicBezTo>
                    <a:cubicBezTo>
                      <a:pt x="34" y="309"/>
                      <a:pt x="34" y="309"/>
                      <a:pt x="34" y="309"/>
                    </a:cubicBezTo>
                    <a:close/>
                    <a:moveTo>
                      <a:pt x="402" y="67"/>
                    </a:moveTo>
                    <a:cubicBezTo>
                      <a:pt x="351" y="67"/>
                      <a:pt x="351" y="67"/>
                      <a:pt x="351" y="67"/>
                    </a:cubicBezTo>
                    <a:cubicBezTo>
                      <a:pt x="351" y="17"/>
                      <a:pt x="351" y="17"/>
                      <a:pt x="351" y="17"/>
                    </a:cubicBezTo>
                    <a:cubicBezTo>
                      <a:pt x="351" y="7"/>
                      <a:pt x="344" y="0"/>
                      <a:pt x="335" y="0"/>
                    </a:cubicBezTo>
                    <a:cubicBezTo>
                      <a:pt x="17" y="0"/>
                      <a:pt x="17" y="0"/>
                      <a:pt x="17" y="0"/>
                    </a:cubicBezTo>
                    <a:cubicBezTo>
                      <a:pt x="8" y="0"/>
                      <a:pt x="0" y="7"/>
                      <a:pt x="0" y="17"/>
                    </a:cubicBezTo>
                    <a:cubicBezTo>
                      <a:pt x="0" y="326"/>
                      <a:pt x="0" y="326"/>
                      <a:pt x="0" y="326"/>
                    </a:cubicBezTo>
                    <a:cubicBezTo>
                      <a:pt x="0" y="335"/>
                      <a:pt x="8" y="343"/>
                      <a:pt x="17" y="343"/>
                    </a:cubicBezTo>
                    <a:cubicBezTo>
                      <a:pt x="68" y="343"/>
                      <a:pt x="68" y="343"/>
                      <a:pt x="68" y="343"/>
                    </a:cubicBezTo>
                    <a:cubicBezTo>
                      <a:pt x="68" y="394"/>
                      <a:pt x="68" y="394"/>
                      <a:pt x="68" y="394"/>
                    </a:cubicBezTo>
                    <a:cubicBezTo>
                      <a:pt x="68" y="403"/>
                      <a:pt x="75" y="410"/>
                      <a:pt x="85" y="410"/>
                    </a:cubicBezTo>
                    <a:cubicBezTo>
                      <a:pt x="402" y="410"/>
                      <a:pt x="402" y="410"/>
                      <a:pt x="402" y="410"/>
                    </a:cubicBezTo>
                    <a:cubicBezTo>
                      <a:pt x="411" y="410"/>
                      <a:pt x="419" y="403"/>
                      <a:pt x="419" y="394"/>
                    </a:cubicBezTo>
                    <a:cubicBezTo>
                      <a:pt x="419" y="84"/>
                      <a:pt x="419" y="84"/>
                      <a:pt x="419" y="84"/>
                    </a:cubicBezTo>
                    <a:cubicBezTo>
                      <a:pt x="419" y="75"/>
                      <a:pt x="411" y="67"/>
                      <a:pt x="402"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8" name="Freeform 451"/>
              <p:cNvSpPr>
                <a:spLocks noEditPoints="1"/>
              </p:cNvSpPr>
              <p:nvPr/>
            </p:nvSpPr>
            <p:spPr bwMode="auto">
              <a:xfrm>
                <a:off x="2362041" y="3437659"/>
                <a:ext cx="480921" cy="481724"/>
              </a:xfrm>
              <a:custGeom>
                <a:avLst/>
                <a:gdLst>
                  <a:gd name="T0" fmla="*/ 381 w 761"/>
                  <a:gd name="T1" fmla="*/ 728 h 762"/>
                  <a:gd name="T2" fmla="*/ 33 w 761"/>
                  <a:gd name="T3" fmla="*/ 381 h 762"/>
                  <a:gd name="T4" fmla="*/ 381 w 761"/>
                  <a:gd name="T5" fmla="*/ 34 h 762"/>
                  <a:gd name="T6" fmla="*/ 728 w 761"/>
                  <a:gd name="T7" fmla="*/ 381 h 762"/>
                  <a:gd name="T8" fmla="*/ 381 w 761"/>
                  <a:gd name="T9" fmla="*/ 728 h 762"/>
                  <a:gd name="T10" fmla="*/ 650 w 761"/>
                  <a:gd name="T11" fmla="*/ 112 h 762"/>
                  <a:gd name="T12" fmla="*/ 381 w 761"/>
                  <a:gd name="T13" fmla="*/ 0 h 762"/>
                  <a:gd name="T14" fmla="*/ 111 w 761"/>
                  <a:gd name="T15" fmla="*/ 112 h 762"/>
                  <a:gd name="T16" fmla="*/ 0 w 761"/>
                  <a:gd name="T17" fmla="*/ 381 h 762"/>
                  <a:gd name="T18" fmla="*/ 111 w 761"/>
                  <a:gd name="T19" fmla="*/ 650 h 762"/>
                  <a:gd name="T20" fmla="*/ 381 w 761"/>
                  <a:gd name="T21" fmla="*/ 762 h 762"/>
                  <a:gd name="T22" fmla="*/ 650 w 761"/>
                  <a:gd name="T23" fmla="*/ 650 h 762"/>
                  <a:gd name="T24" fmla="*/ 761 w 761"/>
                  <a:gd name="T25" fmla="*/ 381 h 762"/>
                  <a:gd name="T26" fmla="*/ 650 w 761"/>
                  <a:gd name="T27" fmla="*/ 11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1" h="762">
                    <a:moveTo>
                      <a:pt x="381" y="728"/>
                    </a:moveTo>
                    <a:cubicBezTo>
                      <a:pt x="189" y="728"/>
                      <a:pt x="33" y="573"/>
                      <a:pt x="33" y="381"/>
                    </a:cubicBezTo>
                    <a:cubicBezTo>
                      <a:pt x="33" y="190"/>
                      <a:pt x="189" y="34"/>
                      <a:pt x="381" y="34"/>
                    </a:cubicBezTo>
                    <a:cubicBezTo>
                      <a:pt x="572" y="34"/>
                      <a:pt x="728" y="190"/>
                      <a:pt x="728" y="381"/>
                    </a:cubicBezTo>
                    <a:cubicBezTo>
                      <a:pt x="728" y="573"/>
                      <a:pt x="572" y="728"/>
                      <a:pt x="381" y="728"/>
                    </a:cubicBezTo>
                    <a:close/>
                    <a:moveTo>
                      <a:pt x="650" y="112"/>
                    </a:moveTo>
                    <a:cubicBezTo>
                      <a:pt x="578" y="40"/>
                      <a:pt x="482" y="0"/>
                      <a:pt x="381" y="0"/>
                    </a:cubicBezTo>
                    <a:cubicBezTo>
                      <a:pt x="279" y="0"/>
                      <a:pt x="183" y="40"/>
                      <a:pt x="111" y="112"/>
                    </a:cubicBezTo>
                    <a:cubicBezTo>
                      <a:pt x="40" y="184"/>
                      <a:pt x="0" y="279"/>
                      <a:pt x="0" y="381"/>
                    </a:cubicBezTo>
                    <a:cubicBezTo>
                      <a:pt x="0" y="483"/>
                      <a:pt x="40" y="578"/>
                      <a:pt x="111" y="650"/>
                    </a:cubicBezTo>
                    <a:cubicBezTo>
                      <a:pt x="183" y="722"/>
                      <a:pt x="279" y="762"/>
                      <a:pt x="381" y="762"/>
                    </a:cubicBezTo>
                    <a:cubicBezTo>
                      <a:pt x="482" y="762"/>
                      <a:pt x="578" y="722"/>
                      <a:pt x="650" y="650"/>
                    </a:cubicBezTo>
                    <a:cubicBezTo>
                      <a:pt x="722" y="578"/>
                      <a:pt x="761" y="483"/>
                      <a:pt x="761" y="381"/>
                    </a:cubicBezTo>
                    <a:cubicBezTo>
                      <a:pt x="761" y="279"/>
                      <a:pt x="722" y="184"/>
                      <a:pt x="65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9" name="Freeform 452"/>
              <p:cNvSpPr>
                <a:spLocks noEditPoints="1"/>
              </p:cNvSpPr>
              <p:nvPr/>
            </p:nvSpPr>
            <p:spPr bwMode="auto">
              <a:xfrm>
                <a:off x="2546064" y="3669562"/>
                <a:ext cx="40389" cy="57507"/>
              </a:xfrm>
              <a:custGeom>
                <a:avLst/>
                <a:gdLst>
                  <a:gd name="T0" fmla="*/ 22 w 64"/>
                  <a:gd name="T1" fmla="*/ 57 h 91"/>
                  <a:gd name="T2" fmla="*/ 32 w 64"/>
                  <a:gd name="T3" fmla="*/ 22 h 91"/>
                  <a:gd name="T4" fmla="*/ 43 w 64"/>
                  <a:gd name="T5" fmla="*/ 57 h 91"/>
                  <a:gd name="T6" fmla="*/ 22 w 64"/>
                  <a:gd name="T7" fmla="*/ 57 h 91"/>
                  <a:gd name="T8" fmla="*/ 39 w 64"/>
                  <a:gd name="T9" fmla="*/ 5 h 91"/>
                  <a:gd name="T10" fmla="*/ 37 w 64"/>
                  <a:gd name="T11" fmla="*/ 1 h 91"/>
                  <a:gd name="T12" fmla="*/ 32 w 64"/>
                  <a:gd name="T13" fmla="*/ 0 h 91"/>
                  <a:gd name="T14" fmla="*/ 28 w 64"/>
                  <a:gd name="T15" fmla="*/ 1 h 91"/>
                  <a:gd name="T16" fmla="*/ 25 w 64"/>
                  <a:gd name="T17" fmla="*/ 5 h 91"/>
                  <a:gd name="T18" fmla="*/ 0 w 64"/>
                  <a:gd name="T19" fmla="*/ 83 h 91"/>
                  <a:gd name="T20" fmla="*/ 0 w 64"/>
                  <a:gd name="T21" fmla="*/ 85 h 91"/>
                  <a:gd name="T22" fmla="*/ 2 w 64"/>
                  <a:gd name="T23" fmla="*/ 89 h 91"/>
                  <a:gd name="T24" fmla="*/ 6 w 64"/>
                  <a:gd name="T25" fmla="*/ 91 h 91"/>
                  <a:gd name="T26" fmla="*/ 10 w 64"/>
                  <a:gd name="T27" fmla="*/ 90 h 91"/>
                  <a:gd name="T28" fmla="*/ 13 w 64"/>
                  <a:gd name="T29" fmla="*/ 86 h 91"/>
                  <a:gd name="T30" fmla="*/ 18 w 64"/>
                  <a:gd name="T31" fmla="*/ 69 h 91"/>
                  <a:gd name="T32" fmla="*/ 47 w 64"/>
                  <a:gd name="T33" fmla="*/ 69 h 91"/>
                  <a:gd name="T34" fmla="*/ 52 w 64"/>
                  <a:gd name="T35" fmla="*/ 86 h 91"/>
                  <a:gd name="T36" fmla="*/ 54 w 64"/>
                  <a:gd name="T37" fmla="*/ 90 h 91"/>
                  <a:gd name="T38" fmla="*/ 58 w 64"/>
                  <a:gd name="T39" fmla="*/ 91 h 91"/>
                  <a:gd name="T40" fmla="*/ 62 w 64"/>
                  <a:gd name="T41" fmla="*/ 89 h 91"/>
                  <a:gd name="T42" fmla="*/ 64 w 64"/>
                  <a:gd name="T43" fmla="*/ 85 h 91"/>
                  <a:gd name="T44" fmla="*/ 64 w 64"/>
                  <a:gd name="T45" fmla="*/ 83 h 91"/>
                  <a:gd name="T46" fmla="*/ 39 w 64"/>
                  <a:gd name="T47" fmla="*/ 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91">
                    <a:moveTo>
                      <a:pt x="22" y="57"/>
                    </a:moveTo>
                    <a:cubicBezTo>
                      <a:pt x="32" y="22"/>
                      <a:pt x="32" y="22"/>
                      <a:pt x="32" y="22"/>
                    </a:cubicBezTo>
                    <a:cubicBezTo>
                      <a:pt x="43" y="57"/>
                      <a:pt x="43" y="57"/>
                      <a:pt x="43" y="57"/>
                    </a:cubicBezTo>
                    <a:cubicBezTo>
                      <a:pt x="22" y="57"/>
                      <a:pt x="22" y="57"/>
                      <a:pt x="22" y="57"/>
                    </a:cubicBezTo>
                    <a:close/>
                    <a:moveTo>
                      <a:pt x="39" y="5"/>
                    </a:moveTo>
                    <a:cubicBezTo>
                      <a:pt x="39" y="3"/>
                      <a:pt x="38" y="2"/>
                      <a:pt x="37" y="1"/>
                    </a:cubicBezTo>
                    <a:cubicBezTo>
                      <a:pt x="35" y="0"/>
                      <a:pt x="34" y="0"/>
                      <a:pt x="32" y="0"/>
                    </a:cubicBezTo>
                    <a:cubicBezTo>
                      <a:pt x="31" y="0"/>
                      <a:pt x="29" y="0"/>
                      <a:pt x="28" y="1"/>
                    </a:cubicBezTo>
                    <a:cubicBezTo>
                      <a:pt x="26" y="2"/>
                      <a:pt x="26" y="3"/>
                      <a:pt x="25" y="5"/>
                    </a:cubicBezTo>
                    <a:cubicBezTo>
                      <a:pt x="0" y="83"/>
                      <a:pt x="0" y="83"/>
                      <a:pt x="0" y="83"/>
                    </a:cubicBezTo>
                    <a:cubicBezTo>
                      <a:pt x="0" y="84"/>
                      <a:pt x="0" y="84"/>
                      <a:pt x="0" y="85"/>
                    </a:cubicBezTo>
                    <a:cubicBezTo>
                      <a:pt x="0" y="87"/>
                      <a:pt x="1" y="88"/>
                      <a:pt x="2" y="89"/>
                    </a:cubicBezTo>
                    <a:cubicBezTo>
                      <a:pt x="3" y="90"/>
                      <a:pt x="5" y="91"/>
                      <a:pt x="6" y="91"/>
                    </a:cubicBezTo>
                    <a:cubicBezTo>
                      <a:pt x="8" y="91"/>
                      <a:pt x="9" y="90"/>
                      <a:pt x="10" y="90"/>
                    </a:cubicBezTo>
                    <a:cubicBezTo>
                      <a:pt x="11" y="89"/>
                      <a:pt x="12" y="88"/>
                      <a:pt x="13" y="86"/>
                    </a:cubicBezTo>
                    <a:cubicBezTo>
                      <a:pt x="18" y="69"/>
                      <a:pt x="18" y="69"/>
                      <a:pt x="18" y="69"/>
                    </a:cubicBezTo>
                    <a:cubicBezTo>
                      <a:pt x="47" y="69"/>
                      <a:pt x="47" y="69"/>
                      <a:pt x="47" y="69"/>
                    </a:cubicBezTo>
                    <a:cubicBezTo>
                      <a:pt x="52" y="86"/>
                      <a:pt x="52" y="86"/>
                      <a:pt x="52" y="86"/>
                    </a:cubicBezTo>
                    <a:cubicBezTo>
                      <a:pt x="52" y="88"/>
                      <a:pt x="53" y="89"/>
                      <a:pt x="54" y="90"/>
                    </a:cubicBezTo>
                    <a:cubicBezTo>
                      <a:pt x="55" y="90"/>
                      <a:pt x="57" y="91"/>
                      <a:pt x="58" y="91"/>
                    </a:cubicBezTo>
                    <a:cubicBezTo>
                      <a:pt x="60" y="91"/>
                      <a:pt x="61" y="90"/>
                      <a:pt x="62" y="89"/>
                    </a:cubicBezTo>
                    <a:cubicBezTo>
                      <a:pt x="64" y="88"/>
                      <a:pt x="64" y="87"/>
                      <a:pt x="64" y="85"/>
                    </a:cubicBezTo>
                    <a:cubicBezTo>
                      <a:pt x="64" y="84"/>
                      <a:pt x="64" y="84"/>
                      <a:pt x="64" y="83"/>
                    </a:cubicBezTo>
                    <a:cubicBezTo>
                      <a:pt x="39" y="5"/>
                      <a:pt x="39" y="5"/>
                      <a:pt x="3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0" name="Freeform 453"/>
              <p:cNvSpPr>
                <a:spLocks noEditPoints="1"/>
              </p:cNvSpPr>
              <p:nvPr/>
            </p:nvSpPr>
            <p:spPr bwMode="auto">
              <a:xfrm>
                <a:off x="2593407" y="3669561"/>
                <a:ext cx="32097" cy="57507"/>
              </a:xfrm>
              <a:custGeom>
                <a:avLst/>
                <a:gdLst>
                  <a:gd name="T0" fmla="*/ 36 w 51"/>
                  <a:gd name="T1" fmla="*/ 35 h 91"/>
                  <a:gd name="T2" fmla="*/ 27 w 51"/>
                  <a:gd name="T3" fmla="*/ 38 h 91"/>
                  <a:gd name="T4" fmla="*/ 12 w 51"/>
                  <a:gd name="T5" fmla="*/ 38 h 91"/>
                  <a:gd name="T6" fmla="*/ 12 w 51"/>
                  <a:gd name="T7" fmla="*/ 13 h 91"/>
                  <a:gd name="T8" fmla="*/ 27 w 51"/>
                  <a:gd name="T9" fmla="*/ 13 h 91"/>
                  <a:gd name="T10" fmla="*/ 36 w 51"/>
                  <a:gd name="T11" fmla="*/ 16 h 91"/>
                  <a:gd name="T12" fmla="*/ 39 w 51"/>
                  <a:gd name="T13" fmla="*/ 26 h 91"/>
                  <a:gd name="T14" fmla="*/ 36 w 51"/>
                  <a:gd name="T15" fmla="*/ 35 h 91"/>
                  <a:gd name="T16" fmla="*/ 44 w 51"/>
                  <a:gd name="T17" fmla="*/ 8 h 91"/>
                  <a:gd name="T18" fmla="*/ 37 w 51"/>
                  <a:gd name="T19" fmla="*/ 2 h 91"/>
                  <a:gd name="T20" fmla="*/ 27 w 51"/>
                  <a:gd name="T21" fmla="*/ 0 h 91"/>
                  <a:gd name="T22" fmla="*/ 6 w 51"/>
                  <a:gd name="T23" fmla="*/ 0 h 91"/>
                  <a:gd name="T24" fmla="*/ 2 w 51"/>
                  <a:gd name="T25" fmla="*/ 2 h 91"/>
                  <a:gd name="T26" fmla="*/ 0 w 51"/>
                  <a:gd name="T27" fmla="*/ 7 h 91"/>
                  <a:gd name="T28" fmla="*/ 0 w 51"/>
                  <a:gd name="T29" fmla="*/ 85 h 91"/>
                  <a:gd name="T30" fmla="*/ 2 w 51"/>
                  <a:gd name="T31" fmla="*/ 89 h 91"/>
                  <a:gd name="T32" fmla="*/ 6 w 51"/>
                  <a:gd name="T33" fmla="*/ 91 h 91"/>
                  <a:gd name="T34" fmla="*/ 10 w 51"/>
                  <a:gd name="T35" fmla="*/ 89 h 91"/>
                  <a:gd name="T36" fmla="*/ 12 w 51"/>
                  <a:gd name="T37" fmla="*/ 85 h 91"/>
                  <a:gd name="T38" fmla="*/ 12 w 51"/>
                  <a:gd name="T39" fmla="*/ 51 h 91"/>
                  <a:gd name="T40" fmla="*/ 27 w 51"/>
                  <a:gd name="T41" fmla="*/ 51 h 91"/>
                  <a:gd name="T42" fmla="*/ 37 w 51"/>
                  <a:gd name="T43" fmla="*/ 49 h 91"/>
                  <a:gd name="T44" fmla="*/ 44 w 51"/>
                  <a:gd name="T45" fmla="*/ 43 h 91"/>
                  <a:gd name="T46" fmla="*/ 50 w 51"/>
                  <a:gd name="T47" fmla="*/ 35 h 91"/>
                  <a:gd name="T48" fmla="*/ 51 w 51"/>
                  <a:gd name="T49" fmla="*/ 26 h 91"/>
                  <a:gd name="T50" fmla="*/ 50 w 51"/>
                  <a:gd name="T51" fmla="*/ 16 h 91"/>
                  <a:gd name="T52" fmla="*/ 44 w 51"/>
                  <a:gd name="T53"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91">
                    <a:moveTo>
                      <a:pt x="36" y="35"/>
                    </a:moveTo>
                    <a:cubicBezTo>
                      <a:pt x="34" y="37"/>
                      <a:pt x="31" y="38"/>
                      <a:pt x="27" y="38"/>
                    </a:cubicBezTo>
                    <a:cubicBezTo>
                      <a:pt x="12" y="38"/>
                      <a:pt x="12" y="38"/>
                      <a:pt x="12" y="38"/>
                    </a:cubicBezTo>
                    <a:cubicBezTo>
                      <a:pt x="12" y="13"/>
                      <a:pt x="12" y="13"/>
                      <a:pt x="12" y="13"/>
                    </a:cubicBezTo>
                    <a:cubicBezTo>
                      <a:pt x="27" y="13"/>
                      <a:pt x="27" y="13"/>
                      <a:pt x="27" y="13"/>
                    </a:cubicBezTo>
                    <a:cubicBezTo>
                      <a:pt x="31" y="13"/>
                      <a:pt x="34" y="14"/>
                      <a:pt x="36" y="16"/>
                    </a:cubicBezTo>
                    <a:cubicBezTo>
                      <a:pt x="38" y="19"/>
                      <a:pt x="39" y="22"/>
                      <a:pt x="39" y="26"/>
                    </a:cubicBezTo>
                    <a:cubicBezTo>
                      <a:pt x="39" y="29"/>
                      <a:pt x="38" y="32"/>
                      <a:pt x="36" y="35"/>
                    </a:cubicBezTo>
                    <a:close/>
                    <a:moveTo>
                      <a:pt x="44" y="8"/>
                    </a:moveTo>
                    <a:cubicBezTo>
                      <a:pt x="42" y="5"/>
                      <a:pt x="40" y="4"/>
                      <a:pt x="37" y="2"/>
                    </a:cubicBezTo>
                    <a:cubicBezTo>
                      <a:pt x="34" y="1"/>
                      <a:pt x="30" y="0"/>
                      <a:pt x="27" y="0"/>
                    </a:cubicBezTo>
                    <a:cubicBezTo>
                      <a:pt x="6" y="0"/>
                      <a:pt x="6" y="0"/>
                      <a:pt x="6" y="0"/>
                    </a:cubicBezTo>
                    <a:cubicBezTo>
                      <a:pt x="4" y="0"/>
                      <a:pt x="3" y="1"/>
                      <a:pt x="2" y="2"/>
                    </a:cubicBezTo>
                    <a:cubicBezTo>
                      <a:pt x="0" y="4"/>
                      <a:pt x="0" y="5"/>
                      <a:pt x="0" y="7"/>
                    </a:cubicBezTo>
                    <a:cubicBezTo>
                      <a:pt x="0" y="85"/>
                      <a:pt x="0" y="85"/>
                      <a:pt x="0" y="85"/>
                    </a:cubicBezTo>
                    <a:cubicBezTo>
                      <a:pt x="0" y="87"/>
                      <a:pt x="0" y="88"/>
                      <a:pt x="2" y="89"/>
                    </a:cubicBezTo>
                    <a:cubicBezTo>
                      <a:pt x="3" y="90"/>
                      <a:pt x="4" y="91"/>
                      <a:pt x="6" y="91"/>
                    </a:cubicBezTo>
                    <a:cubicBezTo>
                      <a:pt x="8" y="91"/>
                      <a:pt x="9" y="90"/>
                      <a:pt x="10" y="89"/>
                    </a:cubicBezTo>
                    <a:cubicBezTo>
                      <a:pt x="12" y="88"/>
                      <a:pt x="12" y="87"/>
                      <a:pt x="12" y="85"/>
                    </a:cubicBezTo>
                    <a:cubicBezTo>
                      <a:pt x="12" y="51"/>
                      <a:pt x="12" y="51"/>
                      <a:pt x="12" y="51"/>
                    </a:cubicBezTo>
                    <a:cubicBezTo>
                      <a:pt x="27" y="51"/>
                      <a:pt x="27" y="51"/>
                      <a:pt x="27" y="51"/>
                    </a:cubicBezTo>
                    <a:cubicBezTo>
                      <a:pt x="30" y="51"/>
                      <a:pt x="34" y="50"/>
                      <a:pt x="37" y="49"/>
                    </a:cubicBezTo>
                    <a:cubicBezTo>
                      <a:pt x="40" y="47"/>
                      <a:pt x="42" y="46"/>
                      <a:pt x="44" y="43"/>
                    </a:cubicBezTo>
                    <a:cubicBezTo>
                      <a:pt x="47" y="41"/>
                      <a:pt x="48" y="39"/>
                      <a:pt x="50" y="35"/>
                    </a:cubicBezTo>
                    <a:cubicBezTo>
                      <a:pt x="51" y="32"/>
                      <a:pt x="51" y="29"/>
                      <a:pt x="51" y="26"/>
                    </a:cubicBezTo>
                    <a:cubicBezTo>
                      <a:pt x="51" y="22"/>
                      <a:pt x="51" y="19"/>
                      <a:pt x="50" y="16"/>
                    </a:cubicBezTo>
                    <a:cubicBezTo>
                      <a:pt x="48" y="13"/>
                      <a:pt x="47" y="10"/>
                      <a:pt x="4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1" name="Freeform 454"/>
              <p:cNvSpPr>
                <a:spLocks noEditPoints="1"/>
              </p:cNvSpPr>
              <p:nvPr/>
            </p:nvSpPr>
            <p:spPr bwMode="auto">
              <a:xfrm>
                <a:off x="2631924" y="3669561"/>
                <a:ext cx="32899" cy="57507"/>
              </a:xfrm>
              <a:custGeom>
                <a:avLst/>
                <a:gdLst>
                  <a:gd name="T0" fmla="*/ 36 w 52"/>
                  <a:gd name="T1" fmla="*/ 35 h 91"/>
                  <a:gd name="T2" fmla="*/ 28 w 52"/>
                  <a:gd name="T3" fmla="*/ 38 h 91"/>
                  <a:gd name="T4" fmla="*/ 13 w 52"/>
                  <a:gd name="T5" fmla="*/ 38 h 91"/>
                  <a:gd name="T6" fmla="*/ 13 w 52"/>
                  <a:gd name="T7" fmla="*/ 13 h 91"/>
                  <a:gd name="T8" fmla="*/ 28 w 52"/>
                  <a:gd name="T9" fmla="*/ 13 h 91"/>
                  <a:gd name="T10" fmla="*/ 36 w 52"/>
                  <a:gd name="T11" fmla="*/ 16 h 91"/>
                  <a:gd name="T12" fmla="*/ 39 w 52"/>
                  <a:gd name="T13" fmla="*/ 26 h 91"/>
                  <a:gd name="T14" fmla="*/ 36 w 52"/>
                  <a:gd name="T15" fmla="*/ 35 h 91"/>
                  <a:gd name="T16" fmla="*/ 45 w 52"/>
                  <a:gd name="T17" fmla="*/ 8 h 91"/>
                  <a:gd name="T18" fmla="*/ 37 w 52"/>
                  <a:gd name="T19" fmla="*/ 2 h 91"/>
                  <a:gd name="T20" fmla="*/ 28 w 52"/>
                  <a:gd name="T21" fmla="*/ 0 h 91"/>
                  <a:gd name="T22" fmla="*/ 7 w 52"/>
                  <a:gd name="T23" fmla="*/ 0 h 91"/>
                  <a:gd name="T24" fmla="*/ 2 w 52"/>
                  <a:gd name="T25" fmla="*/ 2 h 91"/>
                  <a:gd name="T26" fmla="*/ 0 w 52"/>
                  <a:gd name="T27" fmla="*/ 7 h 91"/>
                  <a:gd name="T28" fmla="*/ 0 w 52"/>
                  <a:gd name="T29" fmla="*/ 85 h 91"/>
                  <a:gd name="T30" fmla="*/ 2 w 52"/>
                  <a:gd name="T31" fmla="*/ 89 h 91"/>
                  <a:gd name="T32" fmla="*/ 7 w 52"/>
                  <a:gd name="T33" fmla="*/ 91 h 91"/>
                  <a:gd name="T34" fmla="*/ 11 w 52"/>
                  <a:gd name="T35" fmla="*/ 89 h 91"/>
                  <a:gd name="T36" fmla="*/ 13 w 52"/>
                  <a:gd name="T37" fmla="*/ 85 h 91"/>
                  <a:gd name="T38" fmla="*/ 13 w 52"/>
                  <a:gd name="T39" fmla="*/ 51 h 91"/>
                  <a:gd name="T40" fmla="*/ 28 w 52"/>
                  <a:gd name="T41" fmla="*/ 51 h 91"/>
                  <a:gd name="T42" fmla="*/ 37 w 52"/>
                  <a:gd name="T43" fmla="*/ 49 h 91"/>
                  <a:gd name="T44" fmla="*/ 45 w 52"/>
                  <a:gd name="T45" fmla="*/ 43 h 91"/>
                  <a:gd name="T46" fmla="*/ 50 w 52"/>
                  <a:gd name="T47" fmla="*/ 35 h 91"/>
                  <a:gd name="T48" fmla="*/ 52 w 52"/>
                  <a:gd name="T49" fmla="*/ 26 h 91"/>
                  <a:gd name="T50" fmla="*/ 50 w 52"/>
                  <a:gd name="T51" fmla="*/ 16 h 91"/>
                  <a:gd name="T52" fmla="*/ 45 w 52"/>
                  <a:gd name="T53"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91">
                    <a:moveTo>
                      <a:pt x="36" y="35"/>
                    </a:moveTo>
                    <a:cubicBezTo>
                      <a:pt x="34" y="37"/>
                      <a:pt x="31" y="38"/>
                      <a:pt x="28" y="38"/>
                    </a:cubicBezTo>
                    <a:cubicBezTo>
                      <a:pt x="13" y="38"/>
                      <a:pt x="13" y="38"/>
                      <a:pt x="13" y="38"/>
                    </a:cubicBezTo>
                    <a:cubicBezTo>
                      <a:pt x="13" y="13"/>
                      <a:pt x="13" y="13"/>
                      <a:pt x="13" y="13"/>
                    </a:cubicBezTo>
                    <a:cubicBezTo>
                      <a:pt x="28" y="13"/>
                      <a:pt x="28" y="13"/>
                      <a:pt x="28" y="13"/>
                    </a:cubicBezTo>
                    <a:cubicBezTo>
                      <a:pt x="31" y="13"/>
                      <a:pt x="34" y="14"/>
                      <a:pt x="36" y="16"/>
                    </a:cubicBezTo>
                    <a:cubicBezTo>
                      <a:pt x="38" y="19"/>
                      <a:pt x="39" y="22"/>
                      <a:pt x="39" y="26"/>
                    </a:cubicBezTo>
                    <a:cubicBezTo>
                      <a:pt x="39" y="29"/>
                      <a:pt x="38" y="32"/>
                      <a:pt x="36" y="35"/>
                    </a:cubicBezTo>
                    <a:close/>
                    <a:moveTo>
                      <a:pt x="45" y="8"/>
                    </a:moveTo>
                    <a:cubicBezTo>
                      <a:pt x="43" y="5"/>
                      <a:pt x="40" y="4"/>
                      <a:pt x="37" y="2"/>
                    </a:cubicBezTo>
                    <a:cubicBezTo>
                      <a:pt x="34" y="1"/>
                      <a:pt x="31" y="0"/>
                      <a:pt x="28" y="0"/>
                    </a:cubicBezTo>
                    <a:cubicBezTo>
                      <a:pt x="7" y="0"/>
                      <a:pt x="7" y="0"/>
                      <a:pt x="7" y="0"/>
                    </a:cubicBezTo>
                    <a:cubicBezTo>
                      <a:pt x="5" y="0"/>
                      <a:pt x="3" y="1"/>
                      <a:pt x="2" y="2"/>
                    </a:cubicBezTo>
                    <a:cubicBezTo>
                      <a:pt x="1" y="4"/>
                      <a:pt x="0" y="5"/>
                      <a:pt x="0" y="7"/>
                    </a:cubicBezTo>
                    <a:cubicBezTo>
                      <a:pt x="0" y="85"/>
                      <a:pt x="0" y="85"/>
                      <a:pt x="0" y="85"/>
                    </a:cubicBezTo>
                    <a:cubicBezTo>
                      <a:pt x="0" y="87"/>
                      <a:pt x="1" y="88"/>
                      <a:pt x="2" y="89"/>
                    </a:cubicBezTo>
                    <a:cubicBezTo>
                      <a:pt x="4" y="90"/>
                      <a:pt x="5" y="91"/>
                      <a:pt x="7" y="91"/>
                    </a:cubicBezTo>
                    <a:cubicBezTo>
                      <a:pt x="8" y="91"/>
                      <a:pt x="10" y="90"/>
                      <a:pt x="11" y="89"/>
                    </a:cubicBezTo>
                    <a:cubicBezTo>
                      <a:pt x="12" y="88"/>
                      <a:pt x="13" y="87"/>
                      <a:pt x="13" y="85"/>
                    </a:cubicBezTo>
                    <a:cubicBezTo>
                      <a:pt x="13" y="51"/>
                      <a:pt x="13" y="51"/>
                      <a:pt x="13" y="51"/>
                    </a:cubicBezTo>
                    <a:cubicBezTo>
                      <a:pt x="28" y="51"/>
                      <a:pt x="28" y="51"/>
                      <a:pt x="28" y="51"/>
                    </a:cubicBezTo>
                    <a:cubicBezTo>
                      <a:pt x="31" y="51"/>
                      <a:pt x="34" y="50"/>
                      <a:pt x="37" y="49"/>
                    </a:cubicBezTo>
                    <a:cubicBezTo>
                      <a:pt x="40" y="47"/>
                      <a:pt x="43" y="46"/>
                      <a:pt x="45" y="43"/>
                    </a:cubicBezTo>
                    <a:cubicBezTo>
                      <a:pt x="47" y="41"/>
                      <a:pt x="49" y="39"/>
                      <a:pt x="50" y="35"/>
                    </a:cubicBezTo>
                    <a:cubicBezTo>
                      <a:pt x="51" y="32"/>
                      <a:pt x="52" y="29"/>
                      <a:pt x="52" y="26"/>
                    </a:cubicBezTo>
                    <a:cubicBezTo>
                      <a:pt x="52" y="22"/>
                      <a:pt x="51" y="19"/>
                      <a:pt x="50" y="16"/>
                    </a:cubicBezTo>
                    <a:cubicBezTo>
                      <a:pt x="49" y="13"/>
                      <a:pt x="47" y="10"/>
                      <a:pt x="4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2" name="Freeform 455"/>
              <p:cNvSpPr>
                <a:spLocks/>
              </p:cNvSpPr>
              <p:nvPr/>
            </p:nvSpPr>
            <p:spPr bwMode="auto">
              <a:xfrm>
                <a:off x="2668033" y="3669561"/>
                <a:ext cx="33433" cy="57507"/>
              </a:xfrm>
              <a:custGeom>
                <a:avLst/>
                <a:gdLst>
                  <a:gd name="T0" fmla="*/ 9 w 53"/>
                  <a:gd name="T1" fmla="*/ 6 h 91"/>
                  <a:gd name="T2" fmla="*/ 3 w 53"/>
                  <a:gd name="T3" fmla="*/ 13 h 91"/>
                  <a:gd name="T4" fmla="*/ 1 w 53"/>
                  <a:gd name="T5" fmla="*/ 23 h 91"/>
                  <a:gd name="T6" fmla="*/ 1 w 53"/>
                  <a:gd name="T7" fmla="*/ 25 h 91"/>
                  <a:gd name="T8" fmla="*/ 4 w 53"/>
                  <a:gd name="T9" fmla="*/ 35 h 91"/>
                  <a:gd name="T10" fmla="*/ 11 w 53"/>
                  <a:gd name="T11" fmla="*/ 42 h 91"/>
                  <a:gd name="T12" fmla="*/ 21 w 53"/>
                  <a:gd name="T13" fmla="*/ 48 h 91"/>
                  <a:gd name="T14" fmla="*/ 30 w 53"/>
                  <a:gd name="T15" fmla="*/ 53 h 91"/>
                  <a:gd name="T16" fmla="*/ 37 w 53"/>
                  <a:gd name="T17" fmla="*/ 59 h 91"/>
                  <a:gd name="T18" fmla="*/ 40 w 53"/>
                  <a:gd name="T19" fmla="*/ 67 h 91"/>
                  <a:gd name="T20" fmla="*/ 37 w 53"/>
                  <a:gd name="T21" fmla="*/ 75 h 91"/>
                  <a:gd name="T22" fmla="*/ 27 w 53"/>
                  <a:gd name="T23" fmla="*/ 78 h 91"/>
                  <a:gd name="T24" fmla="*/ 26 w 53"/>
                  <a:gd name="T25" fmla="*/ 78 h 91"/>
                  <a:gd name="T26" fmla="*/ 17 w 53"/>
                  <a:gd name="T27" fmla="*/ 75 h 91"/>
                  <a:gd name="T28" fmla="*/ 13 w 53"/>
                  <a:gd name="T29" fmla="*/ 65 h 91"/>
                  <a:gd name="T30" fmla="*/ 11 w 53"/>
                  <a:gd name="T31" fmla="*/ 61 h 91"/>
                  <a:gd name="T32" fmla="*/ 7 w 53"/>
                  <a:gd name="T33" fmla="*/ 59 h 91"/>
                  <a:gd name="T34" fmla="*/ 2 w 53"/>
                  <a:gd name="T35" fmla="*/ 61 h 91"/>
                  <a:gd name="T36" fmla="*/ 0 w 53"/>
                  <a:gd name="T37" fmla="*/ 65 h 91"/>
                  <a:gd name="T38" fmla="*/ 2 w 53"/>
                  <a:gd name="T39" fmla="*/ 76 h 91"/>
                  <a:gd name="T40" fmla="*/ 8 w 53"/>
                  <a:gd name="T41" fmla="*/ 84 h 91"/>
                  <a:gd name="T42" fmla="*/ 16 w 53"/>
                  <a:gd name="T43" fmla="*/ 89 h 91"/>
                  <a:gd name="T44" fmla="*/ 26 w 53"/>
                  <a:gd name="T45" fmla="*/ 91 h 91"/>
                  <a:gd name="T46" fmla="*/ 27 w 53"/>
                  <a:gd name="T47" fmla="*/ 91 h 91"/>
                  <a:gd name="T48" fmla="*/ 37 w 53"/>
                  <a:gd name="T49" fmla="*/ 89 h 91"/>
                  <a:gd name="T50" fmla="*/ 45 w 53"/>
                  <a:gd name="T51" fmla="*/ 84 h 91"/>
                  <a:gd name="T52" fmla="*/ 51 w 53"/>
                  <a:gd name="T53" fmla="*/ 77 h 91"/>
                  <a:gd name="T54" fmla="*/ 53 w 53"/>
                  <a:gd name="T55" fmla="*/ 67 h 91"/>
                  <a:gd name="T56" fmla="*/ 50 w 53"/>
                  <a:gd name="T57" fmla="*/ 55 h 91"/>
                  <a:gd name="T58" fmla="*/ 43 w 53"/>
                  <a:gd name="T59" fmla="*/ 47 h 91"/>
                  <a:gd name="T60" fmla="*/ 33 w 53"/>
                  <a:gd name="T61" fmla="*/ 40 h 91"/>
                  <a:gd name="T62" fmla="*/ 24 w 53"/>
                  <a:gd name="T63" fmla="*/ 35 h 91"/>
                  <a:gd name="T64" fmla="*/ 17 w 53"/>
                  <a:gd name="T65" fmla="*/ 30 h 91"/>
                  <a:gd name="T66" fmla="*/ 14 w 53"/>
                  <a:gd name="T67" fmla="*/ 25 h 91"/>
                  <a:gd name="T68" fmla="*/ 14 w 53"/>
                  <a:gd name="T69" fmla="*/ 22 h 91"/>
                  <a:gd name="T70" fmla="*/ 15 w 53"/>
                  <a:gd name="T71" fmla="*/ 18 h 91"/>
                  <a:gd name="T72" fmla="*/ 18 w 53"/>
                  <a:gd name="T73" fmla="*/ 15 h 91"/>
                  <a:gd name="T74" fmla="*/ 22 w 53"/>
                  <a:gd name="T75" fmla="*/ 13 h 91"/>
                  <a:gd name="T76" fmla="*/ 26 w 53"/>
                  <a:gd name="T77" fmla="*/ 12 h 91"/>
                  <a:gd name="T78" fmla="*/ 27 w 53"/>
                  <a:gd name="T79" fmla="*/ 12 h 91"/>
                  <a:gd name="T80" fmla="*/ 35 w 53"/>
                  <a:gd name="T81" fmla="*/ 14 h 91"/>
                  <a:gd name="T82" fmla="*/ 39 w 53"/>
                  <a:gd name="T83" fmla="*/ 20 h 91"/>
                  <a:gd name="T84" fmla="*/ 41 w 53"/>
                  <a:gd name="T85" fmla="*/ 25 h 91"/>
                  <a:gd name="T86" fmla="*/ 46 w 53"/>
                  <a:gd name="T87" fmla="*/ 26 h 91"/>
                  <a:gd name="T88" fmla="*/ 50 w 53"/>
                  <a:gd name="T89" fmla="*/ 24 h 91"/>
                  <a:gd name="T90" fmla="*/ 52 w 53"/>
                  <a:gd name="T91" fmla="*/ 20 h 91"/>
                  <a:gd name="T92" fmla="*/ 52 w 53"/>
                  <a:gd name="T93" fmla="*/ 19 h 91"/>
                  <a:gd name="T94" fmla="*/ 49 w 53"/>
                  <a:gd name="T95" fmla="*/ 11 h 91"/>
                  <a:gd name="T96" fmla="*/ 44 w 53"/>
                  <a:gd name="T97" fmla="*/ 5 h 91"/>
                  <a:gd name="T98" fmla="*/ 36 w 53"/>
                  <a:gd name="T99" fmla="*/ 1 h 91"/>
                  <a:gd name="T100" fmla="*/ 27 w 53"/>
                  <a:gd name="T101" fmla="*/ 0 h 91"/>
                  <a:gd name="T102" fmla="*/ 26 w 53"/>
                  <a:gd name="T103" fmla="*/ 0 h 91"/>
                  <a:gd name="T104" fmla="*/ 17 w 53"/>
                  <a:gd name="T105" fmla="*/ 1 h 91"/>
                  <a:gd name="T106" fmla="*/ 9 w 53"/>
                  <a:gd name="T107"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91">
                    <a:moveTo>
                      <a:pt x="9" y="6"/>
                    </a:moveTo>
                    <a:cubicBezTo>
                      <a:pt x="7" y="8"/>
                      <a:pt x="5" y="10"/>
                      <a:pt x="3" y="13"/>
                    </a:cubicBezTo>
                    <a:cubicBezTo>
                      <a:pt x="2" y="16"/>
                      <a:pt x="1" y="19"/>
                      <a:pt x="1" y="23"/>
                    </a:cubicBezTo>
                    <a:cubicBezTo>
                      <a:pt x="1" y="25"/>
                      <a:pt x="1" y="25"/>
                      <a:pt x="1" y="25"/>
                    </a:cubicBezTo>
                    <a:cubicBezTo>
                      <a:pt x="1" y="29"/>
                      <a:pt x="2" y="32"/>
                      <a:pt x="4" y="35"/>
                    </a:cubicBezTo>
                    <a:cubicBezTo>
                      <a:pt x="6" y="38"/>
                      <a:pt x="9" y="40"/>
                      <a:pt x="11" y="42"/>
                    </a:cubicBezTo>
                    <a:cubicBezTo>
                      <a:pt x="14" y="44"/>
                      <a:pt x="17" y="46"/>
                      <a:pt x="21" y="48"/>
                    </a:cubicBezTo>
                    <a:cubicBezTo>
                      <a:pt x="24" y="49"/>
                      <a:pt x="27" y="51"/>
                      <a:pt x="30" y="53"/>
                    </a:cubicBezTo>
                    <a:cubicBezTo>
                      <a:pt x="33" y="55"/>
                      <a:pt x="36" y="57"/>
                      <a:pt x="37" y="59"/>
                    </a:cubicBezTo>
                    <a:cubicBezTo>
                      <a:pt x="39" y="61"/>
                      <a:pt x="40" y="64"/>
                      <a:pt x="40" y="67"/>
                    </a:cubicBezTo>
                    <a:cubicBezTo>
                      <a:pt x="40" y="70"/>
                      <a:pt x="39" y="73"/>
                      <a:pt x="37" y="75"/>
                    </a:cubicBezTo>
                    <a:cubicBezTo>
                      <a:pt x="34" y="77"/>
                      <a:pt x="31" y="78"/>
                      <a:pt x="27" y="78"/>
                    </a:cubicBezTo>
                    <a:cubicBezTo>
                      <a:pt x="26" y="78"/>
                      <a:pt x="26" y="78"/>
                      <a:pt x="26" y="78"/>
                    </a:cubicBezTo>
                    <a:cubicBezTo>
                      <a:pt x="22" y="78"/>
                      <a:pt x="19" y="77"/>
                      <a:pt x="17" y="75"/>
                    </a:cubicBezTo>
                    <a:cubicBezTo>
                      <a:pt x="14" y="73"/>
                      <a:pt x="13" y="70"/>
                      <a:pt x="13" y="65"/>
                    </a:cubicBezTo>
                    <a:cubicBezTo>
                      <a:pt x="13" y="63"/>
                      <a:pt x="12" y="62"/>
                      <a:pt x="11" y="61"/>
                    </a:cubicBezTo>
                    <a:cubicBezTo>
                      <a:pt x="10" y="60"/>
                      <a:pt x="8" y="59"/>
                      <a:pt x="7" y="59"/>
                    </a:cubicBezTo>
                    <a:cubicBezTo>
                      <a:pt x="5" y="59"/>
                      <a:pt x="4" y="60"/>
                      <a:pt x="2" y="61"/>
                    </a:cubicBezTo>
                    <a:cubicBezTo>
                      <a:pt x="1" y="62"/>
                      <a:pt x="0" y="63"/>
                      <a:pt x="0" y="65"/>
                    </a:cubicBezTo>
                    <a:cubicBezTo>
                      <a:pt x="0" y="69"/>
                      <a:pt x="1" y="73"/>
                      <a:pt x="2" y="76"/>
                    </a:cubicBezTo>
                    <a:cubicBezTo>
                      <a:pt x="4" y="79"/>
                      <a:pt x="6" y="82"/>
                      <a:pt x="8" y="84"/>
                    </a:cubicBezTo>
                    <a:cubicBezTo>
                      <a:pt x="10" y="86"/>
                      <a:pt x="13" y="88"/>
                      <a:pt x="16" y="89"/>
                    </a:cubicBezTo>
                    <a:cubicBezTo>
                      <a:pt x="19" y="90"/>
                      <a:pt x="22" y="91"/>
                      <a:pt x="26" y="91"/>
                    </a:cubicBezTo>
                    <a:cubicBezTo>
                      <a:pt x="27" y="91"/>
                      <a:pt x="27" y="91"/>
                      <a:pt x="27" y="91"/>
                    </a:cubicBezTo>
                    <a:cubicBezTo>
                      <a:pt x="31" y="91"/>
                      <a:pt x="34" y="90"/>
                      <a:pt x="37" y="89"/>
                    </a:cubicBezTo>
                    <a:cubicBezTo>
                      <a:pt x="40" y="88"/>
                      <a:pt x="43" y="86"/>
                      <a:pt x="45" y="84"/>
                    </a:cubicBezTo>
                    <a:cubicBezTo>
                      <a:pt x="48" y="82"/>
                      <a:pt x="49" y="80"/>
                      <a:pt x="51" y="77"/>
                    </a:cubicBezTo>
                    <a:cubicBezTo>
                      <a:pt x="52" y="74"/>
                      <a:pt x="53" y="70"/>
                      <a:pt x="53" y="67"/>
                    </a:cubicBezTo>
                    <a:cubicBezTo>
                      <a:pt x="53" y="62"/>
                      <a:pt x="52" y="58"/>
                      <a:pt x="50" y="55"/>
                    </a:cubicBezTo>
                    <a:cubicBezTo>
                      <a:pt x="48" y="52"/>
                      <a:pt x="46" y="49"/>
                      <a:pt x="43" y="47"/>
                    </a:cubicBezTo>
                    <a:cubicBezTo>
                      <a:pt x="40" y="44"/>
                      <a:pt x="37" y="42"/>
                      <a:pt x="33" y="40"/>
                    </a:cubicBezTo>
                    <a:cubicBezTo>
                      <a:pt x="30" y="38"/>
                      <a:pt x="27" y="37"/>
                      <a:pt x="24" y="35"/>
                    </a:cubicBezTo>
                    <a:cubicBezTo>
                      <a:pt x="21" y="33"/>
                      <a:pt x="19" y="32"/>
                      <a:pt x="17" y="30"/>
                    </a:cubicBezTo>
                    <a:cubicBezTo>
                      <a:pt x="15" y="28"/>
                      <a:pt x="14" y="27"/>
                      <a:pt x="14" y="25"/>
                    </a:cubicBezTo>
                    <a:cubicBezTo>
                      <a:pt x="14" y="22"/>
                      <a:pt x="14" y="22"/>
                      <a:pt x="14" y="22"/>
                    </a:cubicBezTo>
                    <a:cubicBezTo>
                      <a:pt x="14" y="20"/>
                      <a:pt x="14" y="19"/>
                      <a:pt x="15" y="18"/>
                    </a:cubicBezTo>
                    <a:cubicBezTo>
                      <a:pt x="16" y="16"/>
                      <a:pt x="16" y="15"/>
                      <a:pt x="18" y="15"/>
                    </a:cubicBezTo>
                    <a:cubicBezTo>
                      <a:pt x="19" y="14"/>
                      <a:pt x="20" y="13"/>
                      <a:pt x="22" y="13"/>
                    </a:cubicBezTo>
                    <a:cubicBezTo>
                      <a:pt x="23" y="12"/>
                      <a:pt x="24" y="12"/>
                      <a:pt x="26" y="12"/>
                    </a:cubicBezTo>
                    <a:cubicBezTo>
                      <a:pt x="27" y="12"/>
                      <a:pt x="27" y="12"/>
                      <a:pt x="27" y="12"/>
                    </a:cubicBezTo>
                    <a:cubicBezTo>
                      <a:pt x="30" y="12"/>
                      <a:pt x="33" y="13"/>
                      <a:pt x="35" y="14"/>
                    </a:cubicBezTo>
                    <a:cubicBezTo>
                      <a:pt x="37" y="15"/>
                      <a:pt x="38" y="17"/>
                      <a:pt x="39" y="20"/>
                    </a:cubicBezTo>
                    <a:cubicBezTo>
                      <a:pt x="40" y="22"/>
                      <a:pt x="40" y="24"/>
                      <a:pt x="41" y="25"/>
                    </a:cubicBezTo>
                    <a:cubicBezTo>
                      <a:pt x="42" y="26"/>
                      <a:pt x="44" y="26"/>
                      <a:pt x="46" y="26"/>
                    </a:cubicBezTo>
                    <a:cubicBezTo>
                      <a:pt x="47" y="26"/>
                      <a:pt x="49" y="26"/>
                      <a:pt x="50" y="24"/>
                    </a:cubicBezTo>
                    <a:cubicBezTo>
                      <a:pt x="51" y="23"/>
                      <a:pt x="52" y="22"/>
                      <a:pt x="52" y="20"/>
                    </a:cubicBezTo>
                    <a:cubicBezTo>
                      <a:pt x="52" y="19"/>
                      <a:pt x="52" y="19"/>
                      <a:pt x="52" y="19"/>
                    </a:cubicBezTo>
                    <a:cubicBezTo>
                      <a:pt x="51" y="16"/>
                      <a:pt x="50" y="13"/>
                      <a:pt x="49" y="11"/>
                    </a:cubicBezTo>
                    <a:cubicBezTo>
                      <a:pt x="48" y="8"/>
                      <a:pt x="46" y="6"/>
                      <a:pt x="44" y="5"/>
                    </a:cubicBezTo>
                    <a:cubicBezTo>
                      <a:pt x="41" y="3"/>
                      <a:pt x="39" y="2"/>
                      <a:pt x="36" y="1"/>
                    </a:cubicBezTo>
                    <a:cubicBezTo>
                      <a:pt x="33" y="0"/>
                      <a:pt x="30" y="0"/>
                      <a:pt x="27" y="0"/>
                    </a:cubicBezTo>
                    <a:cubicBezTo>
                      <a:pt x="26" y="0"/>
                      <a:pt x="26" y="0"/>
                      <a:pt x="26" y="0"/>
                    </a:cubicBezTo>
                    <a:cubicBezTo>
                      <a:pt x="23" y="0"/>
                      <a:pt x="20" y="0"/>
                      <a:pt x="17" y="1"/>
                    </a:cubicBezTo>
                    <a:cubicBezTo>
                      <a:pt x="14" y="2"/>
                      <a:pt x="11" y="4"/>
                      <a:pt x="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323" name="Group 322"/>
            <p:cNvGrpSpPr>
              <a:grpSpLocks noChangeAspect="1"/>
            </p:cNvGrpSpPr>
            <p:nvPr/>
          </p:nvGrpSpPr>
          <p:grpSpPr>
            <a:xfrm>
              <a:off x="5866441" y="2614086"/>
              <a:ext cx="273600" cy="273600"/>
              <a:chOff x="5076383" y="3437659"/>
              <a:chExt cx="481724" cy="481724"/>
            </a:xfrm>
            <a:solidFill>
              <a:schemeClr val="tx2"/>
            </a:solidFill>
          </p:grpSpPr>
          <p:sp>
            <p:nvSpPr>
              <p:cNvPr id="324" name="Freeform 446"/>
              <p:cNvSpPr>
                <a:spLocks noEditPoints="1"/>
              </p:cNvSpPr>
              <p:nvPr/>
            </p:nvSpPr>
            <p:spPr bwMode="auto">
              <a:xfrm>
                <a:off x="5076383" y="3437659"/>
                <a:ext cx="481724" cy="481724"/>
              </a:xfrm>
              <a:custGeom>
                <a:avLst/>
                <a:gdLst>
                  <a:gd name="T0" fmla="*/ 381 w 762"/>
                  <a:gd name="T1" fmla="*/ 728 h 762"/>
                  <a:gd name="T2" fmla="*/ 34 w 762"/>
                  <a:gd name="T3" fmla="*/ 381 h 762"/>
                  <a:gd name="T4" fmla="*/ 381 w 762"/>
                  <a:gd name="T5" fmla="*/ 34 h 762"/>
                  <a:gd name="T6" fmla="*/ 728 w 762"/>
                  <a:gd name="T7" fmla="*/ 381 h 762"/>
                  <a:gd name="T8" fmla="*/ 381 w 762"/>
                  <a:gd name="T9" fmla="*/ 728 h 762"/>
                  <a:gd name="T10" fmla="*/ 650 w 762"/>
                  <a:gd name="T11" fmla="*/ 112 h 762"/>
                  <a:gd name="T12" fmla="*/ 381 w 762"/>
                  <a:gd name="T13" fmla="*/ 0 h 762"/>
                  <a:gd name="T14" fmla="*/ 112 w 762"/>
                  <a:gd name="T15" fmla="*/ 112 h 762"/>
                  <a:gd name="T16" fmla="*/ 0 w 762"/>
                  <a:gd name="T17" fmla="*/ 381 h 762"/>
                  <a:gd name="T18" fmla="*/ 112 w 762"/>
                  <a:gd name="T19" fmla="*/ 650 h 762"/>
                  <a:gd name="T20" fmla="*/ 381 w 762"/>
                  <a:gd name="T21" fmla="*/ 762 h 762"/>
                  <a:gd name="T22" fmla="*/ 650 w 762"/>
                  <a:gd name="T23" fmla="*/ 650 h 762"/>
                  <a:gd name="T24" fmla="*/ 762 w 762"/>
                  <a:gd name="T25" fmla="*/ 381 h 762"/>
                  <a:gd name="T26" fmla="*/ 650 w 762"/>
                  <a:gd name="T27" fmla="*/ 11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2" h="762">
                    <a:moveTo>
                      <a:pt x="381" y="728"/>
                    </a:moveTo>
                    <a:cubicBezTo>
                      <a:pt x="190" y="728"/>
                      <a:pt x="34" y="573"/>
                      <a:pt x="34" y="381"/>
                    </a:cubicBezTo>
                    <a:cubicBezTo>
                      <a:pt x="34" y="190"/>
                      <a:pt x="190" y="34"/>
                      <a:pt x="381" y="34"/>
                    </a:cubicBezTo>
                    <a:cubicBezTo>
                      <a:pt x="572" y="34"/>
                      <a:pt x="728" y="190"/>
                      <a:pt x="728" y="381"/>
                    </a:cubicBezTo>
                    <a:cubicBezTo>
                      <a:pt x="728" y="573"/>
                      <a:pt x="572" y="728"/>
                      <a:pt x="381" y="728"/>
                    </a:cubicBezTo>
                    <a:close/>
                    <a:moveTo>
                      <a:pt x="650" y="112"/>
                    </a:moveTo>
                    <a:cubicBezTo>
                      <a:pt x="578" y="40"/>
                      <a:pt x="483" y="0"/>
                      <a:pt x="381" y="0"/>
                    </a:cubicBezTo>
                    <a:cubicBezTo>
                      <a:pt x="279" y="0"/>
                      <a:pt x="184" y="40"/>
                      <a:pt x="112" y="112"/>
                    </a:cubicBezTo>
                    <a:cubicBezTo>
                      <a:pt x="40" y="184"/>
                      <a:pt x="0" y="279"/>
                      <a:pt x="0" y="381"/>
                    </a:cubicBezTo>
                    <a:cubicBezTo>
                      <a:pt x="0" y="483"/>
                      <a:pt x="40" y="578"/>
                      <a:pt x="112" y="650"/>
                    </a:cubicBezTo>
                    <a:cubicBezTo>
                      <a:pt x="184" y="722"/>
                      <a:pt x="279" y="762"/>
                      <a:pt x="381" y="762"/>
                    </a:cubicBezTo>
                    <a:cubicBezTo>
                      <a:pt x="483" y="762"/>
                      <a:pt x="578" y="722"/>
                      <a:pt x="650" y="650"/>
                    </a:cubicBezTo>
                    <a:cubicBezTo>
                      <a:pt x="722" y="578"/>
                      <a:pt x="762" y="483"/>
                      <a:pt x="762" y="381"/>
                    </a:cubicBezTo>
                    <a:cubicBezTo>
                      <a:pt x="762" y="279"/>
                      <a:pt x="722" y="184"/>
                      <a:pt x="650"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5" name="Freeform 447"/>
              <p:cNvSpPr>
                <a:spLocks noEditPoints="1"/>
              </p:cNvSpPr>
              <p:nvPr/>
            </p:nvSpPr>
            <p:spPr bwMode="auto">
              <a:xfrm>
                <a:off x="5155556" y="3546255"/>
                <a:ext cx="323378" cy="263731"/>
              </a:xfrm>
              <a:custGeom>
                <a:avLst/>
                <a:gdLst>
                  <a:gd name="T0" fmla="*/ 362 w 512"/>
                  <a:gd name="T1" fmla="*/ 146 h 417"/>
                  <a:gd name="T2" fmla="*/ 35 w 512"/>
                  <a:gd name="T3" fmla="*/ 325 h 417"/>
                  <a:gd name="T4" fmla="*/ 171 w 512"/>
                  <a:gd name="T5" fmla="*/ 283 h 417"/>
                  <a:gd name="T6" fmla="*/ 173 w 512"/>
                  <a:gd name="T7" fmla="*/ 285 h 417"/>
                  <a:gd name="T8" fmla="*/ 176 w 512"/>
                  <a:gd name="T9" fmla="*/ 286 h 417"/>
                  <a:gd name="T10" fmla="*/ 178 w 512"/>
                  <a:gd name="T11" fmla="*/ 287 h 417"/>
                  <a:gd name="T12" fmla="*/ 182 w 512"/>
                  <a:gd name="T13" fmla="*/ 287 h 417"/>
                  <a:gd name="T14" fmla="*/ 183 w 512"/>
                  <a:gd name="T15" fmla="*/ 287 h 417"/>
                  <a:gd name="T16" fmla="*/ 185 w 512"/>
                  <a:gd name="T17" fmla="*/ 287 h 417"/>
                  <a:gd name="T18" fmla="*/ 189 w 512"/>
                  <a:gd name="T19" fmla="*/ 285 h 417"/>
                  <a:gd name="T20" fmla="*/ 191 w 512"/>
                  <a:gd name="T21" fmla="*/ 284 h 417"/>
                  <a:gd name="T22" fmla="*/ 192 w 512"/>
                  <a:gd name="T23" fmla="*/ 283 h 417"/>
                  <a:gd name="T24" fmla="*/ 35 w 512"/>
                  <a:gd name="T25" fmla="*/ 325 h 417"/>
                  <a:gd name="T26" fmla="*/ 138 w 512"/>
                  <a:gd name="T27" fmla="*/ 122 h 417"/>
                  <a:gd name="T28" fmla="*/ 65 w 512"/>
                  <a:gd name="T29" fmla="*/ 155 h 417"/>
                  <a:gd name="T30" fmla="*/ 401 w 512"/>
                  <a:gd name="T31" fmla="*/ 72 h 417"/>
                  <a:gd name="T32" fmla="*/ 168 w 512"/>
                  <a:gd name="T33" fmla="*/ 72 h 417"/>
                  <a:gd name="T34" fmla="*/ 483 w 512"/>
                  <a:gd name="T35" fmla="*/ 6 h 417"/>
                  <a:gd name="T36" fmla="*/ 121 w 512"/>
                  <a:gd name="T37" fmla="*/ 39 h 417"/>
                  <a:gd name="T38" fmla="*/ 119 w 512"/>
                  <a:gd name="T39" fmla="*/ 39 h 417"/>
                  <a:gd name="T40" fmla="*/ 114 w 512"/>
                  <a:gd name="T41" fmla="*/ 40 h 417"/>
                  <a:gd name="T42" fmla="*/ 112 w 512"/>
                  <a:gd name="T43" fmla="*/ 41 h 417"/>
                  <a:gd name="T44" fmla="*/ 109 w 512"/>
                  <a:gd name="T45" fmla="*/ 43 h 417"/>
                  <a:gd name="T46" fmla="*/ 108 w 512"/>
                  <a:gd name="T47" fmla="*/ 45 h 417"/>
                  <a:gd name="T48" fmla="*/ 107 w 512"/>
                  <a:gd name="T49" fmla="*/ 47 h 417"/>
                  <a:gd name="T50" fmla="*/ 106 w 512"/>
                  <a:gd name="T51" fmla="*/ 49 h 417"/>
                  <a:gd name="T52" fmla="*/ 105 w 512"/>
                  <a:gd name="T53" fmla="*/ 51 h 417"/>
                  <a:gd name="T54" fmla="*/ 104 w 512"/>
                  <a:gd name="T55" fmla="*/ 54 h 417"/>
                  <a:gd name="T56" fmla="*/ 104 w 512"/>
                  <a:gd name="T57" fmla="*/ 122 h 417"/>
                  <a:gd name="T58" fmla="*/ 17 w 512"/>
                  <a:gd name="T59" fmla="*/ 122 h 417"/>
                  <a:gd name="T60" fmla="*/ 12 w 512"/>
                  <a:gd name="T61" fmla="*/ 123 h 417"/>
                  <a:gd name="T62" fmla="*/ 10 w 512"/>
                  <a:gd name="T63" fmla="*/ 124 h 417"/>
                  <a:gd name="T64" fmla="*/ 6 w 512"/>
                  <a:gd name="T65" fmla="*/ 127 h 417"/>
                  <a:gd name="T66" fmla="*/ 5 w 512"/>
                  <a:gd name="T67" fmla="*/ 128 h 417"/>
                  <a:gd name="T68" fmla="*/ 4 w 512"/>
                  <a:gd name="T69" fmla="*/ 130 h 417"/>
                  <a:gd name="T70" fmla="*/ 2 w 512"/>
                  <a:gd name="T71" fmla="*/ 132 h 417"/>
                  <a:gd name="T72" fmla="*/ 2 w 512"/>
                  <a:gd name="T73" fmla="*/ 134 h 417"/>
                  <a:gd name="T74" fmla="*/ 1 w 512"/>
                  <a:gd name="T75" fmla="*/ 137 h 417"/>
                  <a:gd name="T76" fmla="*/ 1 w 512"/>
                  <a:gd name="T77" fmla="*/ 342 h 417"/>
                  <a:gd name="T78" fmla="*/ 9 w 512"/>
                  <a:gd name="T79" fmla="*/ 388 h 417"/>
                  <a:gd name="T80" fmla="*/ 29 w 512"/>
                  <a:gd name="T81" fmla="*/ 414 h 417"/>
                  <a:gd name="T82" fmla="*/ 362 w 512"/>
                  <a:gd name="T83" fmla="*/ 342 h 417"/>
                  <a:gd name="T84" fmla="*/ 465 w 512"/>
                  <a:gd name="T85" fmla="*/ 259 h 417"/>
                  <a:gd name="T86" fmla="*/ 506 w 512"/>
                  <a:gd name="T87" fmla="*/ 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417">
                    <a:moveTo>
                      <a:pt x="432" y="242"/>
                    </a:moveTo>
                    <a:cubicBezTo>
                      <a:pt x="362" y="242"/>
                      <a:pt x="362" y="242"/>
                      <a:pt x="362" y="242"/>
                    </a:cubicBezTo>
                    <a:cubicBezTo>
                      <a:pt x="362" y="146"/>
                      <a:pt x="362" y="146"/>
                      <a:pt x="362" y="146"/>
                    </a:cubicBezTo>
                    <a:cubicBezTo>
                      <a:pt x="432" y="90"/>
                      <a:pt x="432" y="90"/>
                      <a:pt x="432" y="90"/>
                    </a:cubicBezTo>
                    <a:cubicBezTo>
                      <a:pt x="432" y="242"/>
                      <a:pt x="432" y="242"/>
                      <a:pt x="432" y="242"/>
                    </a:cubicBezTo>
                    <a:close/>
                    <a:moveTo>
                      <a:pt x="35" y="325"/>
                    </a:moveTo>
                    <a:cubicBezTo>
                      <a:pt x="35" y="173"/>
                      <a:pt x="35" y="173"/>
                      <a:pt x="35" y="173"/>
                    </a:cubicBezTo>
                    <a:cubicBezTo>
                      <a:pt x="171" y="283"/>
                      <a:pt x="171" y="283"/>
                      <a:pt x="171" y="283"/>
                    </a:cubicBezTo>
                    <a:cubicBezTo>
                      <a:pt x="171" y="283"/>
                      <a:pt x="171" y="283"/>
                      <a:pt x="171" y="283"/>
                    </a:cubicBezTo>
                    <a:cubicBezTo>
                      <a:pt x="171" y="283"/>
                      <a:pt x="171" y="284"/>
                      <a:pt x="172" y="284"/>
                    </a:cubicBezTo>
                    <a:cubicBezTo>
                      <a:pt x="172" y="284"/>
                      <a:pt x="172" y="284"/>
                      <a:pt x="173" y="284"/>
                    </a:cubicBezTo>
                    <a:cubicBezTo>
                      <a:pt x="173" y="284"/>
                      <a:pt x="173" y="285"/>
                      <a:pt x="173" y="285"/>
                    </a:cubicBezTo>
                    <a:cubicBezTo>
                      <a:pt x="173" y="285"/>
                      <a:pt x="174" y="285"/>
                      <a:pt x="174" y="285"/>
                    </a:cubicBezTo>
                    <a:cubicBezTo>
                      <a:pt x="174" y="285"/>
                      <a:pt x="174" y="285"/>
                      <a:pt x="175" y="285"/>
                    </a:cubicBezTo>
                    <a:cubicBezTo>
                      <a:pt x="175" y="286"/>
                      <a:pt x="176" y="286"/>
                      <a:pt x="176" y="286"/>
                    </a:cubicBezTo>
                    <a:cubicBezTo>
                      <a:pt x="176" y="286"/>
                      <a:pt x="176" y="286"/>
                      <a:pt x="176" y="286"/>
                    </a:cubicBezTo>
                    <a:cubicBezTo>
                      <a:pt x="177" y="286"/>
                      <a:pt x="177" y="286"/>
                      <a:pt x="178" y="287"/>
                    </a:cubicBezTo>
                    <a:cubicBezTo>
                      <a:pt x="178" y="287"/>
                      <a:pt x="178" y="287"/>
                      <a:pt x="178" y="287"/>
                    </a:cubicBezTo>
                    <a:cubicBezTo>
                      <a:pt x="179" y="287"/>
                      <a:pt x="179" y="287"/>
                      <a:pt x="179" y="287"/>
                    </a:cubicBezTo>
                    <a:cubicBezTo>
                      <a:pt x="180" y="287"/>
                      <a:pt x="180" y="287"/>
                      <a:pt x="180" y="287"/>
                    </a:cubicBezTo>
                    <a:cubicBezTo>
                      <a:pt x="180" y="287"/>
                      <a:pt x="181" y="287"/>
                      <a:pt x="182" y="287"/>
                    </a:cubicBezTo>
                    <a:cubicBezTo>
                      <a:pt x="182" y="287"/>
                      <a:pt x="182" y="287"/>
                      <a:pt x="182" y="287"/>
                    </a:cubicBezTo>
                    <a:cubicBezTo>
                      <a:pt x="182" y="287"/>
                      <a:pt x="182" y="287"/>
                      <a:pt x="182" y="287"/>
                    </a:cubicBezTo>
                    <a:cubicBezTo>
                      <a:pt x="182" y="287"/>
                      <a:pt x="183" y="287"/>
                      <a:pt x="183" y="287"/>
                    </a:cubicBezTo>
                    <a:cubicBezTo>
                      <a:pt x="183" y="287"/>
                      <a:pt x="183" y="287"/>
                      <a:pt x="184" y="287"/>
                    </a:cubicBezTo>
                    <a:cubicBezTo>
                      <a:pt x="184" y="287"/>
                      <a:pt x="184" y="287"/>
                      <a:pt x="185" y="287"/>
                    </a:cubicBezTo>
                    <a:cubicBezTo>
                      <a:pt x="185" y="287"/>
                      <a:pt x="185" y="287"/>
                      <a:pt x="185" y="287"/>
                    </a:cubicBezTo>
                    <a:cubicBezTo>
                      <a:pt x="186" y="286"/>
                      <a:pt x="186" y="286"/>
                      <a:pt x="187" y="286"/>
                    </a:cubicBezTo>
                    <a:cubicBezTo>
                      <a:pt x="187" y="286"/>
                      <a:pt x="187" y="286"/>
                      <a:pt x="187" y="286"/>
                    </a:cubicBezTo>
                    <a:cubicBezTo>
                      <a:pt x="187" y="286"/>
                      <a:pt x="188" y="286"/>
                      <a:pt x="189" y="285"/>
                    </a:cubicBezTo>
                    <a:cubicBezTo>
                      <a:pt x="189" y="285"/>
                      <a:pt x="189" y="285"/>
                      <a:pt x="189" y="285"/>
                    </a:cubicBezTo>
                    <a:cubicBezTo>
                      <a:pt x="189" y="285"/>
                      <a:pt x="190" y="285"/>
                      <a:pt x="190" y="285"/>
                    </a:cubicBezTo>
                    <a:cubicBezTo>
                      <a:pt x="190" y="285"/>
                      <a:pt x="190" y="284"/>
                      <a:pt x="191" y="284"/>
                    </a:cubicBezTo>
                    <a:cubicBezTo>
                      <a:pt x="191" y="284"/>
                      <a:pt x="191" y="284"/>
                      <a:pt x="191" y="284"/>
                    </a:cubicBezTo>
                    <a:cubicBezTo>
                      <a:pt x="192" y="284"/>
                      <a:pt x="192" y="283"/>
                      <a:pt x="192" y="283"/>
                    </a:cubicBezTo>
                    <a:cubicBezTo>
                      <a:pt x="192" y="283"/>
                      <a:pt x="192" y="283"/>
                      <a:pt x="192" y="283"/>
                    </a:cubicBezTo>
                    <a:cubicBezTo>
                      <a:pt x="328" y="173"/>
                      <a:pt x="328" y="173"/>
                      <a:pt x="328" y="173"/>
                    </a:cubicBezTo>
                    <a:cubicBezTo>
                      <a:pt x="328" y="325"/>
                      <a:pt x="328" y="325"/>
                      <a:pt x="328" y="325"/>
                    </a:cubicBezTo>
                    <a:cubicBezTo>
                      <a:pt x="35" y="325"/>
                      <a:pt x="35" y="325"/>
                      <a:pt x="35" y="325"/>
                    </a:cubicBezTo>
                    <a:close/>
                    <a:moveTo>
                      <a:pt x="138" y="90"/>
                    </a:moveTo>
                    <a:cubicBezTo>
                      <a:pt x="177" y="122"/>
                      <a:pt x="177" y="122"/>
                      <a:pt x="177" y="122"/>
                    </a:cubicBezTo>
                    <a:cubicBezTo>
                      <a:pt x="138" y="122"/>
                      <a:pt x="138" y="122"/>
                      <a:pt x="138" y="122"/>
                    </a:cubicBezTo>
                    <a:cubicBezTo>
                      <a:pt x="138" y="90"/>
                      <a:pt x="138" y="90"/>
                      <a:pt x="138" y="90"/>
                    </a:cubicBezTo>
                    <a:close/>
                    <a:moveTo>
                      <a:pt x="182" y="249"/>
                    </a:moveTo>
                    <a:cubicBezTo>
                      <a:pt x="65" y="155"/>
                      <a:pt x="65" y="155"/>
                      <a:pt x="65" y="155"/>
                    </a:cubicBezTo>
                    <a:cubicBezTo>
                      <a:pt x="298" y="155"/>
                      <a:pt x="298" y="155"/>
                      <a:pt x="298" y="155"/>
                    </a:cubicBezTo>
                    <a:cubicBezTo>
                      <a:pt x="182" y="249"/>
                      <a:pt x="182" y="249"/>
                      <a:pt x="182" y="249"/>
                    </a:cubicBezTo>
                    <a:close/>
                    <a:moveTo>
                      <a:pt x="401" y="72"/>
                    </a:moveTo>
                    <a:cubicBezTo>
                      <a:pt x="339" y="122"/>
                      <a:pt x="339" y="122"/>
                      <a:pt x="339" y="122"/>
                    </a:cubicBezTo>
                    <a:cubicBezTo>
                      <a:pt x="230" y="122"/>
                      <a:pt x="230" y="122"/>
                      <a:pt x="230" y="122"/>
                    </a:cubicBezTo>
                    <a:cubicBezTo>
                      <a:pt x="168" y="72"/>
                      <a:pt x="168" y="72"/>
                      <a:pt x="168" y="72"/>
                    </a:cubicBezTo>
                    <a:cubicBezTo>
                      <a:pt x="401" y="72"/>
                      <a:pt x="401" y="72"/>
                      <a:pt x="401" y="72"/>
                    </a:cubicBezTo>
                    <a:close/>
                    <a:moveTo>
                      <a:pt x="506" y="8"/>
                    </a:moveTo>
                    <a:cubicBezTo>
                      <a:pt x="501" y="1"/>
                      <a:pt x="490" y="0"/>
                      <a:pt x="483" y="6"/>
                    </a:cubicBezTo>
                    <a:cubicBezTo>
                      <a:pt x="442" y="39"/>
                      <a:pt x="442" y="39"/>
                      <a:pt x="442" y="39"/>
                    </a:cubicBezTo>
                    <a:cubicBezTo>
                      <a:pt x="121" y="39"/>
                      <a:pt x="121" y="39"/>
                      <a:pt x="121" y="39"/>
                    </a:cubicBezTo>
                    <a:cubicBezTo>
                      <a:pt x="121" y="39"/>
                      <a:pt x="121" y="39"/>
                      <a:pt x="121" y="39"/>
                    </a:cubicBezTo>
                    <a:cubicBezTo>
                      <a:pt x="121" y="39"/>
                      <a:pt x="120" y="39"/>
                      <a:pt x="120" y="39"/>
                    </a:cubicBezTo>
                    <a:cubicBezTo>
                      <a:pt x="120" y="39"/>
                      <a:pt x="120" y="39"/>
                      <a:pt x="119" y="39"/>
                    </a:cubicBezTo>
                    <a:cubicBezTo>
                      <a:pt x="119" y="39"/>
                      <a:pt x="119" y="39"/>
                      <a:pt x="119" y="39"/>
                    </a:cubicBezTo>
                    <a:cubicBezTo>
                      <a:pt x="117" y="39"/>
                      <a:pt x="116" y="39"/>
                      <a:pt x="115" y="40"/>
                    </a:cubicBezTo>
                    <a:cubicBezTo>
                      <a:pt x="115" y="40"/>
                      <a:pt x="115" y="40"/>
                      <a:pt x="115" y="40"/>
                    </a:cubicBezTo>
                    <a:cubicBezTo>
                      <a:pt x="114" y="40"/>
                      <a:pt x="114" y="40"/>
                      <a:pt x="114" y="40"/>
                    </a:cubicBezTo>
                    <a:cubicBezTo>
                      <a:pt x="113" y="40"/>
                      <a:pt x="113" y="40"/>
                      <a:pt x="113" y="41"/>
                    </a:cubicBezTo>
                    <a:cubicBezTo>
                      <a:pt x="113" y="41"/>
                      <a:pt x="113" y="41"/>
                      <a:pt x="112" y="41"/>
                    </a:cubicBezTo>
                    <a:cubicBezTo>
                      <a:pt x="112" y="41"/>
                      <a:pt x="112" y="41"/>
                      <a:pt x="112" y="41"/>
                    </a:cubicBezTo>
                    <a:cubicBezTo>
                      <a:pt x="112" y="41"/>
                      <a:pt x="112" y="41"/>
                      <a:pt x="112" y="41"/>
                    </a:cubicBezTo>
                    <a:cubicBezTo>
                      <a:pt x="111" y="42"/>
                      <a:pt x="110" y="42"/>
                      <a:pt x="110" y="43"/>
                    </a:cubicBezTo>
                    <a:cubicBezTo>
                      <a:pt x="110" y="43"/>
                      <a:pt x="109" y="43"/>
                      <a:pt x="109" y="43"/>
                    </a:cubicBezTo>
                    <a:cubicBezTo>
                      <a:pt x="109" y="44"/>
                      <a:pt x="109" y="44"/>
                      <a:pt x="109" y="44"/>
                    </a:cubicBezTo>
                    <a:cubicBezTo>
                      <a:pt x="109" y="44"/>
                      <a:pt x="108" y="44"/>
                      <a:pt x="108" y="45"/>
                    </a:cubicBezTo>
                    <a:cubicBezTo>
                      <a:pt x="108" y="45"/>
                      <a:pt x="108" y="45"/>
                      <a:pt x="108" y="45"/>
                    </a:cubicBezTo>
                    <a:cubicBezTo>
                      <a:pt x="108" y="45"/>
                      <a:pt x="108" y="45"/>
                      <a:pt x="108" y="45"/>
                    </a:cubicBezTo>
                    <a:cubicBezTo>
                      <a:pt x="107" y="45"/>
                      <a:pt x="107" y="46"/>
                      <a:pt x="107" y="46"/>
                    </a:cubicBezTo>
                    <a:cubicBezTo>
                      <a:pt x="107" y="46"/>
                      <a:pt x="107" y="46"/>
                      <a:pt x="107" y="47"/>
                    </a:cubicBezTo>
                    <a:cubicBezTo>
                      <a:pt x="107" y="47"/>
                      <a:pt x="106" y="47"/>
                      <a:pt x="106" y="47"/>
                    </a:cubicBezTo>
                    <a:cubicBezTo>
                      <a:pt x="106" y="48"/>
                      <a:pt x="106" y="48"/>
                      <a:pt x="106" y="48"/>
                    </a:cubicBezTo>
                    <a:cubicBezTo>
                      <a:pt x="106" y="48"/>
                      <a:pt x="106" y="49"/>
                      <a:pt x="106" y="49"/>
                    </a:cubicBezTo>
                    <a:cubicBezTo>
                      <a:pt x="105" y="49"/>
                      <a:pt x="105" y="49"/>
                      <a:pt x="105" y="50"/>
                    </a:cubicBezTo>
                    <a:cubicBezTo>
                      <a:pt x="105" y="50"/>
                      <a:pt x="105" y="50"/>
                      <a:pt x="105" y="50"/>
                    </a:cubicBezTo>
                    <a:cubicBezTo>
                      <a:pt x="105" y="51"/>
                      <a:pt x="105" y="51"/>
                      <a:pt x="105" y="51"/>
                    </a:cubicBezTo>
                    <a:cubicBezTo>
                      <a:pt x="105" y="52"/>
                      <a:pt x="105" y="52"/>
                      <a:pt x="105" y="52"/>
                    </a:cubicBezTo>
                    <a:cubicBezTo>
                      <a:pt x="105" y="52"/>
                      <a:pt x="105" y="53"/>
                      <a:pt x="104" y="53"/>
                    </a:cubicBezTo>
                    <a:cubicBezTo>
                      <a:pt x="104" y="53"/>
                      <a:pt x="104" y="53"/>
                      <a:pt x="104" y="54"/>
                    </a:cubicBezTo>
                    <a:cubicBezTo>
                      <a:pt x="104" y="54"/>
                      <a:pt x="104" y="54"/>
                      <a:pt x="104" y="55"/>
                    </a:cubicBezTo>
                    <a:cubicBezTo>
                      <a:pt x="104" y="55"/>
                      <a:pt x="104" y="55"/>
                      <a:pt x="104" y="55"/>
                    </a:cubicBezTo>
                    <a:cubicBezTo>
                      <a:pt x="104" y="122"/>
                      <a:pt x="104" y="122"/>
                      <a:pt x="104" y="122"/>
                    </a:cubicBezTo>
                    <a:cubicBezTo>
                      <a:pt x="18" y="122"/>
                      <a:pt x="18" y="122"/>
                      <a:pt x="18" y="122"/>
                    </a:cubicBezTo>
                    <a:cubicBezTo>
                      <a:pt x="18" y="122"/>
                      <a:pt x="18" y="122"/>
                      <a:pt x="18" y="122"/>
                    </a:cubicBezTo>
                    <a:cubicBezTo>
                      <a:pt x="17" y="122"/>
                      <a:pt x="17" y="122"/>
                      <a:pt x="17" y="122"/>
                    </a:cubicBezTo>
                    <a:cubicBezTo>
                      <a:pt x="17" y="122"/>
                      <a:pt x="16" y="122"/>
                      <a:pt x="16" y="122"/>
                    </a:cubicBezTo>
                    <a:cubicBezTo>
                      <a:pt x="16" y="122"/>
                      <a:pt x="16" y="122"/>
                      <a:pt x="16" y="122"/>
                    </a:cubicBezTo>
                    <a:cubicBezTo>
                      <a:pt x="14" y="122"/>
                      <a:pt x="13" y="122"/>
                      <a:pt x="12" y="123"/>
                    </a:cubicBezTo>
                    <a:cubicBezTo>
                      <a:pt x="12" y="123"/>
                      <a:pt x="12" y="123"/>
                      <a:pt x="11" y="123"/>
                    </a:cubicBezTo>
                    <a:cubicBezTo>
                      <a:pt x="11" y="123"/>
                      <a:pt x="11" y="123"/>
                      <a:pt x="11" y="123"/>
                    </a:cubicBezTo>
                    <a:cubicBezTo>
                      <a:pt x="10" y="123"/>
                      <a:pt x="10" y="124"/>
                      <a:pt x="10" y="124"/>
                    </a:cubicBezTo>
                    <a:cubicBezTo>
                      <a:pt x="10" y="124"/>
                      <a:pt x="10" y="124"/>
                      <a:pt x="10" y="124"/>
                    </a:cubicBezTo>
                    <a:cubicBezTo>
                      <a:pt x="8" y="125"/>
                      <a:pt x="7" y="125"/>
                      <a:pt x="7" y="126"/>
                    </a:cubicBezTo>
                    <a:cubicBezTo>
                      <a:pt x="6" y="126"/>
                      <a:pt x="6" y="126"/>
                      <a:pt x="6" y="127"/>
                    </a:cubicBezTo>
                    <a:cubicBezTo>
                      <a:pt x="6" y="127"/>
                      <a:pt x="6" y="127"/>
                      <a:pt x="6" y="127"/>
                    </a:cubicBezTo>
                    <a:cubicBezTo>
                      <a:pt x="5" y="127"/>
                      <a:pt x="5" y="128"/>
                      <a:pt x="5" y="128"/>
                    </a:cubicBezTo>
                    <a:cubicBezTo>
                      <a:pt x="5" y="128"/>
                      <a:pt x="5" y="128"/>
                      <a:pt x="5" y="128"/>
                    </a:cubicBezTo>
                    <a:cubicBezTo>
                      <a:pt x="5" y="128"/>
                      <a:pt x="5" y="128"/>
                      <a:pt x="5" y="128"/>
                    </a:cubicBezTo>
                    <a:cubicBezTo>
                      <a:pt x="4" y="129"/>
                      <a:pt x="4" y="129"/>
                      <a:pt x="4" y="129"/>
                    </a:cubicBezTo>
                    <a:cubicBezTo>
                      <a:pt x="4" y="129"/>
                      <a:pt x="4" y="130"/>
                      <a:pt x="4" y="130"/>
                    </a:cubicBezTo>
                    <a:cubicBezTo>
                      <a:pt x="3" y="130"/>
                      <a:pt x="3" y="130"/>
                      <a:pt x="3" y="131"/>
                    </a:cubicBezTo>
                    <a:cubicBezTo>
                      <a:pt x="3" y="131"/>
                      <a:pt x="3" y="131"/>
                      <a:pt x="3" y="131"/>
                    </a:cubicBezTo>
                    <a:cubicBezTo>
                      <a:pt x="3" y="132"/>
                      <a:pt x="3" y="132"/>
                      <a:pt x="2" y="132"/>
                    </a:cubicBezTo>
                    <a:cubicBezTo>
                      <a:pt x="2" y="132"/>
                      <a:pt x="2" y="133"/>
                      <a:pt x="2" y="133"/>
                    </a:cubicBezTo>
                    <a:cubicBezTo>
                      <a:pt x="2" y="133"/>
                      <a:pt x="2" y="133"/>
                      <a:pt x="2" y="134"/>
                    </a:cubicBezTo>
                    <a:cubicBezTo>
                      <a:pt x="2" y="134"/>
                      <a:pt x="2" y="134"/>
                      <a:pt x="2" y="134"/>
                    </a:cubicBezTo>
                    <a:cubicBezTo>
                      <a:pt x="2" y="135"/>
                      <a:pt x="2" y="135"/>
                      <a:pt x="1" y="135"/>
                    </a:cubicBezTo>
                    <a:cubicBezTo>
                      <a:pt x="1" y="135"/>
                      <a:pt x="1" y="136"/>
                      <a:pt x="1" y="136"/>
                    </a:cubicBezTo>
                    <a:cubicBezTo>
                      <a:pt x="1" y="136"/>
                      <a:pt x="1" y="137"/>
                      <a:pt x="1" y="137"/>
                    </a:cubicBezTo>
                    <a:cubicBezTo>
                      <a:pt x="1" y="137"/>
                      <a:pt x="1" y="138"/>
                      <a:pt x="1" y="138"/>
                    </a:cubicBezTo>
                    <a:cubicBezTo>
                      <a:pt x="1" y="138"/>
                      <a:pt x="1" y="138"/>
                      <a:pt x="1" y="138"/>
                    </a:cubicBezTo>
                    <a:cubicBezTo>
                      <a:pt x="1" y="342"/>
                      <a:pt x="1" y="342"/>
                      <a:pt x="1" y="342"/>
                    </a:cubicBezTo>
                    <a:cubicBezTo>
                      <a:pt x="1" y="351"/>
                      <a:pt x="9" y="359"/>
                      <a:pt x="18" y="359"/>
                    </a:cubicBezTo>
                    <a:cubicBezTo>
                      <a:pt x="45" y="359"/>
                      <a:pt x="45" y="359"/>
                      <a:pt x="45" y="359"/>
                    </a:cubicBezTo>
                    <a:cubicBezTo>
                      <a:pt x="9" y="388"/>
                      <a:pt x="9" y="388"/>
                      <a:pt x="9" y="388"/>
                    </a:cubicBezTo>
                    <a:cubicBezTo>
                      <a:pt x="1" y="393"/>
                      <a:pt x="0" y="404"/>
                      <a:pt x="6" y="411"/>
                    </a:cubicBezTo>
                    <a:cubicBezTo>
                      <a:pt x="9" y="415"/>
                      <a:pt x="14" y="417"/>
                      <a:pt x="19" y="417"/>
                    </a:cubicBezTo>
                    <a:cubicBezTo>
                      <a:pt x="23" y="417"/>
                      <a:pt x="26" y="416"/>
                      <a:pt x="29" y="414"/>
                    </a:cubicBezTo>
                    <a:cubicBezTo>
                      <a:pt x="98" y="359"/>
                      <a:pt x="98" y="359"/>
                      <a:pt x="98" y="359"/>
                    </a:cubicBezTo>
                    <a:cubicBezTo>
                      <a:pt x="345" y="359"/>
                      <a:pt x="345" y="359"/>
                      <a:pt x="345" y="359"/>
                    </a:cubicBezTo>
                    <a:cubicBezTo>
                      <a:pt x="354" y="359"/>
                      <a:pt x="362" y="351"/>
                      <a:pt x="362" y="342"/>
                    </a:cubicBezTo>
                    <a:cubicBezTo>
                      <a:pt x="362" y="276"/>
                      <a:pt x="362" y="276"/>
                      <a:pt x="362" y="276"/>
                    </a:cubicBezTo>
                    <a:cubicBezTo>
                      <a:pt x="448" y="276"/>
                      <a:pt x="448" y="276"/>
                      <a:pt x="448" y="276"/>
                    </a:cubicBezTo>
                    <a:cubicBezTo>
                      <a:pt x="458" y="276"/>
                      <a:pt x="465" y="268"/>
                      <a:pt x="465" y="259"/>
                    </a:cubicBezTo>
                    <a:cubicBezTo>
                      <a:pt x="465" y="63"/>
                      <a:pt x="465" y="63"/>
                      <a:pt x="465" y="63"/>
                    </a:cubicBezTo>
                    <a:cubicBezTo>
                      <a:pt x="504" y="32"/>
                      <a:pt x="504" y="32"/>
                      <a:pt x="504" y="32"/>
                    </a:cubicBezTo>
                    <a:cubicBezTo>
                      <a:pt x="511" y="26"/>
                      <a:pt x="512" y="16"/>
                      <a:pt x="50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346" name="Straight Connector 345"/>
          <p:cNvCxnSpPr>
            <a:endCxn id="11" idx="1"/>
          </p:cNvCxnSpPr>
          <p:nvPr/>
        </p:nvCxnSpPr>
        <p:spPr>
          <a:xfrm flipV="1">
            <a:off x="3929679" y="2320721"/>
            <a:ext cx="823167" cy="17502"/>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8853" y="1225030"/>
            <a:ext cx="2340005" cy="2119884"/>
          </a:xfrm>
          <a:prstGeom prst="rect">
            <a:avLst/>
          </a:prstGeom>
        </p:spPr>
      </p:pic>
      <p:sp>
        <p:nvSpPr>
          <p:cNvPr id="22" name="TextBox 21"/>
          <p:cNvSpPr txBox="1"/>
          <p:nvPr/>
        </p:nvSpPr>
        <p:spPr>
          <a:xfrm>
            <a:off x="6545184" y="835039"/>
            <a:ext cx="2467342" cy="369332"/>
          </a:xfrm>
          <a:prstGeom prst="rect">
            <a:avLst/>
          </a:prstGeom>
          <a:solidFill>
            <a:schemeClr val="tx1">
              <a:lumMod val="20000"/>
              <a:lumOff val="80000"/>
            </a:schemeClr>
          </a:solidFill>
        </p:spPr>
        <p:txBody>
          <a:bodyPr wrap="none" rtlCol="0">
            <a:spAutoFit/>
          </a:bodyPr>
          <a:lstStyle/>
          <a:p>
            <a:r>
              <a:rPr lang="en-AU" dirty="0" smtClean="0"/>
              <a:t>Physical Infrastructure</a:t>
            </a:r>
            <a:endParaRPr lang="en-AU" dirty="0"/>
          </a:p>
        </p:txBody>
      </p:sp>
      <p:sp>
        <p:nvSpPr>
          <p:cNvPr id="23" name="TextBox 22"/>
          <p:cNvSpPr txBox="1"/>
          <p:nvPr/>
        </p:nvSpPr>
        <p:spPr>
          <a:xfrm>
            <a:off x="6608853" y="3314929"/>
            <a:ext cx="2507084" cy="923330"/>
          </a:xfrm>
          <a:prstGeom prst="rect">
            <a:avLst/>
          </a:prstGeom>
          <a:solidFill>
            <a:schemeClr val="tx1">
              <a:lumMod val="20000"/>
              <a:lumOff val="80000"/>
            </a:schemeClr>
          </a:solidFill>
        </p:spPr>
        <p:txBody>
          <a:bodyPr wrap="square" rtlCol="0">
            <a:spAutoFit/>
          </a:bodyPr>
          <a:lstStyle/>
          <a:p>
            <a:pPr algn="ctr"/>
            <a:r>
              <a:rPr lang="en-AU" dirty="0" smtClean="0"/>
              <a:t>Classical / Synaptic / Quantum Computers.</a:t>
            </a:r>
          </a:p>
          <a:p>
            <a:r>
              <a:rPr lang="en-AU" dirty="0" smtClean="0"/>
              <a:t>Network technologies</a:t>
            </a:r>
            <a:endParaRPr lang="en-AU" dirty="0"/>
          </a:p>
        </p:txBody>
      </p:sp>
      <p:grpSp>
        <p:nvGrpSpPr>
          <p:cNvPr id="28" name="Group 27"/>
          <p:cNvGrpSpPr/>
          <p:nvPr/>
        </p:nvGrpSpPr>
        <p:grpSpPr>
          <a:xfrm>
            <a:off x="1058868" y="3587953"/>
            <a:ext cx="5320876" cy="646331"/>
            <a:chOff x="729964" y="3712612"/>
            <a:chExt cx="5320876" cy="646331"/>
          </a:xfrm>
        </p:grpSpPr>
        <p:sp>
          <p:nvSpPr>
            <p:cNvPr id="24" name="TextBox 23"/>
            <p:cNvSpPr txBox="1"/>
            <p:nvPr/>
          </p:nvSpPr>
          <p:spPr>
            <a:xfrm>
              <a:off x="2011120" y="3712612"/>
              <a:ext cx="3015398" cy="646331"/>
            </a:xfrm>
            <a:prstGeom prst="rect">
              <a:avLst/>
            </a:prstGeom>
            <a:noFill/>
          </p:spPr>
          <p:txBody>
            <a:bodyPr wrap="square" rtlCol="0">
              <a:spAutoFit/>
            </a:bodyPr>
            <a:lstStyle/>
            <a:p>
              <a:pPr algn="ctr"/>
              <a:r>
                <a:rPr lang="en-AU" dirty="0" smtClean="0"/>
                <a:t>Business to Consumer Services</a:t>
              </a:r>
              <a:endParaRPr lang="en-AU" dirty="0"/>
            </a:p>
          </p:txBody>
        </p:sp>
        <p:cxnSp>
          <p:nvCxnSpPr>
            <p:cNvPr id="26" name="Straight Arrow Connector 25"/>
            <p:cNvCxnSpPr/>
            <p:nvPr/>
          </p:nvCxnSpPr>
          <p:spPr>
            <a:xfrm flipH="1">
              <a:off x="729964" y="4035777"/>
              <a:ext cx="125425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a:off x="4796586" y="4035777"/>
              <a:ext cx="125425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6608927" y="3203589"/>
            <a:ext cx="1824538" cy="153888"/>
          </a:xfrm>
          <a:prstGeom prst="rect">
            <a:avLst/>
          </a:prstGeom>
          <a:noFill/>
        </p:spPr>
        <p:txBody>
          <a:bodyPr wrap="none" rtlCol="0">
            <a:spAutoFit/>
          </a:bodyPr>
          <a:lstStyle/>
          <a:p>
            <a:r>
              <a:rPr lang="en-AU" sz="400" dirty="0"/>
              <a:t>https://en.wikipedia.org/wiki/File:IBM_Blue_Gene_P_supercomputer.jpg</a:t>
            </a:r>
          </a:p>
        </p:txBody>
      </p:sp>
    </p:spTree>
    <p:extLst>
      <p:ext uri="{BB962C8B-B14F-4D97-AF65-F5344CB8AC3E}">
        <p14:creationId xmlns:p14="http://schemas.microsoft.com/office/powerpoint/2010/main" val="3286739114"/>
      </p:ext>
    </p:extLst>
  </p:cSld>
  <p:clrMapOvr>
    <a:masterClrMapping/>
  </p:clrMapOvr>
  <p:transition spd="slow">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Field service and Augmented Reality</a:t>
            </a:r>
            <a:endParaRPr lang="en-AU" dirty="0"/>
          </a:p>
        </p:txBody>
      </p:sp>
      <p:sp>
        <p:nvSpPr>
          <p:cNvPr id="3" name="Slide Number Placeholder 2"/>
          <p:cNvSpPr>
            <a:spLocks noGrp="1"/>
          </p:cNvSpPr>
          <p:nvPr>
            <p:ph type="sldNum" sz="quarter" idx="11"/>
          </p:nvPr>
        </p:nvSpPr>
        <p:spPr/>
        <p:txBody>
          <a:bodyPr/>
          <a:lstStyle/>
          <a:p>
            <a:fld id="{E917DE0E-AFB1-41FD-BC35-27DB61CA125F}" type="slidenum">
              <a:rPr lang="en-AU" smtClean="0"/>
              <a:pPr/>
              <a:t>15</a:t>
            </a:fld>
            <a:endParaRPr lang="en-AU" dirty="0"/>
          </a:p>
        </p:txBody>
      </p:sp>
      <p:sp>
        <p:nvSpPr>
          <p:cNvPr id="4" name="Footer Placeholder 3"/>
          <p:cNvSpPr>
            <a:spLocks noGrp="1"/>
          </p:cNvSpPr>
          <p:nvPr>
            <p:ph type="ftr" sz="quarter" idx="12"/>
          </p:nvPr>
        </p:nvSpPr>
        <p:spPr/>
        <p:txBody>
          <a:bodyPr/>
          <a:lstStyle/>
          <a:p>
            <a:r>
              <a:rPr lang="en-US" smtClean="0"/>
              <a:t>Hugh Bradlow – ACCANect 2017 - Your place in the connected world</a:t>
            </a:r>
            <a:endParaRPr lang="en-AU" dirty="0"/>
          </a:p>
        </p:txBody>
      </p:sp>
      <p:grpSp>
        <p:nvGrpSpPr>
          <p:cNvPr id="5" name="Group 4"/>
          <p:cNvGrpSpPr/>
          <p:nvPr/>
        </p:nvGrpSpPr>
        <p:grpSpPr>
          <a:xfrm>
            <a:off x="616602" y="930462"/>
            <a:ext cx="4572396" cy="2398371"/>
            <a:chOff x="2028891" y="3261125"/>
            <a:chExt cx="4572396" cy="3197828"/>
          </a:xfrm>
        </p:grpSpPr>
        <p:pic>
          <p:nvPicPr>
            <p:cNvPr id="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28891" y="3261125"/>
              <a:ext cx="4572396" cy="312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92244" y="6171694"/>
              <a:ext cx="1770036" cy="287259"/>
            </a:xfrm>
            <a:prstGeom prst="rect">
              <a:avLst/>
            </a:prstGeom>
            <a:noFill/>
          </p:spPr>
          <p:txBody>
            <a:bodyPr wrap="none" rtlCol="0">
              <a:spAutoFit/>
            </a:bodyPr>
            <a:lstStyle/>
            <a:p>
              <a:r>
                <a:rPr lang="en-AU" sz="800" dirty="0" smtClean="0"/>
                <a:t>Image with permission of Microsoft</a:t>
              </a:r>
              <a:endParaRPr lang="en-AU" sz="800" dirty="0"/>
            </a:p>
          </p:txBody>
        </p:sp>
      </p:gr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rot="5400000">
            <a:off x="5493873" y="1405190"/>
            <a:ext cx="3578498" cy="2167202"/>
          </a:xfrm>
          <a:prstGeom prst="rect">
            <a:avLst/>
          </a:prstGeom>
        </p:spPr>
      </p:pic>
    </p:spTree>
    <p:extLst>
      <p:ext uri="{BB962C8B-B14F-4D97-AF65-F5344CB8AC3E}">
        <p14:creationId xmlns:p14="http://schemas.microsoft.com/office/powerpoint/2010/main" val="55292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04" y="98824"/>
            <a:ext cx="7632700" cy="720000"/>
          </a:xfrm>
        </p:spPr>
        <p:txBody>
          <a:bodyPr/>
          <a:lstStyle/>
          <a:p>
            <a:r>
              <a:rPr lang="en-AU" dirty="0" smtClean="0"/>
              <a:t>Transport</a:t>
            </a:r>
            <a:endParaRPr lang="en-AU" dirty="0"/>
          </a:p>
        </p:txBody>
      </p:sp>
      <p:sp>
        <p:nvSpPr>
          <p:cNvPr id="3" name="Footer Placeholder 2"/>
          <p:cNvSpPr>
            <a:spLocks noGrp="1"/>
          </p:cNvSpPr>
          <p:nvPr>
            <p:ph type="ftr" sz="quarter" idx="10"/>
          </p:nvPr>
        </p:nvSpPr>
        <p:spPr/>
        <p:txBody>
          <a:bodyPr/>
          <a:lstStyle/>
          <a:p>
            <a:r>
              <a:rPr lang="en-US" smtClean="0"/>
              <a:t>Hugh Bradlow – ACCANect 2017 - Your place in the connected world</a:t>
            </a:r>
            <a:endParaRPr lang="en-US" dirty="0"/>
          </a:p>
        </p:txBody>
      </p:sp>
      <p:sp>
        <p:nvSpPr>
          <p:cNvPr id="4" name="Slide Number Placeholder 3"/>
          <p:cNvSpPr>
            <a:spLocks noGrp="1"/>
          </p:cNvSpPr>
          <p:nvPr>
            <p:ph type="sldNum" sz="quarter" idx="11"/>
          </p:nvPr>
        </p:nvSpPr>
        <p:spPr/>
        <p:txBody>
          <a:bodyPr/>
          <a:lstStyle/>
          <a:p>
            <a:fld id="{D5E6A87D-7597-4496-9773-1BD29EAF26C5}" type="slidenum">
              <a:rPr lang="en-AU" smtClean="0"/>
              <a:pPr/>
              <a:t>16</a:t>
            </a:fld>
            <a:endParaRPr lang="en-AU" dirty="0"/>
          </a:p>
        </p:txBody>
      </p:sp>
      <p:sp>
        <p:nvSpPr>
          <p:cNvPr id="6" name="TextBox 5"/>
          <p:cNvSpPr txBox="1"/>
          <p:nvPr/>
        </p:nvSpPr>
        <p:spPr>
          <a:xfrm>
            <a:off x="2594746" y="4517133"/>
            <a:ext cx="5790458" cy="400110"/>
          </a:xfrm>
          <a:prstGeom prst="rect">
            <a:avLst/>
          </a:prstGeom>
          <a:noFill/>
        </p:spPr>
        <p:txBody>
          <a:bodyPr wrap="square" rtlCol="0">
            <a:spAutoFit/>
          </a:bodyPr>
          <a:lstStyle/>
          <a:p>
            <a:r>
              <a:rPr lang="en-AU" sz="1000" dirty="0" smtClean="0">
                <a:latin typeface="Times New Roman" panose="02020603050405020304" pitchFamily="18" charset="0"/>
                <a:cs typeface="Times New Roman" panose="02020603050405020304" pitchFamily="18" charset="0"/>
              </a:rPr>
              <a:t>Video with permission of Professor Gerhard </a:t>
            </a:r>
            <a:r>
              <a:rPr lang="en-AU" sz="1000" dirty="0" err="1" smtClean="0">
                <a:latin typeface="Times New Roman" panose="02020603050405020304" pitchFamily="18" charset="0"/>
                <a:cs typeface="Times New Roman" panose="02020603050405020304" pitchFamily="18" charset="0"/>
              </a:rPr>
              <a:t>Fettweis</a:t>
            </a:r>
            <a:r>
              <a:rPr lang="en-AU" sz="1000" dirty="0" smtClean="0">
                <a:latin typeface="Times New Roman" panose="02020603050405020304" pitchFamily="18" charset="0"/>
                <a:cs typeface="Times New Roman" panose="02020603050405020304" pitchFamily="18" charset="0"/>
              </a:rPr>
              <a:t>, </a:t>
            </a:r>
            <a:r>
              <a:rPr lang="en-GB" sz="1000" dirty="0">
                <a:latin typeface="Times New Roman" panose="02020603050405020304" pitchFamily="18" charset="0"/>
                <a:cs typeface="Times New Roman" panose="02020603050405020304" pitchFamily="18" charset="0"/>
              </a:rPr>
              <a:t>Vodafone Chair at Technical University of Dresden, </a:t>
            </a:r>
            <a:r>
              <a:rPr lang="en-GB" sz="1000" dirty="0" smtClean="0">
                <a:latin typeface="Times New Roman" panose="02020603050405020304" pitchFamily="18" charset="0"/>
                <a:cs typeface="Times New Roman" panose="02020603050405020304" pitchFamily="18" charset="0"/>
              </a:rPr>
              <a:t>pioneers </a:t>
            </a:r>
            <a:r>
              <a:rPr lang="en-GB" sz="1000" dirty="0">
                <a:latin typeface="Times New Roman" panose="02020603050405020304" pitchFamily="18" charset="0"/>
                <a:cs typeface="Times New Roman" panose="02020603050405020304" pitchFamily="18" charset="0"/>
              </a:rPr>
              <a:t>of the “Tactile Internet”</a:t>
            </a:r>
            <a:endParaRPr lang="en-AU" sz="1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0" y="1047750"/>
            <a:ext cx="6057900" cy="3048000"/>
          </a:xfrm>
          <a:prstGeom prst="rect">
            <a:avLst/>
          </a:prstGeom>
        </p:spPr>
      </p:pic>
    </p:spTree>
    <p:extLst>
      <p:ext uri="{BB962C8B-B14F-4D97-AF65-F5344CB8AC3E}">
        <p14:creationId xmlns:p14="http://schemas.microsoft.com/office/powerpoint/2010/main" val="4024107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Law enforcement –information on demand</a:t>
            </a:r>
            <a:endParaRPr lang="en-AU" dirty="0"/>
          </a:p>
        </p:txBody>
      </p:sp>
      <p:sp>
        <p:nvSpPr>
          <p:cNvPr id="3" name="Footer Placeholder 2"/>
          <p:cNvSpPr>
            <a:spLocks noGrp="1"/>
          </p:cNvSpPr>
          <p:nvPr>
            <p:ph type="ftr" sz="quarter" idx="4294967295"/>
          </p:nvPr>
        </p:nvSpPr>
        <p:spPr>
          <a:xfrm>
            <a:off x="1835696" y="4900355"/>
            <a:ext cx="3960440" cy="215444"/>
          </a:xfrm>
          <a:prstGeom prst="rect">
            <a:avLst/>
          </a:prstGeom>
        </p:spPr>
        <p:txBody>
          <a:bodyPr/>
          <a:lstStyle/>
          <a:p>
            <a:r>
              <a:rPr lang="en-US" smtClean="0"/>
              <a:t>Hugh Bradlow – ACCANect 2017 - Your place in the connected world</a:t>
            </a:r>
            <a:endParaRPr lang="en-US" dirty="0"/>
          </a:p>
        </p:txBody>
      </p:sp>
      <p:pic>
        <p:nvPicPr>
          <p:cNvPr id="5" name="Picture Placeholder 5" descr="contact lens 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9552" y="991649"/>
            <a:ext cx="3920490" cy="3463290"/>
          </a:xfrm>
          <a:prstGeom prst="rect">
            <a:avLst/>
          </a:prstGeom>
          <a:noFill/>
          <a:ln>
            <a:noFill/>
          </a:ln>
        </p:spPr>
      </p:pic>
      <p:sp>
        <p:nvSpPr>
          <p:cNvPr id="9" name="Slide Number Placeholder 8"/>
          <p:cNvSpPr>
            <a:spLocks noGrp="1"/>
          </p:cNvSpPr>
          <p:nvPr>
            <p:ph type="sldNum" sz="quarter" idx="4294967295"/>
          </p:nvPr>
        </p:nvSpPr>
        <p:spPr>
          <a:xfrm>
            <a:off x="8676456" y="4900355"/>
            <a:ext cx="367053" cy="215444"/>
          </a:xfrm>
          <a:prstGeom prst="rect">
            <a:avLst/>
          </a:prstGeom>
        </p:spPr>
        <p:txBody>
          <a:bodyPr/>
          <a:lstStyle/>
          <a:p>
            <a:pPr algn="r"/>
            <a:fld id="{D5E6A87D-7597-4496-9773-1BD29EAF26C5}" type="slidenum">
              <a:rPr lang="en-AU" smtClean="0"/>
              <a:pPr algn="r"/>
              <a:t>17</a:t>
            </a:fld>
            <a:endParaRPr lang="en-AU" dirty="0"/>
          </a:p>
        </p:txBody>
      </p:sp>
      <p:sp>
        <p:nvSpPr>
          <p:cNvPr id="4" name="TextBox 3"/>
          <p:cNvSpPr txBox="1"/>
          <p:nvPr/>
        </p:nvSpPr>
        <p:spPr>
          <a:xfrm>
            <a:off x="683568" y="4485582"/>
            <a:ext cx="2888932" cy="184666"/>
          </a:xfrm>
          <a:prstGeom prst="rect">
            <a:avLst/>
          </a:prstGeom>
          <a:noFill/>
        </p:spPr>
        <p:txBody>
          <a:bodyPr wrap="none" rtlCol="0">
            <a:spAutoFit/>
          </a:bodyPr>
          <a:lstStyle/>
          <a:p>
            <a:r>
              <a:rPr lang="en-AU" sz="600" dirty="0"/>
              <a:t>http://spectrum.ieee.org/biomedical/bionics/augmented-reality-in-a-contact-lens</a:t>
            </a:r>
          </a:p>
        </p:txBody>
      </p:sp>
      <p:grpSp>
        <p:nvGrpSpPr>
          <p:cNvPr id="7" name="Group 6"/>
          <p:cNvGrpSpPr>
            <a:grpSpLocks noChangeAspect="1"/>
          </p:cNvGrpSpPr>
          <p:nvPr/>
        </p:nvGrpSpPr>
        <p:grpSpPr>
          <a:xfrm>
            <a:off x="6606399" y="1027879"/>
            <a:ext cx="2016224" cy="1068804"/>
            <a:chOff x="442521" y="3254592"/>
            <a:chExt cx="2520280" cy="1336005"/>
          </a:xfrm>
        </p:grpSpPr>
        <p:sp>
          <p:nvSpPr>
            <p:cNvPr id="8" name="Freeform 16"/>
            <p:cNvSpPr>
              <a:spLocks/>
            </p:cNvSpPr>
            <p:nvPr/>
          </p:nvSpPr>
          <p:spPr bwMode="auto">
            <a:xfrm>
              <a:off x="442521" y="3254592"/>
              <a:ext cx="2520280" cy="1336005"/>
            </a:xfrm>
            <a:custGeom>
              <a:avLst/>
              <a:gdLst/>
              <a:ahLst/>
              <a:cxnLst>
                <a:cxn ang="0">
                  <a:pos x="624" y="48"/>
                </a:cxn>
                <a:cxn ang="0">
                  <a:pos x="675" y="40"/>
                </a:cxn>
                <a:cxn ang="0">
                  <a:pos x="744" y="42"/>
                </a:cxn>
                <a:cxn ang="0">
                  <a:pos x="830" y="60"/>
                </a:cxn>
                <a:cxn ang="0">
                  <a:pos x="892" y="115"/>
                </a:cxn>
                <a:cxn ang="0">
                  <a:pos x="879" y="160"/>
                </a:cxn>
                <a:cxn ang="0">
                  <a:pos x="852" y="151"/>
                </a:cxn>
                <a:cxn ang="0">
                  <a:pos x="941" y="225"/>
                </a:cxn>
                <a:cxn ang="0">
                  <a:pos x="858" y="300"/>
                </a:cxn>
                <a:cxn ang="0">
                  <a:pos x="831" y="306"/>
                </a:cxn>
                <a:cxn ang="0">
                  <a:pos x="827" y="333"/>
                </a:cxn>
                <a:cxn ang="0">
                  <a:pos x="786" y="364"/>
                </a:cxn>
                <a:cxn ang="0">
                  <a:pos x="726" y="385"/>
                </a:cxn>
                <a:cxn ang="0">
                  <a:pos x="662" y="391"/>
                </a:cxn>
                <a:cxn ang="0">
                  <a:pos x="612" y="391"/>
                </a:cxn>
                <a:cxn ang="0">
                  <a:pos x="579" y="411"/>
                </a:cxn>
                <a:cxn ang="0">
                  <a:pos x="531" y="426"/>
                </a:cxn>
                <a:cxn ang="0">
                  <a:pos x="483" y="433"/>
                </a:cxn>
                <a:cxn ang="0">
                  <a:pos x="437" y="433"/>
                </a:cxn>
                <a:cxn ang="0">
                  <a:pos x="374" y="424"/>
                </a:cxn>
                <a:cxn ang="0">
                  <a:pos x="326" y="405"/>
                </a:cxn>
                <a:cxn ang="0">
                  <a:pos x="297" y="384"/>
                </a:cxn>
                <a:cxn ang="0">
                  <a:pos x="285" y="363"/>
                </a:cxn>
                <a:cxn ang="0">
                  <a:pos x="294" y="385"/>
                </a:cxn>
                <a:cxn ang="0">
                  <a:pos x="254" y="394"/>
                </a:cxn>
                <a:cxn ang="0">
                  <a:pos x="182" y="390"/>
                </a:cxn>
                <a:cxn ang="0">
                  <a:pos x="111" y="369"/>
                </a:cxn>
                <a:cxn ang="0">
                  <a:pos x="75" y="346"/>
                </a:cxn>
                <a:cxn ang="0">
                  <a:pos x="62" y="324"/>
                </a:cxn>
                <a:cxn ang="0">
                  <a:pos x="57" y="297"/>
                </a:cxn>
                <a:cxn ang="0">
                  <a:pos x="69" y="273"/>
                </a:cxn>
                <a:cxn ang="0">
                  <a:pos x="86" y="258"/>
                </a:cxn>
                <a:cxn ang="0">
                  <a:pos x="66" y="273"/>
                </a:cxn>
                <a:cxn ang="0">
                  <a:pos x="41" y="262"/>
                </a:cxn>
                <a:cxn ang="0">
                  <a:pos x="17" y="241"/>
                </a:cxn>
                <a:cxn ang="0">
                  <a:pos x="0" y="214"/>
                </a:cxn>
                <a:cxn ang="0">
                  <a:pos x="5" y="186"/>
                </a:cxn>
                <a:cxn ang="0">
                  <a:pos x="24" y="163"/>
                </a:cxn>
                <a:cxn ang="0">
                  <a:pos x="56" y="142"/>
                </a:cxn>
                <a:cxn ang="0">
                  <a:pos x="86" y="133"/>
                </a:cxn>
                <a:cxn ang="0">
                  <a:pos x="90" y="150"/>
                </a:cxn>
                <a:cxn ang="0">
                  <a:pos x="86" y="121"/>
                </a:cxn>
                <a:cxn ang="0">
                  <a:pos x="95" y="96"/>
                </a:cxn>
                <a:cxn ang="0">
                  <a:pos x="125" y="72"/>
                </a:cxn>
                <a:cxn ang="0">
                  <a:pos x="164" y="55"/>
                </a:cxn>
                <a:cxn ang="0">
                  <a:pos x="218" y="43"/>
                </a:cxn>
                <a:cxn ang="0">
                  <a:pos x="270" y="40"/>
                </a:cxn>
                <a:cxn ang="0">
                  <a:pos x="314" y="42"/>
                </a:cxn>
                <a:cxn ang="0">
                  <a:pos x="327" y="48"/>
                </a:cxn>
                <a:cxn ang="0">
                  <a:pos x="317" y="60"/>
                </a:cxn>
                <a:cxn ang="0">
                  <a:pos x="309" y="79"/>
                </a:cxn>
                <a:cxn ang="0">
                  <a:pos x="338" y="37"/>
                </a:cxn>
                <a:cxn ang="0">
                  <a:pos x="368" y="24"/>
                </a:cxn>
                <a:cxn ang="0">
                  <a:pos x="417" y="7"/>
                </a:cxn>
                <a:cxn ang="0">
                  <a:pos x="465" y="1"/>
                </a:cxn>
                <a:cxn ang="0">
                  <a:pos x="510" y="1"/>
                </a:cxn>
                <a:cxn ang="0">
                  <a:pos x="564" y="9"/>
                </a:cxn>
                <a:cxn ang="0">
                  <a:pos x="620" y="27"/>
                </a:cxn>
                <a:cxn ang="0">
                  <a:pos x="642" y="46"/>
                </a:cxn>
                <a:cxn ang="0">
                  <a:pos x="624" y="48"/>
                </a:cxn>
              </a:cxnLst>
              <a:rect l="0" t="0" r="r" b="b"/>
              <a:pathLst>
                <a:path w="942" h="433">
                  <a:moveTo>
                    <a:pt x="624" y="48"/>
                  </a:moveTo>
                  <a:lnTo>
                    <a:pt x="675" y="40"/>
                  </a:lnTo>
                  <a:lnTo>
                    <a:pt x="744" y="42"/>
                  </a:lnTo>
                  <a:cubicBezTo>
                    <a:pt x="744" y="42"/>
                    <a:pt x="805" y="48"/>
                    <a:pt x="830" y="60"/>
                  </a:cubicBezTo>
                  <a:cubicBezTo>
                    <a:pt x="855" y="72"/>
                    <a:pt x="884" y="98"/>
                    <a:pt x="892" y="115"/>
                  </a:cubicBezTo>
                  <a:cubicBezTo>
                    <a:pt x="900" y="132"/>
                    <a:pt x="885" y="156"/>
                    <a:pt x="879" y="160"/>
                  </a:cubicBezTo>
                  <a:lnTo>
                    <a:pt x="852" y="151"/>
                  </a:lnTo>
                  <a:cubicBezTo>
                    <a:pt x="862" y="162"/>
                    <a:pt x="942" y="175"/>
                    <a:pt x="941" y="225"/>
                  </a:cubicBezTo>
                  <a:cubicBezTo>
                    <a:pt x="940" y="275"/>
                    <a:pt x="879" y="288"/>
                    <a:pt x="858" y="300"/>
                  </a:cubicBezTo>
                  <a:cubicBezTo>
                    <a:pt x="837" y="312"/>
                    <a:pt x="831" y="306"/>
                    <a:pt x="831" y="306"/>
                  </a:cubicBezTo>
                  <a:cubicBezTo>
                    <a:pt x="831" y="306"/>
                    <a:pt x="827" y="333"/>
                    <a:pt x="827" y="333"/>
                  </a:cubicBezTo>
                  <a:cubicBezTo>
                    <a:pt x="827" y="333"/>
                    <a:pt x="786" y="364"/>
                    <a:pt x="786" y="364"/>
                  </a:cubicBezTo>
                  <a:cubicBezTo>
                    <a:pt x="786" y="364"/>
                    <a:pt x="726" y="385"/>
                    <a:pt x="726" y="385"/>
                  </a:cubicBezTo>
                  <a:cubicBezTo>
                    <a:pt x="726" y="385"/>
                    <a:pt x="662" y="391"/>
                    <a:pt x="662" y="391"/>
                  </a:cubicBezTo>
                  <a:cubicBezTo>
                    <a:pt x="662" y="391"/>
                    <a:pt x="612" y="391"/>
                    <a:pt x="612" y="391"/>
                  </a:cubicBezTo>
                  <a:cubicBezTo>
                    <a:pt x="612" y="391"/>
                    <a:pt x="579" y="411"/>
                    <a:pt x="579" y="411"/>
                  </a:cubicBezTo>
                  <a:cubicBezTo>
                    <a:pt x="579" y="411"/>
                    <a:pt x="531" y="426"/>
                    <a:pt x="531" y="426"/>
                  </a:cubicBezTo>
                  <a:cubicBezTo>
                    <a:pt x="531" y="426"/>
                    <a:pt x="483" y="433"/>
                    <a:pt x="483" y="433"/>
                  </a:cubicBezTo>
                  <a:cubicBezTo>
                    <a:pt x="483" y="433"/>
                    <a:pt x="437" y="433"/>
                    <a:pt x="437" y="433"/>
                  </a:cubicBezTo>
                  <a:cubicBezTo>
                    <a:pt x="437" y="433"/>
                    <a:pt x="374" y="424"/>
                    <a:pt x="374" y="424"/>
                  </a:cubicBezTo>
                  <a:cubicBezTo>
                    <a:pt x="374" y="424"/>
                    <a:pt x="339" y="412"/>
                    <a:pt x="326" y="405"/>
                  </a:cubicBezTo>
                  <a:cubicBezTo>
                    <a:pt x="313" y="398"/>
                    <a:pt x="304" y="391"/>
                    <a:pt x="297" y="384"/>
                  </a:cubicBezTo>
                  <a:cubicBezTo>
                    <a:pt x="290" y="377"/>
                    <a:pt x="285" y="363"/>
                    <a:pt x="285" y="363"/>
                  </a:cubicBezTo>
                  <a:lnTo>
                    <a:pt x="294" y="385"/>
                  </a:lnTo>
                  <a:cubicBezTo>
                    <a:pt x="294" y="385"/>
                    <a:pt x="254" y="394"/>
                    <a:pt x="254" y="394"/>
                  </a:cubicBezTo>
                  <a:cubicBezTo>
                    <a:pt x="254" y="394"/>
                    <a:pt x="182" y="390"/>
                    <a:pt x="182" y="390"/>
                  </a:cubicBezTo>
                  <a:cubicBezTo>
                    <a:pt x="182" y="390"/>
                    <a:pt x="111" y="369"/>
                    <a:pt x="111" y="369"/>
                  </a:cubicBezTo>
                  <a:cubicBezTo>
                    <a:pt x="111" y="369"/>
                    <a:pt x="75" y="346"/>
                    <a:pt x="75" y="346"/>
                  </a:cubicBezTo>
                  <a:cubicBezTo>
                    <a:pt x="75" y="346"/>
                    <a:pt x="65" y="332"/>
                    <a:pt x="62" y="324"/>
                  </a:cubicBezTo>
                  <a:cubicBezTo>
                    <a:pt x="59" y="316"/>
                    <a:pt x="56" y="305"/>
                    <a:pt x="57" y="297"/>
                  </a:cubicBezTo>
                  <a:cubicBezTo>
                    <a:pt x="58" y="289"/>
                    <a:pt x="64" y="279"/>
                    <a:pt x="69" y="273"/>
                  </a:cubicBezTo>
                  <a:lnTo>
                    <a:pt x="86" y="258"/>
                  </a:lnTo>
                  <a:lnTo>
                    <a:pt x="66" y="273"/>
                  </a:lnTo>
                  <a:cubicBezTo>
                    <a:pt x="66" y="273"/>
                    <a:pt x="41" y="262"/>
                    <a:pt x="41" y="262"/>
                  </a:cubicBezTo>
                  <a:cubicBezTo>
                    <a:pt x="41" y="262"/>
                    <a:pt x="17" y="241"/>
                    <a:pt x="17" y="241"/>
                  </a:cubicBezTo>
                  <a:cubicBezTo>
                    <a:pt x="17" y="241"/>
                    <a:pt x="0" y="214"/>
                    <a:pt x="0" y="214"/>
                  </a:cubicBezTo>
                  <a:cubicBezTo>
                    <a:pt x="0" y="214"/>
                    <a:pt x="5" y="186"/>
                    <a:pt x="5" y="186"/>
                  </a:cubicBezTo>
                  <a:cubicBezTo>
                    <a:pt x="5" y="186"/>
                    <a:pt x="24" y="163"/>
                    <a:pt x="24" y="163"/>
                  </a:cubicBezTo>
                  <a:cubicBezTo>
                    <a:pt x="24" y="163"/>
                    <a:pt x="46" y="147"/>
                    <a:pt x="56" y="142"/>
                  </a:cubicBezTo>
                  <a:cubicBezTo>
                    <a:pt x="66" y="137"/>
                    <a:pt x="80" y="132"/>
                    <a:pt x="86" y="133"/>
                  </a:cubicBezTo>
                  <a:cubicBezTo>
                    <a:pt x="92" y="134"/>
                    <a:pt x="90" y="150"/>
                    <a:pt x="90" y="150"/>
                  </a:cubicBezTo>
                  <a:cubicBezTo>
                    <a:pt x="90" y="150"/>
                    <a:pt x="86" y="121"/>
                    <a:pt x="86" y="121"/>
                  </a:cubicBezTo>
                  <a:cubicBezTo>
                    <a:pt x="86" y="121"/>
                    <a:pt x="95" y="96"/>
                    <a:pt x="95" y="96"/>
                  </a:cubicBezTo>
                  <a:cubicBezTo>
                    <a:pt x="95" y="96"/>
                    <a:pt x="125" y="72"/>
                    <a:pt x="125" y="72"/>
                  </a:cubicBezTo>
                  <a:cubicBezTo>
                    <a:pt x="125" y="72"/>
                    <a:pt x="164" y="55"/>
                    <a:pt x="164" y="55"/>
                  </a:cubicBezTo>
                  <a:cubicBezTo>
                    <a:pt x="164" y="55"/>
                    <a:pt x="218" y="43"/>
                    <a:pt x="218" y="43"/>
                  </a:cubicBezTo>
                  <a:cubicBezTo>
                    <a:pt x="218" y="43"/>
                    <a:pt x="270" y="40"/>
                    <a:pt x="270" y="40"/>
                  </a:cubicBezTo>
                  <a:cubicBezTo>
                    <a:pt x="270" y="40"/>
                    <a:pt x="305" y="41"/>
                    <a:pt x="314" y="42"/>
                  </a:cubicBezTo>
                  <a:cubicBezTo>
                    <a:pt x="323" y="43"/>
                    <a:pt x="327" y="45"/>
                    <a:pt x="327" y="48"/>
                  </a:cubicBezTo>
                  <a:cubicBezTo>
                    <a:pt x="327" y="51"/>
                    <a:pt x="320" y="55"/>
                    <a:pt x="317" y="60"/>
                  </a:cubicBezTo>
                  <a:cubicBezTo>
                    <a:pt x="314" y="65"/>
                    <a:pt x="309" y="79"/>
                    <a:pt x="309" y="79"/>
                  </a:cubicBezTo>
                  <a:cubicBezTo>
                    <a:pt x="309" y="79"/>
                    <a:pt x="338" y="37"/>
                    <a:pt x="338" y="37"/>
                  </a:cubicBezTo>
                  <a:cubicBezTo>
                    <a:pt x="338" y="37"/>
                    <a:pt x="368" y="24"/>
                    <a:pt x="368" y="24"/>
                  </a:cubicBezTo>
                  <a:cubicBezTo>
                    <a:pt x="368" y="24"/>
                    <a:pt x="401" y="11"/>
                    <a:pt x="417" y="7"/>
                  </a:cubicBezTo>
                  <a:cubicBezTo>
                    <a:pt x="433" y="3"/>
                    <a:pt x="450" y="2"/>
                    <a:pt x="465" y="1"/>
                  </a:cubicBezTo>
                  <a:cubicBezTo>
                    <a:pt x="480" y="0"/>
                    <a:pt x="494" y="0"/>
                    <a:pt x="510" y="1"/>
                  </a:cubicBezTo>
                  <a:lnTo>
                    <a:pt x="564" y="9"/>
                  </a:lnTo>
                  <a:lnTo>
                    <a:pt x="620" y="27"/>
                  </a:lnTo>
                  <a:lnTo>
                    <a:pt x="642" y="46"/>
                  </a:lnTo>
                  <a:lnTo>
                    <a:pt x="624" y="48"/>
                  </a:lnTo>
                  <a:close/>
                </a:path>
              </a:pathLst>
            </a:cu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0000" tIns="46800" rIns="90000" bIns="46800" anchor="ctr"/>
            <a:lstStyle/>
            <a:p>
              <a:endParaRPr lang="en-AU">
                <a:solidFill>
                  <a:srgbClr val="382C82"/>
                </a:solidFill>
                <a:latin typeface="Calibri"/>
                <a:cs typeface="Calibri"/>
              </a:endParaRPr>
            </a:p>
          </p:txBody>
        </p:sp>
        <p:pic>
          <p:nvPicPr>
            <p:cNvPr id="10" name="Picture 9" descr="datacent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586" y="3582378"/>
              <a:ext cx="1327374" cy="671403"/>
            </a:xfrm>
            <a:prstGeom prst="rect">
              <a:avLst/>
            </a:prstGeom>
            <a:effectLst>
              <a:outerShdw blurRad="50800" dist="38100" dir="5400000" algn="t" rotWithShape="0">
                <a:prstClr val="black">
                  <a:alpha val="40000"/>
                </a:prstClr>
              </a:outerShdw>
            </a:effec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541038" y="3688048"/>
              <a:ext cx="261228" cy="465379"/>
            </a:xfrm>
            <a:prstGeom prst="rect">
              <a:avLst/>
            </a:prstGeom>
            <a:noFill/>
            <a:ln w="9525">
              <a:noFill/>
              <a:miter lim="800000"/>
              <a:headEnd/>
              <a:tailEnd/>
            </a:ln>
          </p:spPr>
        </p:pic>
      </p:grpSp>
      <p:grpSp>
        <p:nvGrpSpPr>
          <p:cNvPr id="12" name="Group 11"/>
          <p:cNvGrpSpPr/>
          <p:nvPr/>
        </p:nvGrpSpPr>
        <p:grpSpPr>
          <a:xfrm>
            <a:off x="4716016" y="3402593"/>
            <a:ext cx="1828800" cy="860108"/>
            <a:chOff x="1111217" y="1810304"/>
            <a:chExt cx="1828800" cy="860108"/>
          </a:xfrm>
        </p:grpSpPr>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1217" y="1810304"/>
              <a:ext cx="952500" cy="860108"/>
            </a:xfrm>
            <a:prstGeom prst="rect">
              <a:avLst/>
            </a:prstGeom>
          </p:spPr>
        </p:pic>
        <p:sp>
          <p:nvSpPr>
            <p:cNvPr id="14" name="Lightning Bolt 13"/>
            <p:cNvSpPr/>
            <p:nvPr/>
          </p:nvSpPr>
          <p:spPr>
            <a:xfrm flipH="1">
              <a:off x="1886000" y="1905138"/>
              <a:ext cx="1054017" cy="335220"/>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Cloud 14"/>
          <p:cNvSpPr/>
          <p:nvPr/>
        </p:nvSpPr>
        <p:spPr>
          <a:xfrm>
            <a:off x="5669674" y="2122267"/>
            <a:ext cx="1456389" cy="1322855"/>
          </a:xfrm>
          <a:prstGeom prst="cloud">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smtClean="0">
                <a:solidFill>
                  <a:schemeClr val="tx1"/>
                </a:solidFill>
              </a:rPr>
              <a:t>Internet</a:t>
            </a:r>
            <a:endParaRPr lang="en-AU" sz="1600" dirty="0">
              <a:solidFill>
                <a:schemeClr val="bg1">
                  <a:lumMod val="50000"/>
                </a:schemeClr>
              </a:solidFill>
            </a:endParaRPr>
          </a:p>
        </p:txBody>
      </p:sp>
    </p:spTree>
    <p:extLst>
      <p:ext uri="{BB962C8B-B14F-4D97-AF65-F5344CB8AC3E}">
        <p14:creationId xmlns:p14="http://schemas.microsoft.com/office/powerpoint/2010/main" val="3811103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7490" y="867669"/>
            <a:ext cx="6347216" cy="3822634"/>
          </a:xfrm>
          <a:prstGeom prst="rect">
            <a:avLst/>
          </a:prstGeom>
        </p:spPr>
      </p:pic>
      <p:sp>
        <p:nvSpPr>
          <p:cNvPr id="38" name="Title 2"/>
          <p:cNvSpPr>
            <a:spLocks noGrp="1"/>
          </p:cNvSpPr>
          <p:nvPr>
            <p:ph type="title"/>
          </p:nvPr>
        </p:nvSpPr>
        <p:spPr/>
        <p:txBody>
          <a:bodyPr/>
          <a:lstStyle/>
          <a:p>
            <a:r>
              <a:rPr lang="en-AU" dirty="0" smtClean="0"/>
              <a:t>Law enforcement: “pre-crime”</a:t>
            </a:r>
            <a:endParaRPr lang="en-AU" dirty="0"/>
          </a:p>
        </p:txBody>
      </p:sp>
      <p:sp>
        <p:nvSpPr>
          <p:cNvPr id="3" name="Slide Number Placeholder 2"/>
          <p:cNvSpPr>
            <a:spLocks noGrp="1"/>
          </p:cNvSpPr>
          <p:nvPr>
            <p:ph type="sldNum" sz="quarter" idx="11"/>
          </p:nvPr>
        </p:nvSpPr>
        <p:spPr>
          <a:xfrm>
            <a:off x="8670925" y="4922838"/>
            <a:ext cx="323850" cy="107950"/>
          </a:xfrm>
        </p:spPr>
        <p:txBody>
          <a:bodyPr/>
          <a:lstStyle/>
          <a:p>
            <a:fld id="{D5E6A87D-7597-4496-9773-1BD29EAF26C5}" type="slidenum">
              <a:rPr lang="en-AU" smtClean="0"/>
              <a:pPr/>
              <a:t>18</a:t>
            </a:fld>
            <a:endParaRPr lang="en-AU" dirty="0"/>
          </a:p>
        </p:txBody>
      </p:sp>
      <p:sp>
        <p:nvSpPr>
          <p:cNvPr id="2" name="Footer Placeholder 1"/>
          <p:cNvSpPr>
            <a:spLocks noGrp="1"/>
          </p:cNvSpPr>
          <p:nvPr>
            <p:ph type="ftr" sz="quarter" idx="12"/>
          </p:nvPr>
        </p:nvSpPr>
        <p:spPr>
          <a:xfrm>
            <a:off x="288925" y="4762500"/>
            <a:ext cx="3635375" cy="96838"/>
          </a:xfrm>
        </p:spPr>
        <p:txBody>
          <a:bodyPr/>
          <a:lstStyle/>
          <a:p>
            <a:r>
              <a:rPr lang="en-US" smtClean="0"/>
              <a:t>Hugh Bradlow – ACCANect 2017 - Your place in the connected world</a:t>
            </a:r>
            <a:endParaRPr lang="en-US" dirty="0"/>
          </a:p>
        </p:txBody>
      </p:sp>
      <p:grpSp>
        <p:nvGrpSpPr>
          <p:cNvPr id="42" name="Group 41"/>
          <p:cNvGrpSpPr/>
          <p:nvPr/>
        </p:nvGrpSpPr>
        <p:grpSpPr>
          <a:xfrm>
            <a:off x="726427" y="1027705"/>
            <a:ext cx="8070508" cy="3494163"/>
            <a:chOff x="565548" y="1381991"/>
            <a:chExt cx="10760677" cy="4658883"/>
          </a:xfrm>
        </p:grpSpPr>
        <p:sp>
          <p:nvSpPr>
            <p:cNvPr id="45" name="TextBox 44"/>
            <p:cNvSpPr txBox="1"/>
            <p:nvPr/>
          </p:nvSpPr>
          <p:spPr>
            <a:xfrm>
              <a:off x="619509" y="1397737"/>
              <a:ext cx="3314706" cy="410369"/>
            </a:xfrm>
            <a:prstGeom prst="rect">
              <a:avLst/>
            </a:prstGeom>
            <a:solidFill>
              <a:schemeClr val="accent2"/>
            </a:solidFill>
            <a:ln>
              <a:solidFill>
                <a:schemeClr val="accent2"/>
              </a:solidFill>
            </a:ln>
          </p:spPr>
          <p:txBody>
            <a:bodyPr wrap="square" rtlCol="0">
              <a:spAutoFit/>
            </a:bodyPr>
            <a:lstStyle/>
            <a:p>
              <a:r>
                <a:rPr lang="en-AU" sz="1400" b="1" dirty="0">
                  <a:solidFill>
                    <a:schemeClr val="bg1"/>
                  </a:solidFill>
                </a:rPr>
                <a:t>Data Sources</a:t>
              </a:r>
            </a:p>
          </p:txBody>
        </p:sp>
        <p:sp>
          <p:nvSpPr>
            <p:cNvPr id="46" name="TextBox 45"/>
            <p:cNvSpPr txBox="1"/>
            <p:nvPr/>
          </p:nvSpPr>
          <p:spPr>
            <a:xfrm>
              <a:off x="5061855" y="1381991"/>
              <a:ext cx="3314706" cy="410369"/>
            </a:xfrm>
            <a:prstGeom prst="rect">
              <a:avLst/>
            </a:prstGeom>
            <a:solidFill>
              <a:schemeClr val="accent2"/>
            </a:solidFill>
            <a:ln>
              <a:solidFill>
                <a:schemeClr val="accent2"/>
              </a:solidFill>
            </a:ln>
          </p:spPr>
          <p:txBody>
            <a:bodyPr wrap="square" rtlCol="0">
              <a:spAutoFit/>
            </a:bodyPr>
            <a:lstStyle/>
            <a:p>
              <a:r>
                <a:rPr lang="en-AU" sz="1400" b="1" dirty="0">
                  <a:solidFill>
                    <a:schemeClr val="bg1"/>
                  </a:solidFill>
                </a:rPr>
                <a:t>Cloud Databases and tools</a:t>
              </a:r>
            </a:p>
          </p:txBody>
        </p:sp>
        <p:sp>
          <p:nvSpPr>
            <p:cNvPr id="47" name="TextBox 46"/>
            <p:cNvSpPr txBox="1"/>
            <p:nvPr/>
          </p:nvSpPr>
          <p:spPr>
            <a:xfrm>
              <a:off x="8572450" y="1381991"/>
              <a:ext cx="2753775" cy="697627"/>
            </a:xfrm>
            <a:prstGeom prst="rect">
              <a:avLst/>
            </a:prstGeom>
            <a:solidFill>
              <a:schemeClr val="accent2"/>
            </a:solidFill>
            <a:ln>
              <a:solidFill>
                <a:schemeClr val="accent2"/>
              </a:solidFill>
            </a:ln>
          </p:spPr>
          <p:txBody>
            <a:bodyPr wrap="square" rtlCol="0">
              <a:spAutoFit/>
            </a:bodyPr>
            <a:lstStyle/>
            <a:p>
              <a:r>
                <a:rPr lang="en-AU" sz="1400" b="1" dirty="0">
                  <a:solidFill>
                    <a:schemeClr val="bg1"/>
                  </a:solidFill>
                </a:rPr>
                <a:t>Machine learning algorithms</a:t>
              </a:r>
            </a:p>
          </p:txBody>
        </p:sp>
        <p:grpSp>
          <p:nvGrpSpPr>
            <p:cNvPr id="48" name="Group 47"/>
            <p:cNvGrpSpPr/>
            <p:nvPr/>
          </p:nvGrpSpPr>
          <p:grpSpPr>
            <a:xfrm>
              <a:off x="565548" y="1397738"/>
              <a:ext cx="10752877" cy="4643136"/>
              <a:chOff x="565548" y="1397738"/>
              <a:chExt cx="10752877" cy="4643136"/>
            </a:xfrm>
          </p:grpSpPr>
          <p:pic>
            <p:nvPicPr>
              <p:cNvPr id="116" name="Picture 1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548" y="1883090"/>
                <a:ext cx="1459312" cy="1194857"/>
              </a:xfrm>
              <a:prstGeom prst="rect">
                <a:avLst/>
              </a:prstGeom>
            </p:spPr>
          </p:pic>
          <p:pic>
            <p:nvPicPr>
              <p:cNvPr id="117" name="Picture 1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509" y="5110393"/>
                <a:ext cx="1574913" cy="930481"/>
              </a:xfrm>
              <a:prstGeom prst="rect">
                <a:avLst/>
              </a:prstGeom>
            </p:spPr>
          </p:pic>
          <p:pic>
            <p:nvPicPr>
              <p:cNvPr id="118" name="Picture 1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0131" y="4035408"/>
                <a:ext cx="1411483" cy="1050190"/>
              </a:xfrm>
              <a:prstGeom prst="rect">
                <a:avLst/>
              </a:prstGeom>
            </p:spPr>
          </p:pic>
          <p:pic>
            <p:nvPicPr>
              <p:cNvPr id="119" name="Picture 1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5464" y="3122453"/>
                <a:ext cx="748091" cy="748091"/>
              </a:xfrm>
              <a:prstGeom prst="rect">
                <a:avLst/>
              </a:prstGeom>
            </p:spPr>
          </p:pic>
          <p:pic>
            <p:nvPicPr>
              <p:cNvPr id="120" name="Picture 1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51021" y="3029515"/>
                <a:ext cx="1489156" cy="985937"/>
              </a:xfrm>
              <a:prstGeom prst="rect">
                <a:avLst/>
              </a:prstGeom>
            </p:spPr>
          </p:pic>
          <p:pic>
            <p:nvPicPr>
              <p:cNvPr id="121" name="Picture 1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28115" y="1898770"/>
                <a:ext cx="1501503" cy="1127317"/>
              </a:xfrm>
              <a:prstGeom prst="rect">
                <a:avLst/>
              </a:prstGeom>
            </p:spPr>
          </p:pic>
          <p:pic>
            <p:nvPicPr>
              <p:cNvPr id="122" name="Picture 12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52537" y="4035408"/>
                <a:ext cx="1474247" cy="1050190"/>
              </a:xfrm>
              <a:prstGeom prst="rect">
                <a:avLst/>
              </a:prstGeom>
            </p:spPr>
          </p:pic>
          <p:pic>
            <p:nvPicPr>
              <p:cNvPr id="123" name="Picture 12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63525" y="5335049"/>
                <a:ext cx="832929" cy="698585"/>
              </a:xfrm>
              <a:prstGeom prst="rect">
                <a:avLst/>
              </a:prstGeom>
            </p:spPr>
          </p:pic>
          <p:pic>
            <p:nvPicPr>
              <p:cNvPr id="124" name="Picture 12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696632" y="2782247"/>
                <a:ext cx="2621793" cy="1654184"/>
              </a:xfrm>
              <a:prstGeom prst="rect">
                <a:avLst/>
              </a:prstGeom>
            </p:spPr>
          </p:pic>
          <p:sp>
            <p:nvSpPr>
              <p:cNvPr id="125" name="Chevron 124"/>
              <p:cNvSpPr/>
              <p:nvPr/>
            </p:nvSpPr>
            <p:spPr>
              <a:xfrm>
                <a:off x="4114636" y="1397738"/>
                <a:ext cx="996093" cy="4527539"/>
              </a:xfrm>
              <a:prstGeom prst="chevron">
                <a:avLst>
                  <a:gd name="adj" fmla="val 82454"/>
                </a:avLst>
              </a:prstGeom>
              <a:solidFill>
                <a:srgbClr val="006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schemeClr val="tx1"/>
                  </a:solidFill>
                </a:endParaRPr>
              </a:p>
            </p:txBody>
          </p:sp>
          <p:sp>
            <p:nvSpPr>
              <p:cNvPr id="126" name="Notched Right Arrow 125"/>
              <p:cNvSpPr/>
              <p:nvPr/>
            </p:nvSpPr>
            <p:spPr>
              <a:xfrm>
                <a:off x="8383836" y="3686553"/>
                <a:ext cx="377228" cy="6095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grpSp>
          <p:nvGrpSpPr>
            <p:cNvPr id="49" name="Group 48"/>
            <p:cNvGrpSpPr/>
            <p:nvPr/>
          </p:nvGrpSpPr>
          <p:grpSpPr>
            <a:xfrm>
              <a:off x="5239230" y="2369115"/>
              <a:ext cx="3005498" cy="2695834"/>
              <a:chOff x="3351834" y="1858294"/>
              <a:chExt cx="4400350" cy="3946970"/>
            </a:xfrm>
          </p:grpSpPr>
          <p:sp>
            <p:nvSpPr>
              <p:cNvPr id="50" name="Rectangle 49"/>
              <p:cNvSpPr/>
              <p:nvPr/>
            </p:nvSpPr>
            <p:spPr>
              <a:xfrm>
                <a:off x="3351834" y="1858294"/>
                <a:ext cx="4400350" cy="3946970"/>
              </a:xfrm>
              <a:prstGeom prst="rect">
                <a:avLst/>
              </a:prstGeom>
              <a:solidFill>
                <a:schemeClr val="bg1">
                  <a:alpha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1" name="Oval 50"/>
              <p:cNvSpPr/>
              <p:nvPr/>
            </p:nvSpPr>
            <p:spPr>
              <a:xfrm>
                <a:off x="4015334" y="2515890"/>
                <a:ext cx="3073350" cy="3073350"/>
              </a:xfrm>
              <a:prstGeom prst="ellipse">
                <a:avLst/>
              </a:prstGeom>
              <a:no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2" name="Oval 51"/>
              <p:cNvSpPr/>
              <p:nvPr/>
            </p:nvSpPr>
            <p:spPr>
              <a:xfrm>
                <a:off x="3518844" y="2971602"/>
                <a:ext cx="992980" cy="992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3" name="Oval 52"/>
              <p:cNvSpPr/>
              <p:nvPr/>
            </p:nvSpPr>
            <p:spPr>
              <a:xfrm>
                <a:off x="5071096" y="2124968"/>
                <a:ext cx="992980" cy="992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4" name="Oval 53"/>
              <p:cNvSpPr/>
              <p:nvPr/>
            </p:nvSpPr>
            <p:spPr>
              <a:xfrm>
                <a:off x="6583636" y="2992541"/>
                <a:ext cx="992980" cy="992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5" name="Oval 54"/>
              <p:cNvSpPr/>
              <p:nvPr/>
            </p:nvSpPr>
            <p:spPr>
              <a:xfrm>
                <a:off x="6255729" y="4652416"/>
                <a:ext cx="992980" cy="992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6" name="Oval 55"/>
              <p:cNvSpPr/>
              <p:nvPr/>
            </p:nvSpPr>
            <p:spPr>
              <a:xfrm>
                <a:off x="4087343" y="4652416"/>
                <a:ext cx="992980" cy="9929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nvGrpSpPr>
              <p:cNvPr id="57" name="Group 4"/>
              <p:cNvGrpSpPr>
                <a:grpSpLocks noChangeAspect="1"/>
              </p:cNvGrpSpPr>
              <p:nvPr/>
            </p:nvGrpSpPr>
            <p:grpSpPr bwMode="auto">
              <a:xfrm>
                <a:off x="5159896" y="3573016"/>
                <a:ext cx="968375" cy="927100"/>
                <a:chOff x="5176" y="2538"/>
                <a:chExt cx="610" cy="584"/>
              </a:xfrm>
              <a:solidFill>
                <a:schemeClr val="accent5"/>
              </a:solidFill>
            </p:grpSpPr>
            <p:sp>
              <p:nvSpPr>
                <p:cNvPr id="103" name="Freeform 6"/>
                <p:cNvSpPr>
                  <a:spLocks/>
                </p:cNvSpPr>
                <p:nvPr/>
              </p:nvSpPr>
              <p:spPr bwMode="auto">
                <a:xfrm>
                  <a:off x="5251" y="2616"/>
                  <a:ext cx="65" cy="67"/>
                </a:xfrm>
                <a:custGeom>
                  <a:avLst/>
                  <a:gdLst>
                    <a:gd name="T0" fmla="*/ 23 w 25"/>
                    <a:gd name="T1" fmla="*/ 0 h 26"/>
                    <a:gd name="T2" fmla="*/ 23 w 25"/>
                    <a:gd name="T3" fmla="*/ 0 h 26"/>
                    <a:gd name="T4" fmla="*/ 2 w 25"/>
                    <a:gd name="T5" fmla="*/ 0 h 26"/>
                    <a:gd name="T6" fmla="*/ 0 w 25"/>
                    <a:gd name="T7" fmla="*/ 2 h 26"/>
                    <a:gd name="T8" fmla="*/ 0 w 25"/>
                    <a:gd name="T9" fmla="*/ 3 h 26"/>
                    <a:gd name="T10" fmla="*/ 0 w 25"/>
                    <a:gd name="T11" fmla="*/ 23 h 26"/>
                    <a:gd name="T12" fmla="*/ 2 w 25"/>
                    <a:gd name="T13" fmla="*/ 26 h 26"/>
                    <a:gd name="T14" fmla="*/ 23 w 25"/>
                    <a:gd name="T15" fmla="*/ 26 h 26"/>
                    <a:gd name="T16" fmla="*/ 25 w 25"/>
                    <a:gd name="T17" fmla="*/ 23 h 26"/>
                    <a:gd name="T18" fmla="*/ 25 w 25"/>
                    <a:gd name="T19" fmla="*/ 23 h 26"/>
                    <a:gd name="T20" fmla="*/ 25 w 25"/>
                    <a:gd name="T21" fmla="*/ 3 h 26"/>
                    <a:gd name="T22" fmla="*/ 23 w 25"/>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6">
                      <a:moveTo>
                        <a:pt x="23" y="0"/>
                      </a:moveTo>
                      <a:lnTo>
                        <a:pt x="23" y="0"/>
                      </a:lnTo>
                      <a:lnTo>
                        <a:pt x="2" y="0"/>
                      </a:lnTo>
                      <a:lnTo>
                        <a:pt x="0" y="2"/>
                      </a:lnTo>
                      <a:lnTo>
                        <a:pt x="0" y="3"/>
                      </a:lnTo>
                      <a:lnTo>
                        <a:pt x="0" y="23"/>
                      </a:lnTo>
                      <a:lnTo>
                        <a:pt x="2" y="26"/>
                      </a:lnTo>
                      <a:lnTo>
                        <a:pt x="23" y="26"/>
                      </a:lnTo>
                      <a:lnTo>
                        <a:pt x="25" y="23"/>
                      </a:lnTo>
                      <a:lnTo>
                        <a:pt x="25" y="23"/>
                      </a:lnTo>
                      <a:lnTo>
                        <a:pt x="25" y="3"/>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4" name="Freeform 7"/>
                <p:cNvSpPr>
                  <a:spLocks/>
                </p:cNvSpPr>
                <p:nvPr/>
              </p:nvSpPr>
              <p:spPr bwMode="auto">
                <a:xfrm>
                  <a:off x="5337" y="2616"/>
                  <a:ext cx="65" cy="67"/>
                </a:xfrm>
                <a:custGeom>
                  <a:avLst/>
                  <a:gdLst>
                    <a:gd name="T0" fmla="*/ 23 w 25"/>
                    <a:gd name="T1" fmla="*/ 0 h 26"/>
                    <a:gd name="T2" fmla="*/ 23 w 25"/>
                    <a:gd name="T3" fmla="*/ 0 h 26"/>
                    <a:gd name="T4" fmla="*/ 2 w 25"/>
                    <a:gd name="T5" fmla="*/ 0 h 26"/>
                    <a:gd name="T6" fmla="*/ 0 w 25"/>
                    <a:gd name="T7" fmla="*/ 2 h 26"/>
                    <a:gd name="T8" fmla="*/ 0 w 25"/>
                    <a:gd name="T9" fmla="*/ 3 h 26"/>
                    <a:gd name="T10" fmla="*/ 0 w 25"/>
                    <a:gd name="T11" fmla="*/ 23 h 26"/>
                    <a:gd name="T12" fmla="*/ 2 w 25"/>
                    <a:gd name="T13" fmla="*/ 26 h 26"/>
                    <a:gd name="T14" fmla="*/ 23 w 25"/>
                    <a:gd name="T15" fmla="*/ 26 h 26"/>
                    <a:gd name="T16" fmla="*/ 25 w 25"/>
                    <a:gd name="T17" fmla="*/ 23 h 26"/>
                    <a:gd name="T18" fmla="*/ 25 w 25"/>
                    <a:gd name="T19" fmla="*/ 23 h 26"/>
                    <a:gd name="T20" fmla="*/ 25 w 25"/>
                    <a:gd name="T21" fmla="*/ 3 h 26"/>
                    <a:gd name="T22" fmla="*/ 23 w 25"/>
                    <a:gd name="T23" fmla="*/ 1 h 26"/>
                    <a:gd name="T24" fmla="*/ 23 w 25"/>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6">
                      <a:moveTo>
                        <a:pt x="23" y="0"/>
                      </a:moveTo>
                      <a:lnTo>
                        <a:pt x="23" y="0"/>
                      </a:lnTo>
                      <a:lnTo>
                        <a:pt x="2" y="0"/>
                      </a:lnTo>
                      <a:lnTo>
                        <a:pt x="0" y="2"/>
                      </a:lnTo>
                      <a:lnTo>
                        <a:pt x="0" y="3"/>
                      </a:lnTo>
                      <a:lnTo>
                        <a:pt x="0" y="23"/>
                      </a:lnTo>
                      <a:lnTo>
                        <a:pt x="2" y="26"/>
                      </a:lnTo>
                      <a:lnTo>
                        <a:pt x="23" y="26"/>
                      </a:lnTo>
                      <a:lnTo>
                        <a:pt x="25" y="23"/>
                      </a:lnTo>
                      <a:lnTo>
                        <a:pt x="25" y="23"/>
                      </a:lnTo>
                      <a:lnTo>
                        <a:pt x="25" y="3"/>
                      </a:lnTo>
                      <a:lnTo>
                        <a:pt x="23" y="1"/>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5" name="Freeform 8"/>
                <p:cNvSpPr>
                  <a:spLocks/>
                </p:cNvSpPr>
                <p:nvPr/>
              </p:nvSpPr>
              <p:spPr bwMode="auto">
                <a:xfrm>
                  <a:off x="5423" y="2616"/>
                  <a:ext cx="64" cy="67"/>
                </a:xfrm>
                <a:custGeom>
                  <a:avLst/>
                  <a:gdLst>
                    <a:gd name="T0" fmla="*/ 2 w 25"/>
                    <a:gd name="T1" fmla="*/ 26 h 26"/>
                    <a:gd name="T2" fmla="*/ 2 w 25"/>
                    <a:gd name="T3" fmla="*/ 26 h 26"/>
                    <a:gd name="T4" fmla="*/ 23 w 25"/>
                    <a:gd name="T5" fmla="*/ 26 h 26"/>
                    <a:gd name="T6" fmla="*/ 25 w 25"/>
                    <a:gd name="T7" fmla="*/ 24 h 26"/>
                    <a:gd name="T8" fmla="*/ 25 w 25"/>
                    <a:gd name="T9" fmla="*/ 23 h 26"/>
                    <a:gd name="T10" fmla="*/ 25 w 25"/>
                    <a:gd name="T11" fmla="*/ 3 h 26"/>
                    <a:gd name="T12" fmla="*/ 23 w 25"/>
                    <a:gd name="T13" fmla="*/ 1 h 26"/>
                    <a:gd name="T14" fmla="*/ 23 w 25"/>
                    <a:gd name="T15" fmla="*/ 0 h 26"/>
                    <a:gd name="T16" fmla="*/ 2 w 25"/>
                    <a:gd name="T17" fmla="*/ 0 h 26"/>
                    <a:gd name="T18" fmla="*/ 0 w 25"/>
                    <a:gd name="T19" fmla="*/ 3 h 26"/>
                    <a:gd name="T20" fmla="*/ 0 w 25"/>
                    <a:gd name="T21" fmla="*/ 23 h 26"/>
                    <a:gd name="T22" fmla="*/ 2 w 25"/>
                    <a:gd name="T2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6">
                      <a:moveTo>
                        <a:pt x="2" y="26"/>
                      </a:moveTo>
                      <a:lnTo>
                        <a:pt x="2" y="26"/>
                      </a:lnTo>
                      <a:lnTo>
                        <a:pt x="23" y="26"/>
                      </a:lnTo>
                      <a:lnTo>
                        <a:pt x="25" y="24"/>
                      </a:lnTo>
                      <a:lnTo>
                        <a:pt x="25" y="23"/>
                      </a:lnTo>
                      <a:lnTo>
                        <a:pt x="25" y="3"/>
                      </a:lnTo>
                      <a:lnTo>
                        <a:pt x="23" y="1"/>
                      </a:lnTo>
                      <a:lnTo>
                        <a:pt x="23" y="0"/>
                      </a:lnTo>
                      <a:lnTo>
                        <a:pt x="2" y="0"/>
                      </a:lnTo>
                      <a:lnTo>
                        <a:pt x="0" y="3"/>
                      </a:lnTo>
                      <a:lnTo>
                        <a:pt x="0" y="23"/>
                      </a:lnTo>
                      <a:lnTo>
                        <a:pt x="2" y="2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6" name="Freeform 9"/>
                <p:cNvSpPr>
                  <a:spLocks/>
                </p:cNvSpPr>
                <p:nvPr/>
              </p:nvSpPr>
              <p:spPr bwMode="auto">
                <a:xfrm>
                  <a:off x="5508" y="2616"/>
                  <a:ext cx="65" cy="67"/>
                </a:xfrm>
                <a:custGeom>
                  <a:avLst/>
                  <a:gdLst>
                    <a:gd name="T0" fmla="*/ 2 w 25"/>
                    <a:gd name="T1" fmla="*/ 26 h 26"/>
                    <a:gd name="T2" fmla="*/ 2 w 25"/>
                    <a:gd name="T3" fmla="*/ 26 h 26"/>
                    <a:gd name="T4" fmla="*/ 23 w 25"/>
                    <a:gd name="T5" fmla="*/ 26 h 26"/>
                    <a:gd name="T6" fmla="*/ 25 w 25"/>
                    <a:gd name="T7" fmla="*/ 23 h 26"/>
                    <a:gd name="T8" fmla="*/ 25 w 25"/>
                    <a:gd name="T9" fmla="*/ 3 h 26"/>
                    <a:gd name="T10" fmla="*/ 23 w 25"/>
                    <a:gd name="T11" fmla="*/ 0 h 26"/>
                    <a:gd name="T12" fmla="*/ 2 w 25"/>
                    <a:gd name="T13" fmla="*/ 0 h 26"/>
                    <a:gd name="T14" fmla="*/ 0 w 25"/>
                    <a:gd name="T15" fmla="*/ 2 h 26"/>
                    <a:gd name="T16" fmla="*/ 0 w 25"/>
                    <a:gd name="T17" fmla="*/ 3 h 26"/>
                    <a:gd name="T18" fmla="*/ 0 w 25"/>
                    <a:gd name="T19" fmla="*/ 23 h 26"/>
                    <a:gd name="T20" fmla="*/ 2 w 25"/>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6">
                      <a:moveTo>
                        <a:pt x="2" y="26"/>
                      </a:moveTo>
                      <a:lnTo>
                        <a:pt x="2" y="26"/>
                      </a:lnTo>
                      <a:lnTo>
                        <a:pt x="23" y="26"/>
                      </a:lnTo>
                      <a:lnTo>
                        <a:pt x="25" y="23"/>
                      </a:lnTo>
                      <a:lnTo>
                        <a:pt x="25" y="3"/>
                      </a:lnTo>
                      <a:lnTo>
                        <a:pt x="23" y="0"/>
                      </a:lnTo>
                      <a:lnTo>
                        <a:pt x="2" y="0"/>
                      </a:lnTo>
                      <a:lnTo>
                        <a:pt x="0" y="2"/>
                      </a:lnTo>
                      <a:lnTo>
                        <a:pt x="0" y="3"/>
                      </a:lnTo>
                      <a:lnTo>
                        <a:pt x="0" y="23"/>
                      </a:lnTo>
                      <a:lnTo>
                        <a:pt x="2" y="26"/>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7" name="Freeform 10"/>
                <p:cNvSpPr>
                  <a:spLocks/>
                </p:cNvSpPr>
                <p:nvPr/>
              </p:nvSpPr>
              <p:spPr bwMode="auto">
                <a:xfrm>
                  <a:off x="5251" y="2701"/>
                  <a:ext cx="65" cy="65"/>
                </a:xfrm>
                <a:custGeom>
                  <a:avLst/>
                  <a:gdLst>
                    <a:gd name="T0" fmla="*/ 23 w 25"/>
                    <a:gd name="T1" fmla="*/ 0 h 25"/>
                    <a:gd name="T2" fmla="*/ 23 w 25"/>
                    <a:gd name="T3" fmla="*/ 0 h 25"/>
                    <a:gd name="T4" fmla="*/ 2 w 25"/>
                    <a:gd name="T5" fmla="*/ 0 h 25"/>
                    <a:gd name="T6" fmla="*/ 0 w 25"/>
                    <a:gd name="T7" fmla="*/ 2 h 25"/>
                    <a:gd name="T8" fmla="*/ 0 w 25"/>
                    <a:gd name="T9" fmla="*/ 2 h 25"/>
                    <a:gd name="T10" fmla="*/ 0 w 25"/>
                    <a:gd name="T11" fmla="*/ 22 h 25"/>
                    <a:gd name="T12" fmla="*/ 2 w 25"/>
                    <a:gd name="T13" fmla="*/ 24 h 25"/>
                    <a:gd name="T14" fmla="*/ 2 w 25"/>
                    <a:gd name="T15" fmla="*/ 25 h 25"/>
                    <a:gd name="T16" fmla="*/ 23 w 25"/>
                    <a:gd name="T17" fmla="*/ 25 h 25"/>
                    <a:gd name="T18" fmla="*/ 25 w 25"/>
                    <a:gd name="T19" fmla="*/ 23 h 25"/>
                    <a:gd name="T20" fmla="*/ 25 w 25"/>
                    <a:gd name="T21" fmla="*/ 22 h 25"/>
                    <a:gd name="T22" fmla="*/ 25 w 25"/>
                    <a:gd name="T23" fmla="*/ 2 h 25"/>
                    <a:gd name="T24" fmla="*/ 2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0"/>
                      </a:moveTo>
                      <a:lnTo>
                        <a:pt x="23" y="0"/>
                      </a:lnTo>
                      <a:lnTo>
                        <a:pt x="2" y="0"/>
                      </a:lnTo>
                      <a:lnTo>
                        <a:pt x="0" y="2"/>
                      </a:lnTo>
                      <a:lnTo>
                        <a:pt x="0" y="2"/>
                      </a:lnTo>
                      <a:lnTo>
                        <a:pt x="0" y="22"/>
                      </a:lnTo>
                      <a:lnTo>
                        <a:pt x="2" y="24"/>
                      </a:lnTo>
                      <a:lnTo>
                        <a:pt x="2" y="25"/>
                      </a:lnTo>
                      <a:lnTo>
                        <a:pt x="23" y="25"/>
                      </a:lnTo>
                      <a:lnTo>
                        <a:pt x="25" y="23"/>
                      </a:lnTo>
                      <a:lnTo>
                        <a:pt x="25" y="22"/>
                      </a:lnTo>
                      <a:lnTo>
                        <a:pt x="25" y="2"/>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8" name="Freeform 11"/>
                <p:cNvSpPr>
                  <a:spLocks/>
                </p:cNvSpPr>
                <p:nvPr/>
              </p:nvSpPr>
              <p:spPr bwMode="auto">
                <a:xfrm>
                  <a:off x="5337" y="2701"/>
                  <a:ext cx="65" cy="65"/>
                </a:xfrm>
                <a:custGeom>
                  <a:avLst/>
                  <a:gdLst>
                    <a:gd name="T0" fmla="*/ 23 w 25"/>
                    <a:gd name="T1" fmla="*/ 0 h 25"/>
                    <a:gd name="T2" fmla="*/ 23 w 25"/>
                    <a:gd name="T3" fmla="*/ 0 h 25"/>
                    <a:gd name="T4" fmla="*/ 2 w 25"/>
                    <a:gd name="T5" fmla="*/ 0 h 25"/>
                    <a:gd name="T6" fmla="*/ 0 w 25"/>
                    <a:gd name="T7" fmla="*/ 2 h 25"/>
                    <a:gd name="T8" fmla="*/ 0 w 25"/>
                    <a:gd name="T9" fmla="*/ 22 h 25"/>
                    <a:gd name="T10" fmla="*/ 2 w 25"/>
                    <a:gd name="T11" fmla="*/ 24 h 25"/>
                    <a:gd name="T12" fmla="*/ 2 w 25"/>
                    <a:gd name="T13" fmla="*/ 25 h 25"/>
                    <a:gd name="T14" fmla="*/ 23 w 25"/>
                    <a:gd name="T15" fmla="*/ 25 h 25"/>
                    <a:gd name="T16" fmla="*/ 25 w 25"/>
                    <a:gd name="T17" fmla="*/ 23 h 25"/>
                    <a:gd name="T18" fmla="*/ 25 w 25"/>
                    <a:gd name="T19" fmla="*/ 22 h 25"/>
                    <a:gd name="T20" fmla="*/ 25 w 25"/>
                    <a:gd name="T21" fmla="*/ 2 h 25"/>
                    <a:gd name="T22" fmla="*/ 23 w 25"/>
                    <a:gd name="T23" fmla="*/ 0 h 25"/>
                    <a:gd name="T24" fmla="*/ 2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0"/>
                      </a:moveTo>
                      <a:lnTo>
                        <a:pt x="23" y="0"/>
                      </a:lnTo>
                      <a:lnTo>
                        <a:pt x="2" y="0"/>
                      </a:lnTo>
                      <a:lnTo>
                        <a:pt x="0" y="2"/>
                      </a:lnTo>
                      <a:lnTo>
                        <a:pt x="0" y="22"/>
                      </a:lnTo>
                      <a:lnTo>
                        <a:pt x="2" y="24"/>
                      </a:lnTo>
                      <a:lnTo>
                        <a:pt x="2" y="25"/>
                      </a:lnTo>
                      <a:lnTo>
                        <a:pt x="23" y="25"/>
                      </a:lnTo>
                      <a:lnTo>
                        <a:pt x="25" y="23"/>
                      </a:lnTo>
                      <a:lnTo>
                        <a:pt x="25" y="22"/>
                      </a:lnTo>
                      <a:lnTo>
                        <a:pt x="25" y="2"/>
                      </a:lnTo>
                      <a:lnTo>
                        <a:pt x="23" y="0"/>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9" name="Freeform 12"/>
                <p:cNvSpPr>
                  <a:spLocks/>
                </p:cNvSpPr>
                <p:nvPr/>
              </p:nvSpPr>
              <p:spPr bwMode="auto">
                <a:xfrm>
                  <a:off x="5423" y="2701"/>
                  <a:ext cx="64" cy="65"/>
                </a:xfrm>
                <a:custGeom>
                  <a:avLst/>
                  <a:gdLst>
                    <a:gd name="T0" fmla="*/ 2 w 25"/>
                    <a:gd name="T1" fmla="*/ 25 h 25"/>
                    <a:gd name="T2" fmla="*/ 2 w 25"/>
                    <a:gd name="T3" fmla="*/ 25 h 25"/>
                    <a:gd name="T4" fmla="*/ 23 w 25"/>
                    <a:gd name="T5" fmla="*/ 25 h 25"/>
                    <a:gd name="T6" fmla="*/ 25 w 25"/>
                    <a:gd name="T7" fmla="*/ 23 h 25"/>
                    <a:gd name="T8" fmla="*/ 25 w 25"/>
                    <a:gd name="T9" fmla="*/ 22 h 25"/>
                    <a:gd name="T10" fmla="*/ 25 w 25"/>
                    <a:gd name="T11" fmla="*/ 2 h 25"/>
                    <a:gd name="T12" fmla="*/ 23 w 25"/>
                    <a:gd name="T13" fmla="*/ 0 h 25"/>
                    <a:gd name="T14" fmla="*/ 23 w 25"/>
                    <a:gd name="T15" fmla="*/ 0 h 25"/>
                    <a:gd name="T16" fmla="*/ 2 w 25"/>
                    <a:gd name="T17" fmla="*/ 0 h 25"/>
                    <a:gd name="T18" fmla="*/ 0 w 25"/>
                    <a:gd name="T19" fmla="*/ 2 h 25"/>
                    <a:gd name="T20" fmla="*/ 0 w 25"/>
                    <a:gd name="T21" fmla="*/ 2 h 25"/>
                    <a:gd name="T22" fmla="*/ 0 w 25"/>
                    <a:gd name="T23" fmla="*/ 22 h 25"/>
                    <a:gd name="T24" fmla="*/ 2 w 25"/>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 y="25"/>
                      </a:moveTo>
                      <a:lnTo>
                        <a:pt x="2" y="25"/>
                      </a:lnTo>
                      <a:lnTo>
                        <a:pt x="23" y="25"/>
                      </a:lnTo>
                      <a:lnTo>
                        <a:pt x="25" y="23"/>
                      </a:lnTo>
                      <a:lnTo>
                        <a:pt x="25" y="22"/>
                      </a:lnTo>
                      <a:lnTo>
                        <a:pt x="25" y="2"/>
                      </a:lnTo>
                      <a:lnTo>
                        <a:pt x="23" y="0"/>
                      </a:lnTo>
                      <a:lnTo>
                        <a:pt x="23" y="0"/>
                      </a:lnTo>
                      <a:lnTo>
                        <a:pt x="2" y="0"/>
                      </a:lnTo>
                      <a:lnTo>
                        <a:pt x="0" y="2"/>
                      </a:lnTo>
                      <a:lnTo>
                        <a:pt x="0" y="2"/>
                      </a:lnTo>
                      <a:lnTo>
                        <a:pt x="0" y="22"/>
                      </a:lnTo>
                      <a:lnTo>
                        <a:pt x="2" y="2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0" name="Freeform 13"/>
                <p:cNvSpPr>
                  <a:spLocks/>
                </p:cNvSpPr>
                <p:nvPr/>
              </p:nvSpPr>
              <p:spPr bwMode="auto">
                <a:xfrm>
                  <a:off x="5508" y="2701"/>
                  <a:ext cx="65" cy="65"/>
                </a:xfrm>
                <a:custGeom>
                  <a:avLst/>
                  <a:gdLst>
                    <a:gd name="T0" fmla="*/ 2 w 25"/>
                    <a:gd name="T1" fmla="*/ 25 h 25"/>
                    <a:gd name="T2" fmla="*/ 2 w 25"/>
                    <a:gd name="T3" fmla="*/ 25 h 25"/>
                    <a:gd name="T4" fmla="*/ 23 w 25"/>
                    <a:gd name="T5" fmla="*/ 25 h 25"/>
                    <a:gd name="T6" fmla="*/ 25 w 25"/>
                    <a:gd name="T7" fmla="*/ 23 h 25"/>
                    <a:gd name="T8" fmla="*/ 25 w 25"/>
                    <a:gd name="T9" fmla="*/ 22 h 25"/>
                    <a:gd name="T10" fmla="*/ 25 w 25"/>
                    <a:gd name="T11" fmla="*/ 2 h 25"/>
                    <a:gd name="T12" fmla="*/ 23 w 25"/>
                    <a:gd name="T13" fmla="*/ 0 h 25"/>
                    <a:gd name="T14" fmla="*/ 23 w 25"/>
                    <a:gd name="T15" fmla="*/ 0 h 25"/>
                    <a:gd name="T16" fmla="*/ 2 w 25"/>
                    <a:gd name="T17" fmla="*/ 0 h 25"/>
                    <a:gd name="T18" fmla="*/ 0 w 25"/>
                    <a:gd name="T19" fmla="*/ 2 h 25"/>
                    <a:gd name="T20" fmla="*/ 0 w 25"/>
                    <a:gd name="T21" fmla="*/ 2 h 25"/>
                    <a:gd name="T22" fmla="*/ 0 w 25"/>
                    <a:gd name="T23" fmla="*/ 22 h 25"/>
                    <a:gd name="T24" fmla="*/ 2 w 25"/>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 y="25"/>
                      </a:moveTo>
                      <a:lnTo>
                        <a:pt x="2" y="25"/>
                      </a:lnTo>
                      <a:lnTo>
                        <a:pt x="23" y="25"/>
                      </a:lnTo>
                      <a:lnTo>
                        <a:pt x="25" y="23"/>
                      </a:lnTo>
                      <a:lnTo>
                        <a:pt x="25" y="22"/>
                      </a:lnTo>
                      <a:lnTo>
                        <a:pt x="25" y="2"/>
                      </a:lnTo>
                      <a:lnTo>
                        <a:pt x="23" y="0"/>
                      </a:lnTo>
                      <a:lnTo>
                        <a:pt x="23" y="0"/>
                      </a:lnTo>
                      <a:lnTo>
                        <a:pt x="2" y="0"/>
                      </a:lnTo>
                      <a:lnTo>
                        <a:pt x="0" y="2"/>
                      </a:lnTo>
                      <a:lnTo>
                        <a:pt x="0" y="2"/>
                      </a:lnTo>
                      <a:lnTo>
                        <a:pt x="0" y="22"/>
                      </a:lnTo>
                      <a:lnTo>
                        <a:pt x="2" y="2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1" name="Freeform 14"/>
                <p:cNvSpPr>
                  <a:spLocks/>
                </p:cNvSpPr>
                <p:nvPr/>
              </p:nvSpPr>
              <p:spPr bwMode="auto">
                <a:xfrm>
                  <a:off x="5251" y="2782"/>
                  <a:ext cx="65" cy="65"/>
                </a:xfrm>
                <a:custGeom>
                  <a:avLst/>
                  <a:gdLst>
                    <a:gd name="T0" fmla="*/ 23 w 25"/>
                    <a:gd name="T1" fmla="*/ 0 h 25"/>
                    <a:gd name="T2" fmla="*/ 23 w 25"/>
                    <a:gd name="T3" fmla="*/ 0 h 25"/>
                    <a:gd name="T4" fmla="*/ 2 w 25"/>
                    <a:gd name="T5" fmla="*/ 0 h 25"/>
                    <a:gd name="T6" fmla="*/ 0 w 25"/>
                    <a:gd name="T7" fmla="*/ 3 h 25"/>
                    <a:gd name="T8" fmla="*/ 0 w 25"/>
                    <a:gd name="T9" fmla="*/ 23 h 25"/>
                    <a:gd name="T10" fmla="*/ 2 w 25"/>
                    <a:gd name="T11" fmla="*/ 25 h 25"/>
                    <a:gd name="T12" fmla="*/ 2 w 25"/>
                    <a:gd name="T13" fmla="*/ 25 h 25"/>
                    <a:gd name="T14" fmla="*/ 23 w 25"/>
                    <a:gd name="T15" fmla="*/ 25 h 25"/>
                    <a:gd name="T16" fmla="*/ 25 w 25"/>
                    <a:gd name="T17" fmla="*/ 23 h 25"/>
                    <a:gd name="T18" fmla="*/ 25 w 25"/>
                    <a:gd name="T19" fmla="*/ 23 h 25"/>
                    <a:gd name="T20" fmla="*/ 25 w 25"/>
                    <a:gd name="T21" fmla="*/ 3 h 25"/>
                    <a:gd name="T22" fmla="*/ 23 w 25"/>
                    <a:gd name="T23" fmla="*/ 1 h 25"/>
                    <a:gd name="T24" fmla="*/ 2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0"/>
                      </a:moveTo>
                      <a:lnTo>
                        <a:pt x="23" y="0"/>
                      </a:lnTo>
                      <a:lnTo>
                        <a:pt x="2" y="0"/>
                      </a:lnTo>
                      <a:lnTo>
                        <a:pt x="0" y="3"/>
                      </a:lnTo>
                      <a:lnTo>
                        <a:pt x="0" y="23"/>
                      </a:lnTo>
                      <a:lnTo>
                        <a:pt x="2" y="25"/>
                      </a:lnTo>
                      <a:lnTo>
                        <a:pt x="2" y="25"/>
                      </a:lnTo>
                      <a:lnTo>
                        <a:pt x="23" y="25"/>
                      </a:lnTo>
                      <a:lnTo>
                        <a:pt x="25" y="23"/>
                      </a:lnTo>
                      <a:lnTo>
                        <a:pt x="25" y="23"/>
                      </a:lnTo>
                      <a:lnTo>
                        <a:pt x="25" y="3"/>
                      </a:lnTo>
                      <a:lnTo>
                        <a:pt x="23" y="1"/>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2" name="Freeform 15"/>
                <p:cNvSpPr>
                  <a:spLocks/>
                </p:cNvSpPr>
                <p:nvPr/>
              </p:nvSpPr>
              <p:spPr bwMode="auto">
                <a:xfrm>
                  <a:off x="5423" y="2782"/>
                  <a:ext cx="64" cy="65"/>
                </a:xfrm>
                <a:custGeom>
                  <a:avLst/>
                  <a:gdLst>
                    <a:gd name="T0" fmla="*/ 25 w 25"/>
                    <a:gd name="T1" fmla="*/ 23 h 25"/>
                    <a:gd name="T2" fmla="*/ 25 w 25"/>
                    <a:gd name="T3" fmla="*/ 23 h 25"/>
                    <a:gd name="T4" fmla="*/ 25 w 25"/>
                    <a:gd name="T5" fmla="*/ 23 h 25"/>
                    <a:gd name="T6" fmla="*/ 25 w 25"/>
                    <a:gd name="T7" fmla="*/ 3 h 25"/>
                    <a:gd name="T8" fmla="*/ 23 w 25"/>
                    <a:gd name="T9" fmla="*/ 0 h 25"/>
                    <a:gd name="T10" fmla="*/ 2 w 25"/>
                    <a:gd name="T11" fmla="*/ 0 h 25"/>
                    <a:gd name="T12" fmla="*/ 0 w 25"/>
                    <a:gd name="T13" fmla="*/ 3 h 25"/>
                    <a:gd name="T14" fmla="*/ 0 w 25"/>
                    <a:gd name="T15" fmla="*/ 23 h 25"/>
                    <a:gd name="T16" fmla="*/ 2 w 25"/>
                    <a:gd name="T17" fmla="*/ 25 h 25"/>
                    <a:gd name="T18" fmla="*/ 2 w 25"/>
                    <a:gd name="T19" fmla="*/ 25 h 25"/>
                    <a:gd name="T20" fmla="*/ 23 w 25"/>
                    <a:gd name="T21" fmla="*/ 25 h 25"/>
                    <a:gd name="T22" fmla="*/ 25 w 25"/>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5">
                      <a:moveTo>
                        <a:pt x="25" y="23"/>
                      </a:moveTo>
                      <a:lnTo>
                        <a:pt x="25" y="23"/>
                      </a:lnTo>
                      <a:lnTo>
                        <a:pt x="25" y="23"/>
                      </a:lnTo>
                      <a:lnTo>
                        <a:pt x="25" y="3"/>
                      </a:lnTo>
                      <a:lnTo>
                        <a:pt x="23" y="0"/>
                      </a:lnTo>
                      <a:lnTo>
                        <a:pt x="2" y="0"/>
                      </a:lnTo>
                      <a:lnTo>
                        <a:pt x="0" y="3"/>
                      </a:lnTo>
                      <a:lnTo>
                        <a:pt x="0" y="23"/>
                      </a:lnTo>
                      <a:lnTo>
                        <a:pt x="2" y="25"/>
                      </a:lnTo>
                      <a:lnTo>
                        <a:pt x="2" y="25"/>
                      </a:lnTo>
                      <a:lnTo>
                        <a:pt x="23" y="25"/>
                      </a:lnTo>
                      <a:lnTo>
                        <a:pt x="25" y="23"/>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3" name="Freeform 16"/>
                <p:cNvSpPr>
                  <a:spLocks/>
                </p:cNvSpPr>
                <p:nvPr/>
              </p:nvSpPr>
              <p:spPr bwMode="auto">
                <a:xfrm>
                  <a:off x="5337" y="2782"/>
                  <a:ext cx="65" cy="65"/>
                </a:xfrm>
                <a:custGeom>
                  <a:avLst/>
                  <a:gdLst>
                    <a:gd name="T0" fmla="*/ 23 w 25"/>
                    <a:gd name="T1" fmla="*/ 0 h 25"/>
                    <a:gd name="T2" fmla="*/ 23 w 25"/>
                    <a:gd name="T3" fmla="*/ 0 h 25"/>
                    <a:gd name="T4" fmla="*/ 2 w 25"/>
                    <a:gd name="T5" fmla="*/ 0 h 25"/>
                    <a:gd name="T6" fmla="*/ 0 w 25"/>
                    <a:gd name="T7" fmla="*/ 2 h 25"/>
                    <a:gd name="T8" fmla="*/ 0 w 25"/>
                    <a:gd name="T9" fmla="*/ 3 h 25"/>
                    <a:gd name="T10" fmla="*/ 0 w 25"/>
                    <a:gd name="T11" fmla="*/ 23 h 25"/>
                    <a:gd name="T12" fmla="*/ 2 w 25"/>
                    <a:gd name="T13" fmla="*/ 25 h 25"/>
                    <a:gd name="T14" fmla="*/ 2 w 25"/>
                    <a:gd name="T15" fmla="*/ 25 h 25"/>
                    <a:gd name="T16" fmla="*/ 23 w 25"/>
                    <a:gd name="T17" fmla="*/ 25 h 25"/>
                    <a:gd name="T18" fmla="*/ 25 w 25"/>
                    <a:gd name="T19" fmla="*/ 23 h 25"/>
                    <a:gd name="T20" fmla="*/ 25 w 25"/>
                    <a:gd name="T21" fmla="*/ 23 h 25"/>
                    <a:gd name="T22" fmla="*/ 25 w 25"/>
                    <a:gd name="T23" fmla="*/ 3 h 25"/>
                    <a:gd name="T24" fmla="*/ 23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3" y="0"/>
                      </a:moveTo>
                      <a:lnTo>
                        <a:pt x="23" y="0"/>
                      </a:lnTo>
                      <a:lnTo>
                        <a:pt x="2" y="0"/>
                      </a:lnTo>
                      <a:lnTo>
                        <a:pt x="0" y="2"/>
                      </a:lnTo>
                      <a:lnTo>
                        <a:pt x="0" y="3"/>
                      </a:lnTo>
                      <a:lnTo>
                        <a:pt x="0" y="23"/>
                      </a:lnTo>
                      <a:lnTo>
                        <a:pt x="2" y="25"/>
                      </a:lnTo>
                      <a:lnTo>
                        <a:pt x="2" y="25"/>
                      </a:lnTo>
                      <a:lnTo>
                        <a:pt x="23" y="25"/>
                      </a:lnTo>
                      <a:lnTo>
                        <a:pt x="25" y="23"/>
                      </a:lnTo>
                      <a:lnTo>
                        <a:pt x="25" y="23"/>
                      </a:lnTo>
                      <a:lnTo>
                        <a:pt x="25" y="3"/>
                      </a:lnTo>
                      <a:lnTo>
                        <a:pt x="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4" name="Freeform 17"/>
                <p:cNvSpPr>
                  <a:spLocks/>
                </p:cNvSpPr>
                <p:nvPr/>
              </p:nvSpPr>
              <p:spPr bwMode="auto">
                <a:xfrm>
                  <a:off x="5508" y="2782"/>
                  <a:ext cx="65" cy="65"/>
                </a:xfrm>
                <a:custGeom>
                  <a:avLst/>
                  <a:gdLst>
                    <a:gd name="T0" fmla="*/ 2 w 25"/>
                    <a:gd name="T1" fmla="*/ 25 h 25"/>
                    <a:gd name="T2" fmla="*/ 2 w 25"/>
                    <a:gd name="T3" fmla="*/ 25 h 25"/>
                    <a:gd name="T4" fmla="*/ 23 w 25"/>
                    <a:gd name="T5" fmla="*/ 25 h 25"/>
                    <a:gd name="T6" fmla="*/ 25 w 25"/>
                    <a:gd name="T7" fmla="*/ 23 h 25"/>
                    <a:gd name="T8" fmla="*/ 25 w 25"/>
                    <a:gd name="T9" fmla="*/ 23 h 25"/>
                    <a:gd name="T10" fmla="*/ 25 w 25"/>
                    <a:gd name="T11" fmla="*/ 3 h 25"/>
                    <a:gd name="T12" fmla="*/ 23 w 25"/>
                    <a:gd name="T13" fmla="*/ 0 h 25"/>
                    <a:gd name="T14" fmla="*/ 2 w 25"/>
                    <a:gd name="T15" fmla="*/ 0 h 25"/>
                    <a:gd name="T16" fmla="*/ 0 w 25"/>
                    <a:gd name="T17" fmla="*/ 2 h 25"/>
                    <a:gd name="T18" fmla="*/ 0 w 25"/>
                    <a:gd name="T19" fmla="*/ 3 h 25"/>
                    <a:gd name="T20" fmla="*/ 0 w 25"/>
                    <a:gd name="T21" fmla="*/ 23 h 25"/>
                    <a:gd name="T22" fmla="*/ 2 w 25"/>
                    <a:gd name="T23" fmla="*/ 25 h 25"/>
                    <a:gd name="T24" fmla="*/ 2 w 25"/>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2" y="25"/>
                      </a:moveTo>
                      <a:lnTo>
                        <a:pt x="2" y="25"/>
                      </a:lnTo>
                      <a:lnTo>
                        <a:pt x="23" y="25"/>
                      </a:lnTo>
                      <a:lnTo>
                        <a:pt x="25" y="23"/>
                      </a:lnTo>
                      <a:lnTo>
                        <a:pt x="25" y="23"/>
                      </a:lnTo>
                      <a:lnTo>
                        <a:pt x="25" y="3"/>
                      </a:lnTo>
                      <a:lnTo>
                        <a:pt x="23" y="0"/>
                      </a:lnTo>
                      <a:lnTo>
                        <a:pt x="2" y="0"/>
                      </a:lnTo>
                      <a:lnTo>
                        <a:pt x="0" y="2"/>
                      </a:lnTo>
                      <a:lnTo>
                        <a:pt x="0" y="3"/>
                      </a:lnTo>
                      <a:lnTo>
                        <a:pt x="0" y="23"/>
                      </a:lnTo>
                      <a:lnTo>
                        <a:pt x="2" y="25"/>
                      </a:lnTo>
                      <a:lnTo>
                        <a:pt x="2" y="25"/>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5" name="Freeform 18"/>
                <p:cNvSpPr>
                  <a:spLocks noEditPoints="1"/>
                </p:cNvSpPr>
                <p:nvPr/>
              </p:nvSpPr>
              <p:spPr bwMode="auto">
                <a:xfrm>
                  <a:off x="5176" y="2538"/>
                  <a:ext cx="610" cy="584"/>
                </a:xfrm>
                <a:custGeom>
                  <a:avLst/>
                  <a:gdLst>
                    <a:gd name="T0" fmla="*/ 199 w 235"/>
                    <a:gd name="T1" fmla="*/ 209 h 225"/>
                    <a:gd name="T2" fmla="*/ 107 w 235"/>
                    <a:gd name="T3" fmla="*/ 195 h 225"/>
                    <a:gd name="T4" fmla="*/ 129 w 235"/>
                    <a:gd name="T5" fmla="*/ 185 h 225"/>
                    <a:gd name="T6" fmla="*/ 129 w 235"/>
                    <a:gd name="T7" fmla="*/ 185 h 225"/>
                    <a:gd name="T8" fmla="*/ 130 w 235"/>
                    <a:gd name="T9" fmla="*/ 186 h 225"/>
                    <a:gd name="T10" fmla="*/ 131 w 235"/>
                    <a:gd name="T11" fmla="*/ 186 h 225"/>
                    <a:gd name="T12" fmla="*/ 132 w 235"/>
                    <a:gd name="T13" fmla="*/ 186 h 225"/>
                    <a:gd name="T14" fmla="*/ 132 w 235"/>
                    <a:gd name="T15" fmla="*/ 187 h 225"/>
                    <a:gd name="T16" fmla="*/ 133 w 235"/>
                    <a:gd name="T17" fmla="*/ 187 h 225"/>
                    <a:gd name="T18" fmla="*/ 134 w 235"/>
                    <a:gd name="T19" fmla="*/ 187 h 225"/>
                    <a:gd name="T20" fmla="*/ 134 w 235"/>
                    <a:gd name="T21" fmla="*/ 187 h 225"/>
                    <a:gd name="T22" fmla="*/ 135 w 235"/>
                    <a:gd name="T23" fmla="*/ 187 h 225"/>
                    <a:gd name="T24" fmla="*/ 136 w 235"/>
                    <a:gd name="T25" fmla="*/ 186 h 225"/>
                    <a:gd name="T26" fmla="*/ 136 w 235"/>
                    <a:gd name="T27" fmla="*/ 186 h 225"/>
                    <a:gd name="T28" fmla="*/ 137 w 235"/>
                    <a:gd name="T29" fmla="*/ 186 h 225"/>
                    <a:gd name="T30" fmla="*/ 138 w 235"/>
                    <a:gd name="T31" fmla="*/ 186 h 225"/>
                    <a:gd name="T32" fmla="*/ 139 w 235"/>
                    <a:gd name="T33" fmla="*/ 185 h 225"/>
                    <a:gd name="T34" fmla="*/ 139 w 235"/>
                    <a:gd name="T35" fmla="*/ 185 h 225"/>
                    <a:gd name="T36" fmla="*/ 140 w 235"/>
                    <a:gd name="T37" fmla="*/ 184 h 225"/>
                    <a:gd name="T38" fmla="*/ 141 w 235"/>
                    <a:gd name="T39" fmla="*/ 183 h 225"/>
                    <a:gd name="T40" fmla="*/ 141 w 235"/>
                    <a:gd name="T41" fmla="*/ 182 h 225"/>
                    <a:gd name="T42" fmla="*/ 141 w 235"/>
                    <a:gd name="T43" fmla="*/ 181 h 225"/>
                    <a:gd name="T44" fmla="*/ 142 w 235"/>
                    <a:gd name="T45" fmla="*/ 181 h 225"/>
                    <a:gd name="T46" fmla="*/ 142 w 235"/>
                    <a:gd name="T47" fmla="*/ 180 h 225"/>
                    <a:gd name="T48" fmla="*/ 142 w 235"/>
                    <a:gd name="T49" fmla="*/ 180 h 225"/>
                    <a:gd name="T50" fmla="*/ 185 w 235"/>
                    <a:gd name="T51" fmla="*/ 168 h 225"/>
                    <a:gd name="T52" fmla="*/ 186 w 235"/>
                    <a:gd name="T53" fmla="*/ 168 h 225"/>
                    <a:gd name="T54" fmla="*/ 186 w 235"/>
                    <a:gd name="T55" fmla="*/ 169 h 225"/>
                    <a:gd name="T56" fmla="*/ 187 w 235"/>
                    <a:gd name="T57" fmla="*/ 169 h 225"/>
                    <a:gd name="T58" fmla="*/ 188 w 235"/>
                    <a:gd name="T59" fmla="*/ 170 h 225"/>
                    <a:gd name="T60" fmla="*/ 188 w 235"/>
                    <a:gd name="T61" fmla="*/ 170 h 225"/>
                    <a:gd name="T62" fmla="*/ 189 w 235"/>
                    <a:gd name="T63" fmla="*/ 170 h 225"/>
                    <a:gd name="T64" fmla="*/ 190 w 235"/>
                    <a:gd name="T65" fmla="*/ 170 h 225"/>
                    <a:gd name="T66" fmla="*/ 191 w 235"/>
                    <a:gd name="T67" fmla="*/ 171 h 225"/>
                    <a:gd name="T68" fmla="*/ 191 w 235"/>
                    <a:gd name="T69" fmla="*/ 171 h 225"/>
                    <a:gd name="T70" fmla="*/ 192 w 235"/>
                    <a:gd name="T71" fmla="*/ 171 h 225"/>
                    <a:gd name="T72" fmla="*/ 193 w 235"/>
                    <a:gd name="T73" fmla="*/ 170 h 225"/>
                    <a:gd name="T74" fmla="*/ 193 w 235"/>
                    <a:gd name="T75" fmla="*/ 170 h 225"/>
                    <a:gd name="T76" fmla="*/ 199 w 235"/>
                    <a:gd name="T77" fmla="*/ 169 h 225"/>
                    <a:gd name="T78" fmla="*/ 199 w 235"/>
                    <a:gd name="T79" fmla="*/ 209 h 225"/>
                    <a:gd name="T80" fmla="*/ 73 w 235"/>
                    <a:gd name="T81" fmla="*/ 137 h 225"/>
                    <a:gd name="T82" fmla="*/ 73 w 235"/>
                    <a:gd name="T83" fmla="*/ 138 h 225"/>
                    <a:gd name="T84" fmla="*/ 16 w 235"/>
                    <a:gd name="T85" fmla="*/ 166 h 225"/>
                    <a:gd name="T86" fmla="*/ 166 w 235"/>
                    <a:gd name="T87" fmla="*/ 16 h 225"/>
                    <a:gd name="T88" fmla="*/ 129 w 235"/>
                    <a:gd name="T89" fmla="*/ 166 h 225"/>
                    <a:gd name="T90" fmla="*/ 121 w 235"/>
                    <a:gd name="T91" fmla="*/ 166 h 225"/>
                    <a:gd name="T92" fmla="*/ 109 w 235"/>
                    <a:gd name="T93" fmla="*/ 166 h 225"/>
                    <a:gd name="T94" fmla="*/ 107 w 235"/>
                    <a:gd name="T95" fmla="*/ 135 h 225"/>
                    <a:gd name="T96" fmla="*/ 76 w 235"/>
                    <a:gd name="T97" fmla="*/ 135 h 225"/>
                    <a:gd name="T98" fmla="*/ 73 w 235"/>
                    <a:gd name="T99" fmla="*/ 137 h 225"/>
                    <a:gd name="T100" fmla="*/ 199 w 235"/>
                    <a:gd name="T101" fmla="*/ 153 h 225"/>
                    <a:gd name="T102" fmla="*/ 182 w 235"/>
                    <a:gd name="T103" fmla="*/ 146 h 225"/>
                    <a:gd name="T104" fmla="*/ 174 w 235"/>
                    <a:gd name="T105" fmla="*/ 0 h 225"/>
                    <a:gd name="T106" fmla="*/ 0 w 235"/>
                    <a:gd name="T107" fmla="*/ 8 h 225"/>
                    <a:gd name="T108" fmla="*/ 8 w 235"/>
                    <a:gd name="T109" fmla="*/ 182 h 225"/>
                    <a:gd name="T110" fmla="*/ 91 w 235"/>
                    <a:gd name="T111" fmla="*/ 195 h 225"/>
                    <a:gd name="T112" fmla="*/ 199 w 235"/>
                    <a:gd name="T113" fmla="*/ 225 h 225"/>
                    <a:gd name="T114" fmla="*/ 199 w 235"/>
                    <a:gd name="T115" fmla="*/ 15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5" h="225">
                      <a:moveTo>
                        <a:pt x="199" y="209"/>
                      </a:moveTo>
                      <a:lnTo>
                        <a:pt x="199" y="209"/>
                      </a:lnTo>
                      <a:lnTo>
                        <a:pt x="121" y="209"/>
                      </a:lnTo>
                      <a:cubicBezTo>
                        <a:pt x="113" y="209"/>
                        <a:pt x="107" y="203"/>
                        <a:pt x="107" y="195"/>
                      </a:cubicBezTo>
                      <a:cubicBezTo>
                        <a:pt x="107" y="188"/>
                        <a:pt x="113" y="182"/>
                        <a:pt x="121" y="182"/>
                      </a:cubicBezTo>
                      <a:cubicBezTo>
                        <a:pt x="124" y="182"/>
                        <a:pt x="126" y="183"/>
                        <a:pt x="129" y="185"/>
                      </a:cubicBezTo>
                      <a:lnTo>
                        <a:pt x="129" y="185"/>
                      </a:lnTo>
                      <a:lnTo>
                        <a:pt x="129" y="185"/>
                      </a:lnTo>
                      <a:lnTo>
                        <a:pt x="130" y="186"/>
                      </a:lnTo>
                      <a:lnTo>
                        <a:pt x="130" y="186"/>
                      </a:lnTo>
                      <a:lnTo>
                        <a:pt x="131" y="186"/>
                      </a:lnTo>
                      <a:lnTo>
                        <a:pt x="131" y="186"/>
                      </a:lnTo>
                      <a:lnTo>
                        <a:pt x="131" y="186"/>
                      </a:lnTo>
                      <a:lnTo>
                        <a:pt x="132" y="186"/>
                      </a:lnTo>
                      <a:lnTo>
                        <a:pt x="132" y="187"/>
                      </a:lnTo>
                      <a:lnTo>
                        <a:pt x="132" y="187"/>
                      </a:lnTo>
                      <a:lnTo>
                        <a:pt x="133" y="187"/>
                      </a:lnTo>
                      <a:lnTo>
                        <a:pt x="133" y="187"/>
                      </a:lnTo>
                      <a:lnTo>
                        <a:pt x="133" y="187"/>
                      </a:lnTo>
                      <a:lnTo>
                        <a:pt x="134" y="187"/>
                      </a:lnTo>
                      <a:lnTo>
                        <a:pt x="134" y="187"/>
                      </a:lnTo>
                      <a:lnTo>
                        <a:pt x="134" y="187"/>
                      </a:lnTo>
                      <a:lnTo>
                        <a:pt x="134" y="187"/>
                      </a:lnTo>
                      <a:lnTo>
                        <a:pt x="135" y="187"/>
                      </a:lnTo>
                      <a:lnTo>
                        <a:pt x="135" y="187"/>
                      </a:lnTo>
                      <a:lnTo>
                        <a:pt x="136" y="186"/>
                      </a:lnTo>
                      <a:lnTo>
                        <a:pt x="136" y="186"/>
                      </a:lnTo>
                      <a:lnTo>
                        <a:pt x="136" y="186"/>
                      </a:lnTo>
                      <a:lnTo>
                        <a:pt x="136" y="186"/>
                      </a:lnTo>
                      <a:lnTo>
                        <a:pt x="137" y="186"/>
                      </a:lnTo>
                      <a:lnTo>
                        <a:pt x="137" y="186"/>
                      </a:lnTo>
                      <a:lnTo>
                        <a:pt x="138" y="186"/>
                      </a:lnTo>
                      <a:lnTo>
                        <a:pt x="138" y="186"/>
                      </a:lnTo>
                      <a:lnTo>
                        <a:pt x="139" y="185"/>
                      </a:lnTo>
                      <a:lnTo>
                        <a:pt x="139" y="185"/>
                      </a:lnTo>
                      <a:lnTo>
                        <a:pt x="139" y="185"/>
                      </a:lnTo>
                      <a:lnTo>
                        <a:pt x="140" y="184"/>
                      </a:lnTo>
                      <a:lnTo>
                        <a:pt x="140" y="184"/>
                      </a:lnTo>
                      <a:lnTo>
                        <a:pt x="140" y="183"/>
                      </a:lnTo>
                      <a:lnTo>
                        <a:pt x="141" y="183"/>
                      </a:lnTo>
                      <a:lnTo>
                        <a:pt x="141" y="183"/>
                      </a:lnTo>
                      <a:lnTo>
                        <a:pt x="141" y="182"/>
                      </a:lnTo>
                      <a:lnTo>
                        <a:pt x="141" y="182"/>
                      </a:lnTo>
                      <a:lnTo>
                        <a:pt x="141" y="181"/>
                      </a:lnTo>
                      <a:lnTo>
                        <a:pt x="141" y="181"/>
                      </a:lnTo>
                      <a:lnTo>
                        <a:pt x="142" y="181"/>
                      </a:lnTo>
                      <a:lnTo>
                        <a:pt x="142" y="181"/>
                      </a:lnTo>
                      <a:lnTo>
                        <a:pt x="142" y="180"/>
                      </a:lnTo>
                      <a:lnTo>
                        <a:pt x="142" y="180"/>
                      </a:lnTo>
                      <a:lnTo>
                        <a:pt x="142" y="180"/>
                      </a:lnTo>
                      <a:cubicBezTo>
                        <a:pt x="144" y="168"/>
                        <a:pt x="154" y="159"/>
                        <a:pt x="166" y="159"/>
                      </a:cubicBezTo>
                      <a:cubicBezTo>
                        <a:pt x="174" y="159"/>
                        <a:pt x="180" y="162"/>
                        <a:pt x="185" y="168"/>
                      </a:cubicBezTo>
                      <a:lnTo>
                        <a:pt x="185" y="168"/>
                      </a:lnTo>
                      <a:lnTo>
                        <a:pt x="186" y="168"/>
                      </a:lnTo>
                      <a:lnTo>
                        <a:pt x="186" y="168"/>
                      </a:lnTo>
                      <a:lnTo>
                        <a:pt x="186" y="169"/>
                      </a:lnTo>
                      <a:lnTo>
                        <a:pt x="186" y="169"/>
                      </a:lnTo>
                      <a:lnTo>
                        <a:pt x="187" y="169"/>
                      </a:lnTo>
                      <a:lnTo>
                        <a:pt x="187" y="170"/>
                      </a:lnTo>
                      <a:lnTo>
                        <a:pt x="188" y="170"/>
                      </a:lnTo>
                      <a:lnTo>
                        <a:pt x="188" y="170"/>
                      </a:lnTo>
                      <a:lnTo>
                        <a:pt x="188" y="170"/>
                      </a:lnTo>
                      <a:lnTo>
                        <a:pt x="189" y="170"/>
                      </a:lnTo>
                      <a:lnTo>
                        <a:pt x="189" y="170"/>
                      </a:lnTo>
                      <a:lnTo>
                        <a:pt x="190" y="170"/>
                      </a:lnTo>
                      <a:lnTo>
                        <a:pt x="190" y="170"/>
                      </a:lnTo>
                      <a:lnTo>
                        <a:pt x="190" y="171"/>
                      </a:lnTo>
                      <a:lnTo>
                        <a:pt x="191" y="171"/>
                      </a:lnTo>
                      <a:lnTo>
                        <a:pt x="191" y="171"/>
                      </a:lnTo>
                      <a:lnTo>
                        <a:pt x="191" y="171"/>
                      </a:lnTo>
                      <a:lnTo>
                        <a:pt x="192" y="171"/>
                      </a:lnTo>
                      <a:lnTo>
                        <a:pt x="192" y="171"/>
                      </a:lnTo>
                      <a:lnTo>
                        <a:pt x="192" y="171"/>
                      </a:lnTo>
                      <a:lnTo>
                        <a:pt x="193" y="170"/>
                      </a:lnTo>
                      <a:lnTo>
                        <a:pt x="193" y="170"/>
                      </a:lnTo>
                      <a:lnTo>
                        <a:pt x="193" y="170"/>
                      </a:lnTo>
                      <a:lnTo>
                        <a:pt x="194" y="170"/>
                      </a:lnTo>
                      <a:cubicBezTo>
                        <a:pt x="196" y="170"/>
                        <a:pt x="198" y="169"/>
                        <a:pt x="199" y="169"/>
                      </a:cubicBezTo>
                      <a:cubicBezTo>
                        <a:pt x="210" y="169"/>
                        <a:pt x="219" y="178"/>
                        <a:pt x="219" y="189"/>
                      </a:cubicBezTo>
                      <a:cubicBezTo>
                        <a:pt x="219" y="200"/>
                        <a:pt x="210" y="209"/>
                        <a:pt x="199" y="209"/>
                      </a:cubicBezTo>
                      <a:lnTo>
                        <a:pt x="199" y="209"/>
                      </a:lnTo>
                      <a:close/>
                      <a:moveTo>
                        <a:pt x="73" y="137"/>
                      </a:moveTo>
                      <a:lnTo>
                        <a:pt x="73" y="137"/>
                      </a:lnTo>
                      <a:lnTo>
                        <a:pt x="73" y="138"/>
                      </a:lnTo>
                      <a:lnTo>
                        <a:pt x="73" y="166"/>
                      </a:lnTo>
                      <a:lnTo>
                        <a:pt x="16" y="166"/>
                      </a:lnTo>
                      <a:lnTo>
                        <a:pt x="16" y="16"/>
                      </a:lnTo>
                      <a:lnTo>
                        <a:pt x="166" y="16"/>
                      </a:lnTo>
                      <a:lnTo>
                        <a:pt x="166" y="143"/>
                      </a:lnTo>
                      <a:cubicBezTo>
                        <a:pt x="150" y="143"/>
                        <a:pt x="136" y="152"/>
                        <a:pt x="129" y="166"/>
                      </a:cubicBezTo>
                      <a:lnTo>
                        <a:pt x="125" y="166"/>
                      </a:lnTo>
                      <a:cubicBezTo>
                        <a:pt x="124" y="166"/>
                        <a:pt x="122" y="166"/>
                        <a:pt x="121" y="166"/>
                      </a:cubicBezTo>
                      <a:cubicBezTo>
                        <a:pt x="119" y="166"/>
                        <a:pt x="117" y="166"/>
                        <a:pt x="116" y="166"/>
                      </a:cubicBezTo>
                      <a:lnTo>
                        <a:pt x="109" y="166"/>
                      </a:lnTo>
                      <a:lnTo>
                        <a:pt x="109" y="138"/>
                      </a:lnTo>
                      <a:lnTo>
                        <a:pt x="107" y="135"/>
                      </a:lnTo>
                      <a:lnTo>
                        <a:pt x="106" y="135"/>
                      </a:lnTo>
                      <a:lnTo>
                        <a:pt x="76" y="135"/>
                      </a:lnTo>
                      <a:lnTo>
                        <a:pt x="73" y="137"/>
                      </a:lnTo>
                      <a:lnTo>
                        <a:pt x="73" y="137"/>
                      </a:lnTo>
                      <a:close/>
                      <a:moveTo>
                        <a:pt x="199" y="153"/>
                      </a:moveTo>
                      <a:lnTo>
                        <a:pt x="199" y="153"/>
                      </a:lnTo>
                      <a:cubicBezTo>
                        <a:pt x="198" y="153"/>
                        <a:pt x="196" y="153"/>
                        <a:pt x="194" y="154"/>
                      </a:cubicBezTo>
                      <a:cubicBezTo>
                        <a:pt x="190" y="151"/>
                        <a:pt x="187" y="148"/>
                        <a:pt x="182" y="146"/>
                      </a:cubicBezTo>
                      <a:lnTo>
                        <a:pt x="182" y="8"/>
                      </a:lnTo>
                      <a:cubicBezTo>
                        <a:pt x="182" y="4"/>
                        <a:pt x="179" y="0"/>
                        <a:pt x="174" y="0"/>
                      </a:cubicBezTo>
                      <a:lnTo>
                        <a:pt x="8" y="0"/>
                      </a:lnTo>
                      <a:cubicBezTo>
                        <a:pt x="3" y="0"/>
                        <a:pt x="0" y="4"/>
                        <a:pt x="0" y="8"/>
                      </a:cubicBezTo>
                      <a:lnTo>
                        <a:pt x="0" y="174"/>
                      </a:lnTo>
                      <a:cubicBezTo>
                        <a:pt x="0" y="179"/>
                        <a:pt x="3" y="182"/>
                        <a:pt x="8" y="182"/>
                      </a:cubicBezTo>
                      <a:lnTo>
                        <a:pt x="94" y="182"/>
                      </a:lnTo>
                      <a:cubicBezTo>
                        <a:pt x="92" y="186"/>
                        <a:pt x="91" y="191"/>
                        <a:pt x="91" y="195"/>
                      </a:cubicBezTo>
                      <a:cubicBezTo>
                        <a:pt x="91" y="212"/>
                        <a:pt x="104" y="225"/>
                        <a:pt x="121" y="225"/>
                      </a:cubicBezTo>
                      <a:lnTo>
                        <a:pt x="199" y="225"/>
                      </a:lnTo>
                      <a:cubicBezTo>
                        <a:pt x="219" y="225"/>
                        <a:pt x="235" y="209"/>
                        <a:pt x="235" y="189"/>
                      </a:cubicBezTo>
                      <a:cubicBezTo>
                        <a:pt x="235" y="169"/>
                        <a:pt x="219" y="153"/>
                        <a:pt x="199" y="15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58" name="Group 4"/>
              <p:cNvGrpSpPr>
                <a:grpSpLocks noChangeAspect="1"/>
              </p:cNvGrpSpPr>
              <p:nvPr/>
            </p:nvGrpSpPr>
            <p:grpSpPr bwMode="auto">
              <a:xfrm>
                <a:off x="5289052" y="2323167"/>
                <a:ext cx="572503" cy="601777"/>
                <a:chOff x="3248" y="1352"/>
                <a:chExt cx="528" cy="555"/>
              </a:xfrm>
              <a:solidFill>
                <a:srgbClr val="FFFFFF"/>
              </a:solidFill>
            </p:grpSpPr>
            <p:sp>
              <p:nvSpPr>
                <p:cNvPr id="96" name="Freeform 5"/>
                <p:cNvSpPr>
                  <a:spLocks noEditPoints="1"/>
                </p:cNvSpPr>
                <p:nvPr/>
              </p:nvSpPr>
              <p:spPr bwMode="auto">
                <a:xfrm>
                  <a:off x="3248" y="1352"/>
                  <a:ext cx="528" cy="555"/>
                </a:xfrm>
                <a:custGeom>
                  <a:avLst/>
                  <a:gdLst>
                    <a:gd name="T0" fmla="*/ 162 w 176"/>
                    <a:gd name="T1" fmla="*/ 166 h 191"/>
                    <a:gd name="T2" fmla="*/ 162 w 176"/>
                    <a:gd name="T3" fmla="*/ 166 h 191"/>
                    <a:gd name="T4" fmla="*/ 151 w 176"/>
                    <a:gd name="T5" fmla="*/ 178 h 191"/>
                    <a:gd name="T6" fmla="*/ 24 w 176"/>
                    <a:gd name="T7" fmla="*/ 178 h 191"/>
                    <a:gd name="T8" fmla="*/ 13 w 176"/>
                    <a:gd name="T9" fmla="*/ 166 h 191"/>
                    <a:gd name="T10" fmla="*/ 13 w 176"/>
                    <a:gd name="T11" fmla="*/ 142 h 191"/>
                    <a:gd name="T12" fmla="*/ 24 w 176"/>
                    <a:gd name="T13" fmla="*/ 131 h 191"/>
                    <a:gd name="T14" fmla="*/ 151 w 176"/>
                    <a:gd name="T15" fmla="*/ 131 h 191"/>
                    <a:gd name="T16" fmla="*/ 162 w 176"/>
                    <a:gd name="T17" fmla="*/ 142 h 191"/>
                    <a:gd name="T18" fmla="*/ 162 w 176"/>
                    <a:gd name="T19" fmla="*/ 166 h 191"/>
                    <a:gd name="T20" fmla="*/ 162 w 176"/>
                    <a:gd name="T21" fmla="*/ 166 h 191"/>
                    <a:gd name="T22" fmla="*/ 23 w 176"/>
                    <a:gd name="T23" fmla="*/ 118 h 191"/>
                    <a:gd name="T24" fmla="*/ 23 w 176"/>
                    <a:gd name="T25" fmla="*/ 118 h 191"/>
                    <a:gd name="T26" fmla="*/ 13 w 176"/>
                    <a:gd name="T27" fmla="*/ 107 h 191"/>
                    <a:gd name="T28" fmla="*/ 13 w 176"/>
                    <a:gd name="T29" fmla="*/ 83 h 191"/>
                    <a:gd name="T30" fmla="*/ 24 w 176"/>
                    <a:gd name="T31" fmla="*/ 72 h 191"/>
                    <a:gd name="T32" fmla="*/ 151 w 176"/>
                    <a:gd name="T33" fmla="*/ 72 h 191"/>
                    <a:gd name="T34" fmla="*/ 162 w 176"/>
                    <a:gd name="T35" fmla="*/ 83 h 191"/>
                    <a:gd name="T36" fmla="*/ 162 w 176"/>
                    <a:gd name="T37" fmla="*/ 107 h 191"/>
                    <a:gd name="T38" fmla="*/ 152 w 176"/>
                    <a:gd name="T39" fmla="*/ 118 h 191"/>
                    <a:gd name="T40" fmla="*/ 23 w 176"/>
                    <a:gd name="T41" fmla="*/ 118 h 191"/>
                    <a:gd name="T42" fmla="*/ 23 w 176"/>
                    <a:gd name="T43" fmla="*/ 118 h 191"/>
                    <a:gd name="T44" fmla="*/ 13 w 176"/>
                    <a:gd name="T45" fmla="*/ 24 h 191"/>
                    <a:gd name="T46" fmla="*/ 13 w 176"/>
                    <a:gd name="T47" fmla="*/ 24 h 191"/>
                    <a:gd name="T48" fmla="*/ 24 w 176"/>
                    <a:gd name="T49" fmla="*/ 13 h 191"/>
                    <a:gd name="T50" fmla="*/ 151 w 176"/>
                    <a:gd name="T51" fmla="*/ 13 h 191"/>
                    <a:gd name="T52" fmla="*/ 162 w 176"/>
                    <a:gd name="T53" fmla="*/ 24 h 191"/>
                    <a:gd name="T54" fmla="*/ 162 w 176"/>
                    <a:gd name="T55" fmla="*/ 48 h 191"/>
                    <a:gd name="T56" fmla="*/ 151 w 176"/>
                    <a:gd name="T57" fmla="*/ 59 h 191"/>
                    <a:gd name="T58" fmla="*/ 24 w 176"/>
                    <a:gd name="T59" fmla="*/ 59 h 191"/>
                    <a:gd name="T60" fmla="*/ 13 w 176"/>
                    <a:gd name="T61" fmla="*/ 48 h 191"/>
                    <a:gd name="T62" fmla="*/ 13 w 176"/>
                    <a:gd name="T63" fmla="*/ 24 h 191"/>
                    <a:gd name="T64" fmla="*/ 13 w 176"/>
                    <a:gd name="T65" fmla="*/ 24 h 191"/>
                    <a:gd name="T66" fmla="*/ 176 w 176"/>
                    <a:gd name="T67" fmla="*/ 49 h 191"/>
                    <a:gd name="T68" fmla="*/ 176 w 176"/>
                    <a:gd name="T69" fmla="*/ 49 h 191"/>
                    <a:gd name="T70" fmla="*/ 176 w 176"/>
                    <a:gd name="T71" fmla="*/ 23 h 191"/>
                    <a:gd name="T72" fmla="*/ 153 w 176"/>
                    <a:gd name="T73" fmla="*/ 0 h 191"/>
                    <a:gd name="T74" fmla="*/ 23 w 176"/>
                    <a:gd name="T75" fmla="*/ 0 h 191"/>
                    <a:gd name="T76" fmla="*/ 0 w 176"/>
                    <a:gd name="T77" fmla="*/ 23 h 191"/>
                    <a:gd name="T78" fmla="*/ 0 w 176"/>
                    <a:gd name="T79" fmla="*/ 49 h 191"/>
                    <a:gd name="T80" fmla="*/ 7 w 176"/>
                    <a:gd name="T81" fmla="*/ 65 h 191"/>
                    <a:gd name="T82" fmla="*/ 0 w 176"/>
                    <a:gd name="T83" fmla="*/ 82 h 191"/>
                    <a:gd name="T84" fmla="*/ 0 w 176"/>
                    <a:gd name="T85" fmla="*/ 108 h 191"/>
                    <a:gd name="T86" fmla="*/ 7 w 176"/>
                    <a:gd name="T87" fmla="*/ 125 h 191"/>
                    <a:gd name="T88" fmla="*/ 0 w 176"/>
                    <a:gd name="T89" fmla="*/ 141 h 191"/>
                    <a:gd name="T90" fmla="*/ 0 w 176"/>
                    <a:gd name="T91" fmla="*/ 167 h 191"/>
                    <a:gd name="T92" fmla="*/ 23 w 176"/>
                    <a:gd name="T93" fmla="*/ 191 h 191"/>
                    <a:gd name="T94" fmla="*/ 153 w 176"/>
                    <a:gd name="T95" fmla="*/ 191 h 191"/>
                    <a:gd name="T96" fmla="*/ 176 w 176"/>
                    <a:gd name="T97" fmla="*/ 167 h 191"/>
                    <a:gd name="T98" fmla="*/ 176 w 176"/>
                    <a:gd name="T99" fmla="*/ 141 h 191"/>
                    <a:gd name="T100" fmla="*/ 169 w 176"/>
                    <a:gd name="T101" fmla="*/ 125 h 191"/>
                    <a:gd name="T102" fmla="*/ 176 w 176"/>
                    <a:gd name="T103" fmla="*/ 108 h 191"/>
                    <a:gd name="T104" fmla="*/ 176 w 176"/>
                    <a:gd name="T105" fmla="*/ 82 h 191"/>
                    <a:gd name="T106" fmla="*/ 169 w 176"/>
                    <a:gd name="T107" fmla="*/ 65 h 191"/>
                    <a:gd name="T108" fmla="*/ 176 w 176"/>
                    <a:gd name="T109" fmla="*/ 4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91">
                      <a:moveTo>
                        <a:pt x="162" y="166"/>
                      </a:moveTo>
                      <a:lnTo>
                        <a:pt x="162" y="166"/>
                      </a:lnTo>
                      <a:cubicBezTo>
                        <a:pt x="162" y="173"/>
                        <a:pt x="157" y="178"/>
                        <a:pt x="151" y="178"/>
                      </a:cubicBezTo>
                      <a:lnTo>
                        <a:pt x="24" y="178"/>
                      </a:lnTo>
                      <a:cubicBezTo>
                        <a:pt x="18" y="178"/>
                        <a:pt x="13" y="173"/>
                        <a:pt x="13" y="166"/>
                      </a:cubicBezTo>
                      <a:lnTo>
                        <a:pt x="13" y="142"/>
                      </a:lnTo>
                      <a:cubicBezTo>
                        <a:pt x="13" y="136"/>
                        <a:pt x="18" y="131"/>
                        <a:pt x="24" y="131"/>
                      </a:cubicBezTo>
                      <a:lnTo>
                        <a:pt x="151" y="131"/>
                      </a:lnTo>
                      <a:cubicBezTo>
                        <a:pt x="157" y="131"/>
                        <a:pt x="162" y="136"/>
                        <a:pt x="162" y="142"/>
                      </a:cubicBezTo>
                      <a:lnTo>
                        <a:pt x="162" y="166"/>
                      </a:lnTo>
                      <a:lnTo>
                        <a:pt x="162" y="166"/>
                      </a:lnTo>
                      <a:close/>
                      <a:moveTo>
                        <a:pt x="23" y="118"/>
                      </a:moveTo>
                      <a:lnTo>
                        <a:pt x="23" y="118"/>
                      </a:lnTo>
                      <a:cubicBezTo>
                        <a:pt x="18" y="118"/>
                        <a:pt x="13" y="113"/>
                        <a:pt x="13" y="107"/>
                      </a:cubicBezTo>
                      <a:lnTo>
                        <a:pt x="13" y="83"/>
                      </a:lnTo>
                      <a:cubicBezTo>
                        <a:pt x="13" y="77"/>
                        <a:pt x="18" y="72"/>
                        <a:pt x="24" y="72"/>
                      </a:cubicBezTo>
                      <a:lnTo>
                        <a:pt x="151" y="72"/>
                      </a:lnTo>
                      <a:cubicBezTo>
                        <a:pt x="157" y="72"/>
                        <a:pt x="162" y="77"/>
                        <a:pt x="162" y="83"/>
                      </a:cubicBezTo>
                      <a:lnTo>
                        <a:pt x="162" y="107"/>
                      </a:lnTo>
                      <a:cubicBezTo>
                        <a:pt x="162" y="113"/>
                        <a:pt x="158" y="118"/>
                        <a:pt x="152" y="118"/>
                      </a:cubicBezTo>
                      <a:lnTo>
                        <a:pt x="23" y="118"/>
                      </a:lnTo>
                      <a:lnTo>
                        <a:pt x="23" y="118"/>
                      </a:lnTo>
                      <a:close/>
                      <a:moveTo>
                        <a:pt x="13" y="24"/>
                      </a:moveTo>
                      <a:lnTo>
                        <a:pt x="13" y="24"/>
                      </a:lnTo>
                      <a:cubicBezTo>
                        <a:pt x="13" y="18"/>
                        <a:pt x="18" y="13"/>
                        <a:pt x="24" y="13"/>
                      </a:cubicBezTo>
                      <a:lnTo>
                        <a:pt x="151" y="13"/>
                      </a:lnTo>
                      <a:cubicBezTo>
                        <a:pt x="157" y="13"/>
                        <a:pt x="162" y="18"/>
                        <a:pt x="162" y="24"/>
                      </a:cubicBezTo>
                      <a:lnTo>
                        <a:pt x="162" y="48"/>
                      </a:lnTo>
                      <a:cubicBezTo>
                        <a:pt x="162" y="54"/>
                        <a:pt x="157" y="59"/>
                        <a:pt x="151" y="59"/>
                      </a:cubicBezTo>
                      <a:lnTo>
                        <a:pt x="24" y="59"/>
                      </a:lnTo>
                      <a:cubicBezTo>
                        <a:pt x="18" y="59"/>
                        <a:pt x="13" y="54"/>
                        <a:pt x="13" y="48"/>
                      </a:cubicBezTo>
                      <a:lnTo>
                        <a:pt x="13" y="24"/>
                      </a:lnTo>
                      <a:lnTo>
                        <a:pt x="13" y="24"/>
                      </a:lnTo>
                      <a:close/>
                      <a:moveTo>
                        <a:pt x="176" y="49"/>
                      </a:moveTo>
                      <a:lnTo>
                        <a:pt x="176" y="49"/>
                      </a:lnTo>
                      <a:lnTo>
                        <a:pt x="176" y="23"/>
                      </a:lnTo>
                      <a:cubicBezTo>
                        <a:pt x="176" y="10"/>
                        <a:pt x="165" y="0"/>
                        <a:pt x="153" y="0"/>
                      </a:cubicBezTo>
                      <a:lnTo>
                        <a:pt x="23" y="0"/>
                      </a:lnTo>
                      <a:cubicBezTo>
                        <a:pt x="10" y="0"/>
                        <a:pt x="0" y="10"/>
                        <a:pt x="0" y="23"/>
                      </a:cubicBezTo>
                      <a:lnTo>
                        <a:pt x="0" y="49"/>
                      </a:lnTo>
                      <a:cubicBezTo>
                        <a:pt x="0" y="55"/>
                        <a:pt x="2" y="61"/>
                        <a:pt x="7" y="65"/>
                      </a:cubicBezTo>
                      <a:cubicBezTo>
                        <a:pt x="2" y="70"/>
                        <a:pt x="0" y="76"/>
                        <a:pt x="0" y="82"/>
                      </a:cubicBezTo>
                      <a:lnTo>
                        <a:pt x="0" y="108"/>
                      </a:lnTo>
                      <a:cubicBezTo>
                        <a:pt x="0" y="115"/>
                        <a:pt x="2" y="121"/>
                        <a:pt x="7" y="125"/>
                      </a:cubicBezTo>
                      <a:cubicBezTo>
                        <a:pt x="2" y="129"/>
                        <a:pt x="0" y="135"/>
                        <a:pt x="0" y="141"/>
                      </a:cubicBezTo>
                      <a:lnTo>
                        <a:pt x="0" y="167"/>
                      </a:lnTo>
                      <a:cubicBezTo>
                        <a:pt x="0" y="180"/>
                        <a:pt x="10" y="191"/>
                        <a:pt x="23" y="191"/>
                      </a:cubicBezTo>
                      <a:lnTo>
                        <a:pt x="153" y="191"/>
                      </a:lnTo>
                      <a:cubicBezTo>
                        <a:pt x="165" y="191"/>
                        <a:pt x="176" y="180"/>
                        <a:pt x="176" y="167"/>
                      </a:cubicBezTo>
                      <a:lnTo>
                        <a:pt x="176" y="141"/>
                      </a:lnTo>
                      <a:cubicBezTo>
                        <a:pt x="176" y="135"/>
                        <a:pt x="173" y="129"/>
                        <a:pt x="169" y="125"/>
                      </a:cubicBezTo>
                      <a:cubicBezTo>
                        <a:pt x="173" y="121"/>
                        <a:pt x="176" y="115"/>
                        <a:pt x="176" y="108"/>
                      </a:cubicBezTo>
                      <a:lnTo>
                        <a:pt x="176" y="82"/>
                      </a:lnTo>
                      <a:cubicBezTo>
                        <a:pt x="176" y="76"/>
                        <a:pt x="173" y="70"/>
                        <a:pt x="169" y="65"/>
                      </a:cubicBezTo>
                      <a:cubicBezTo>
                        <a:pt x="173" y="61"/>
                        <a:pt x="176" y="55"/>
                        <a:pt x="176" y="4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7" name="Freeform 6"/>
                <p:cNvSpPr>
                  <a:spLocks/>
                </p:cNvSpPr>
                <p:nvPr/>
              </p:nvSpPr>
              <p:spPr bwMode="auto">
                <a:xfrm>
                  <a:off x="3335" y="1436"/>
                  <a:ext cx="270" cy="41"/>
                </a:xfrm>
                <a:custGeom>
                  <a:avLst/>
                  <a:gdLst>
                    <a:gd name="T0" fmla="*/ 6 w 90"/>
                    <a:gd name="T1" fmla="*/ 14 h 14"/>
                    <a:gd name="T2" fmla="*/ 6 w 90"/>
                    <a:gd name="T3" fmla="*/ 14 h 14"/>
                    <a:gd name="T4" fmla="*/ 84 w 90"/>
                    <a:gd name="T5" fmla="*/ 14 h 14"/>
                    <a:gd name="T6" fmla="*/ 90 w 90"/>
                    <a:gd name="T7" fmla="*/ 7 h 14"/>
                    <a:gd name="T8" fmla="*/ 90 w 90"/>
                    <a:gd name="T9" fmla="*/ 7 h 14"/>
                    <a:gd name="T10" fmla="*/ 84 w 90"/>
                    <a:gd name="T11" fmla="*/ 0 h 14"/>
                    <a:gd name="T12" fmla="*/ 6 w 90"/>
                    <a:gd name="T13" fmla="*/ 0 h 14"/>
                    <a:gd name="T14" fmla="*/ 0 w 90"/>
                    <a:gd name="T15" fmla="*/ 7 h 14"/>
                    <a:gd name="T16" fmla="*/ 0 w 90"/>
                    <a:gd name="T17" fmla="*/ 7 h 14"/>
                    <a:gd name="T18" fmla="*/ 6 w 90"/>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4">
                      <a:moveTo>
                        <a:pt x="6" y="14"/>
                      </a:moveTo>
                      <a:lnTo>
                        <a:pt x="6" y="14"/>
                      </a:lnTo>
                      <a:lnTo>
                        <a:pt x="84" y="14"/>
                      </a:lnTo>
                      <a:cubicBezTo>
                        <a:pt x="87" y="14"/>
                        <a:pt x="90" y="11"/>
                        <a:pt x="90" y="7"/>
                      </a:cubicBezTo>
                      <a:lnTo>
                        <a:pt x="90" y="7"/>
                      </a:lnTo>
                      <a:cubicBezTo>
                        <a:pt x="90" y="3"/>
                        <a:pt x="87" y="0"/>
                        <a:pt x="84" y="0"/>
                      </a:cubicBezTo>
                      <a:lnTo>
                        <a:pt x="6" y="0"/>
                      </a:lnTo>
                      <a:cubicBezTo>
                        <a:pt x="3" y="0"/>
                        <a:pt x="0" y="3"/>
                        <a:pt x="0" y="7"/>
                      </a:cubicBezTo>
                      <a:lnTo>
                        <a:pt x="0" y="7"/>
                      </a:lnTo>
                      <a:cubicBezTo>
                        <a:pt x="0" y="11"/>
                        <a:pt x="3" y="14"/>
                        <a:pt x="6"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8" name="Freeform 7"/>
                <p:cNvSpPr>
                  <a:spLocks/>
                </p:cNvSpPr>
                <p:nvPr/>
              </p:nvSpPr>
              <p:spPr bwMode="auto">
                <a:xfrm>
                  <a:off x="3647" y="1436"/>
                  <a:ext cx="42" cy="41"/>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lnTo>
                        <a:pt x="7" y="14"/>
                      </a:lnTo>
                      <a:cubicBezTo>
                        <a:pt x="11" y="14"/>
                        <a:pt x="14" y="11"/>
                        <a:pt x="14" y="7"/>
                      </a:cubicBezTo>
                      <a:cubicBezTo>
                        <a:pt x="14" y="3"/>
                        <a:pt x="11" y="0"/>
                        <a:pt x="7" y="0"/>
                      </a:cubicBezTo>
                      <a:cubicBezTo>
                        <a:pt x="3" y="0"/>
                        <a:pt x="0" y="3"/>
                        <a:pt x="0" y="7"/>
                      </a:cubicBezTo>
                      <a:cubicBezTo>
                        <a:pt x="0" y="11"/>
                        <a:pt x="3" y="14"/>
                        <a:pt x="7"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9" name="Freeform 8"/>
                <p:cNvSpPr>
                  <a:spLocks/>
                </p:cNvSpPr>
                <p:nvPr/>
              </p:nvSpPr>
              <p:spPr bwMode="auto">
                <a:xfrm>
                  <a:off x="3335" y="1611"/>
                  <a:ext cx="270" cy="37"/>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0"/>
                        <a:pt x="3" y="13"/>
                        <a:pt x="6" y="13"/>
                      </a:cubicBezTo>
                      <a:lnTo>
                        <a:pt x="84" y="13"/>
                      </a:lnTo>
                      <a:cubicBezTo>
                        <a:pt x="87" y="13"/>
                        <a:pt x="90" y="10"/>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0" name="Freeform 9"/>
                <p:cNvSpPr>
                  <a:spLocks/>
                </p:cNvSpPr>
                <p:nvPr/>
              </p:nvSpPr>
              <p:spPr bwMode="auto">
                <a:xfrm>
                  <a:off x="3647" y="1611"/>
                  <a:ext cx="42" cy="37"/>
                </a:xfrm>
                <a:custGeom>
                  <a:avLst/>
                  <a:gdLst>
                    <a:gd name="T0" fmla="*/ 7 w 14"/>
                    <a:gd name="T1" fmla="*/ 0 h 13"/>
                    <a:gd name="T2" fmla="*/ 7 w 14"/>
                    <a:gd name="T3" fmla="*/ 0 h 13"/>
                    <a:gd name="T4" fmla="*/ 0 w 14"/>
                    <a:gd name="T5" fmla="*/ 6 h 13"/>
                    <a:gd name="T6" fmla="*/ 7 w 14"/>
                    <a:gd name="T7" fmla="*/ 13 h 13"/>
                    <a:gd name="T8" fmla="*/ 14 w 14"/>
                    <a:gd name="T9" fmla="*/ 6 h 13"/>
                    <a:gd name="T10" fmla="*/ 7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7" y="0"/>
                      </a:moveTo>
                      <a:lnTo>
                        <a:pt x="7" y="0"/>
                      </a:lnTo>
                      <a:cubicBezTo>
                        <a:pt x="3" y="0"/>
                        <a:pt x="0" y="3"/>
                        <a:pt x="0" y="6"/>
                      </a:cubicBezTo>
                      <a:cubicBezTo>
                        <a:pt x="0" y="10"/>
                        <a:pt x="3" y="13"/>
                        <a:pt x="7" y="13"/>
                      </a:cubicBezTo>
                      <a:cubicBezTo>
                        <a:pt x="11" y="13"/>
                        <a:pt x="14" y="10"/>
                        <a:pt x="14" y="6"/>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1" name="Freeform 10"/>
                <p:cNvSpPr>
                  <a:spLocks/>
                </p:cNvSpPr>
                <p:nvPr/>
              </p:nvSpPr>
              <p:spPr bwMode="auto">
                <a:xfrm>
                  <a:off x="3335" y="1782"/>
                  <a:ext cx="270" cy="38"/>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1"/>
                        <a:pt x="3" y="13"/>
                        <a:pt x="6" y="13"/>
                      </a:cubicBezTo>
                      <a:lnTo>
                        <a:pt x="84" y="13"/>
                      </a:lnTo>
                      <a:cubicBezTo>
                        <a:pt x="87" y="13"/>
                        <a:pt x="90" y="11"/>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2" name="Freeform 11"/>
                <p:cNvSpPr>
                  <a:spLocks/>
                </p:cNvSpPr>
                <p:nvPr/>
              </p:nvSpPr>
              <p:spPr bwMode="auto">
                <a:xfrm>
                  <a:off x="3647" y="1782"/>
                  <a:ext cx="42" cy="41"/>
                </a:xfrm>
                <a:custGeom>
                  <a:avLst/>
                  <a:gdLst>
                    <a:gd name="T0" fmla="*/ 7 w 14"/>
                    <a:gd name="T1" fmla="*/ 0 h 14"/>
                    <a:gd name="T2" fmla="*/ 7 w 14"/>
                    <a:gd name="T3" fmla="*/ 0 h 14"/>
                    <a:gd name="T4" fmla="*/ 0 w 14"/>
                    <a:gd name="T5" fmla="*/ 7 h 14"/>
                    <a:gd name="T6" fmla="*/ 7 w 14"/>
                    <a:gd name="T7" fmla="*/ 14 h 14"/>
                    <a:gd name="T8" fmla="*/ 14 w 14"/>
                    <a:gd name="T9" fmla="*/ 7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lnTo>
                        <a:pt x="7" y="0"/>
                      </a:lnTo>
                      <a:cubicBezTo>
                        <a:pt x="3" y="0"/>
                        <a:pt x="0" y="3"/>
                        <a:pt x="0" y="7"/>
                      </a:cubicBezTo>
                      <a:cubicBezTo>
                        <a:pt x="0" y="11"/>
                        <a:pt x="3" y="14"/>
                        <a:pt x="7" y="14"/>
                      </a:cubicBezTo>
                      <a:cubicBezTo>
                        <a:pt x="11" y="14"/>
                        <a:pt x="14" y="11"/>
                        <a:pt x="14" y="7"/>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59" name="Group 14"/>
              <p:cNvGrpSpPr>
                <a:grpSpLocks noChangeAspect="1"/>
              </p:cNvGrpSpPr>
              <p:nvPr/>
            </p:nvGrpSpPr>
            <p:grpSpPr bwMode="auto">
              <a:xfrm>
                <a:off x="6816080" y="3188347"/>
                <a:ext cx="572501" cy="600693"/>
                <a:chOff x="4339" y="1847"/>
                <a:chExt cx="528" cy="554"/>
              </a:xfrm>
              <a:solidFill>
                <a:srgbClr val="FFFFFF"/>
              </a:solidFill>
            </p:grpSpPr>
            <p:sp>
              <p:nvSpPr>
                <p:cNvPr id="89" name="Freeform 15"/>
                <p:cNvSpPr>
                  <a:spLocks noEditPoints="1"/>
                </p:cNvSpPr>
                <p:nvPr/>
              </p:nvSpPr>
              <p:spPr bwMode="auto">
                <a:xfrm>
                  <a:off x="4339" y="1847"/>
                  <a:ext cx="528" cy="554"/>
                </a:xfrm>
                <a:custGeom>
                  <a:avLst/>
                  <a:gdLst>
                    <a:gd name="T0" fmla="*/ 162 w 176"/>
                    <a:gd name="T1" fmla="*/ 166 h 191"/>
                    <a:gd name="T2" fmla="*/ 162 w 176"/>
                    <a:gd name="T3" fmla="*/ 166 h 191"/>
                    <a:gd name="T4" fmla="*/ 151 w 176"/>
                    <a:gd name="T5" fmla="*/ 178 h 191"/>
                    <a:gd name="T6" fmla="*/ 24 w 176"/>
                    <a:gd name="T7" fmla="*/ 178 h 191"/>
                    <a:gd name="T8" fmla="*/ 13 w 176"/>
                    <a:gd name="T9" fmla="*/ 166 h 191"/>
                    <a:gd name="T10" fmla="*/ 13 w 176"/>
                    <a:gd name="T11" fmla="*/ 142 h 191"/>
                    <a:gd name="T12" fmla="*/ 24 w 176"/>
                    <a:gd name="T13" fmla="*/ 131 h 191"/>
                    <a:gd name="T14" fmla="*/ 151 w 176"/>
                    <a:gd name="T15" fmla="*/ 131 h 191"/>
                    <a:gd name="T16" fmla="*/ 162 w 176"/>
                    <a:gd name="T17" fmla="*/ 142 h 191"/>
                    <a:gd name="T18" fmla="*/ 162 w 176"/>
                    <a:gd name="T19" fmla="*/ 166 h 191"/>
                    <a:gd name="T20" fmla="*/ 162 w 176"/>
                    <a:gd name="T21" fmla="*/ 166 h 191"/>
                    <a:gd name="T22" fmla="*/ 23 w 176"/>
                    <a:gd name="T23" fmla="*/ 118 h 191"/>
                    <a:gd name="T24" fmla="*/ 23 w 176"/>
                    <a:gd name="T25" fmla="*/ 118 h 191"/>
                    <a:gd name="T26" fmla="*/ 13 w 176"/>
                    <a:gd name="T27" fmla="*/ 107 h 191"/>
                    <a:gd name="T28" fmla="*/ 13 w 176"/>
                    <a:gd name="T29" fmla="*/ 83 h 191"/>
                    <a:gd name="T30" fmla="*/ 24 w 176"/>
                    <a:gd name="T31" fmla="*/ 72 h 191"/>
                    <a:gd name="T32" fmla="*/ 151 w 176"/>
                    <a:gd name="T33" fmla="*/ 72 h 191"/>
                    <a:gd name="T34" fmla="*/ 162 w 176"/>
                    <a:gd name="T35" fmla="*/ 83 h 191"/>
                    <a:gd name="T36" fmla="*/ 162 w 176"/>
                    <a:gd name="T37" fmla="*/ 107 h 191"/>
                    <a:gd name="T38" fmla="*/ 152 w 176"/>
                    <a:gd name="T39" fmla="*/ 118 h 191"/>
                    <a:gd name="T40" fmla="*/ 23 w 176"/>
                    <a:gd name="T41" fmla="*/ 118 h 191"/>
                    <a:gd name="T42" fmla="*/ 23 w 176"/>
                    <a:gd name="T43" fmla="*/ 118 h 191"/>
                    <a:gd name="T44" fmla="*/ 13 w 176"/>
                    <a:gd name="T45" fmla="*/ 24 h 191"/>
                    <a:gd name="T46" fmla="*/ 13 w 176"/>
                    <a:gd name="T47" fmla="*/ 24 h 191"/>
                    <a:gd name="T48" fmla="*/ 24 w 176"/>
                    <a:gd name="T49" fmla="*/ 13 h 191"/>
                    <a:gd name="T50" fmla="*/ 151 w 176"/>
                    <a:gd name="T51" fmla="*/ 13 h 191"/>
                    <a:gd name="T52" fmla="*/ 162 w 176"/>
                    <a:gd name="T53" fmla="*/ 24 h 191"/>
                    <a:gd name="T54" fmla="*/ 162 w 176"/>
                    <a:gd name="T55" fmla="*/ 48 h 191"/>
                    <a:gd name="T56" fmla="*/ 151 w 176"/>
                    <a:gd name="T57" fmla="*/ 59 h 191"/>
                    <a:gd name="T58" fmla="*/ 24 w 176"/>
                    <a:gd name="T59" fmla="*/ 59 h 191"/>
                    <a:gd name="T60" fmla="*/ 13 w 176"/>
                    <a:gd name="T61" fmla="*/ 48 h 191"/>
                    <a:gd name="T62" fmla="*/ 13 w 176"/>
                    <a:gd name="T63" fmla="*/ 24 h 191"/>
                    <a:gd name="T64" fmla="*/ 13 w 176"/>
                    <a:gd name="T65" fmla="*/ 24 h 191"/>
                    <a:gd name="T66" fmla="*/ 176 w 176"/>
                    <a:gd name="T67" fmla="*/ 49 h 191"/>
                    <a:gd name="T68" fmla="*/ 176 w 176"/>
                    <a:gd name="T69" fmla="*/ 49 h 191"/>
                    <a:gd name="T70" fmla="*/ 176 w 176"/>
                    <a:gd name="T71" fmla="*/ 23 h 191"/>
                    <a:gd name="T72" fmla="*/ 153 w 176"/>
                    <a:gd name="T73" fmla="*/ 0 h 191"/>
                    <a:gd name="T74" fmla="*/ 23 w 176"/>
                    <a:gd name="T75" fmla="*/ 0 h 191"/>
                    <a:gd name="T76" fmla="*/ 0 w 176"/>
                    <a:gd name="T77" fmla="*/ 23 h 191"/>
                    <a:gd name="T78" fmla="*/ 0 w 176"/>
                    <a:gd name="T79" fmla="*/ 49 h 191"/>
                    <a:gd name="T80" fmla="*/ 7 w 176"/>
                    <a:gd name="T81" fmla="*/ 65 h 191"/>
                    <a:gd name="T82" fmla="*/ 0 w 176"/>
                    <a:gd name="T83" fmla="*/ 82 h 191"/>
                    <a:gd name="T84" fmla="*/ 0 w 176"/>
                    <a:gd name="T85" fmla="*/ 108 h 191"/>
                    <a:gd name="T86" fmla="*/ 7 w 176"/>
                    <a:gd name="T87" fmla="*/ 125 h 191"/>
                    <a:gd name="T88" fmla="*/ 0 w 176"/>
                    <a:gd name="T89" fmla="*/ 141 h 191"/>
                    <a:gd name="T90" fmla="*/ 0 w 176"/>
                    <a:gd name="T91" fmla="*/ 167 h 191"/>
                    <a:gd name="T92" fmla="*/ 23 w 176"/>
                    <a:gd name="T93" fmla="*/ 191 h 191"/>
                    <a:gd name="T94" fmla="*/ 153 w 176"/>
                    <a:gd name="T95" fmla="*/ 191 h 191"/>
                    <a:gd name="T96" fmla="*/ 176 w 176"/>
                    <a:gd name="T97" fmla="*/ 167 h 191"/>
                    <a:gd name="T98" fmla="*/ 176 w 176"/>
                    <a:gd name="T99" fmla="*/ 141 h 191"/>
                    <a:gd name="T100" fmla="*/ 169 w 176"/>
                    <a:gd name="T101" fmla="*/ 125 h 191"/>
                    <a:gd name="T102" fmla="*/ 176 w 176"/>
                    <a:gd name="T103" fmla="*/ 108 h 191"/>
                    <a:gd name="T104" fmla="*/ 176 w 176"/>
                    <a:gd name="T105" fmla="*/ 82 h 191"/>
                    <a:gd name="T106" fmla="*/ 169 w 176"/>
                    <a:gd name="T107" fmla="*/ 65 h 191"/>
                    <a:gd name="T108" fmla="*/ 176 w 176"/>
                    <a:gd name="T109" fmla="*/ 4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91">
                      <a:moveTo>
                        <a:pt x="162" y="166"/>
                      </a:moveTo>
                      <a:lnTo>
                        <a:pt x="162" y="166"/>
                      </a:lnTo>
                      <a:cubicBezTo>
                        <a:pt x="162" y="173"/>
                        <a:pt x="157" y="178"/>
                        <a:pt x="151" y="178"/>
                      </a:cubicBezTo>
                      <a:lnTo>
                        <a:pt x="24" y="178"/>
                      </a:lnTo>
                      <a:cubicBezTo>
                        <a:pt x="18" y="178"/>
                        <a:pt x="13" y="173"/>
                        <a:pt x="13" y="166"/>
                      </a:cubicBezTo>
                      <a:lnTo>
                        <a:pt x="13" y="142"/>
                      </a:lnTo>
                      <a:cubicBezTo>
                        <a:pt x="13" y="136"/>
                        <a:pt x="18" y="131"/>
                        <a:pt x="24" y="131"/>
                      </a:cubicBezTo>
                      <a:lnTo>
                        <a:pt x="151" y="131"/>
                      </a:lnTo>
                      <a:cubicBezTo>
                        <a:pt x="157" y="131"/>
                        <a:pt x="162" y="136"/>
                        <a:pt x="162" y="142"/>
                      </a:cubicBezTo>
                      <a:lnTo>
                        <a:pt x="162" y="166"/>
                      </a:lnTo>
                      <a:lnTo>
                        <a:pt x="162" y="166"/>
                      </a:lnTo>
                      <a:close/>
                      <a:moveTo>
                        <a:pt x="23" y="118"/>
                      </a:moveTo>
                      <a:lnTo>
                        <a:pt x="23" y="118"/>
                      </a:lnTo>
                      <a:cubicBezTo>
                        <a:pt x="18" y="118"/>
                        <a:pt x="13" y="113"/>
                        <a:pt x="13" y="107"/>
                      </a:cubicBezTo>
                      <a:lnTo>
                        <a:pt x="13" y="83"/>
                      </a:lnTo>
                      <a:cubicBezTo>
                        <a:pt x="13" y="77"/>
                        <a:pt x="18" y="72"/>
                        <a:pt x="24" y="72"/>
                      </a:cubicBezTo>
                      <a:lnTo>
                        <a:pt x="151" y="72"/>
                      </a:lnTo>
                      <a:cubicBezTo>
                        <a:pt x="157" y="72"/>
                        <a:pt x="162" y="77"/>
                        <a:pt x="162" y="83"/>
                      </a:cubicBezTo>
                      <a:lnTo>
                        <a:pt x="162" y="107"/>
                      </a:lnTo>
                      <a:cubicBezTo>
                        <a:pt x="162" y="113"/>
                        <a:pt x="158" y="118"/>
                        <a:pt x="152" y="118"/>
                      </a:cubicBezTo>
                      <a:lnTo>
                        <a:pt x="23" y="118"/>
                      </a:lnTo>
                      <a:lnTo>
                        <a:pt x="23" y="118"/>
                      </a:lnTo>
                      <a:close/>
                      <a:moveTo>
                        <a:pt x="13" y="24"/>
                      </a:moveTo>
                      <a:lnTo>
                        <a:pt x="13" y="24"/>
                      </a:lnTo>
                      <a:cubicBezTo>
                        <a:pt x="13" y="18"/>
                        <a:pt x="18" y="13"/>
                        <a:pt x="24" y="13"/>
                      </a:cubicBezTo>
                      <a:lnTo>
                        <a:pt x="151" y="13"/>
                      </a:lnTo>
                      <a:cubicBezTo>
                        <a:pt x="157" y="13"/>
                        <a:pt x="162" y="18"/>
                        <a:pt x="162" y="24"/>
                      </a:cubicBezTo>
                      <a:lnTo>
                        <a:pt x="162" y="48"/>
                      </a:lnTo>
                      <a:cubicBezTo>
                        <a:pt x="162" y="54"/>
                        <a:pt x="157" y="59"/>
                        <a:pt x="151" y="59"/>
                      </a:cubicBezTo>
                      <a:lnTo>
                        <a:pt x="24" y="59"/>
                      </a:lnTo>
                      <a:cubicBezTo>
                        <a:pt x="18" y="59"/>
                        <a:pt x="13" y="54"/>
                        <a:pt x="13" y="48"/>
                      </a:cubicBezTo>
                      <a:lnTo>
                        <a:pt x="13" y="24"/>
                      </a:lnTo>
                      <a:lnTo>
                        <a:pt x="13" y="24"/>
                      </a:lnTo>
                      <a:close/>
                      <a:moveTo>
                        <a:pt x="176" y="49"/>
                      </a:moveTo>
                      <a:lnTo>
                        <a:pt x="176" y="49"/>
                      </a:lnTo>
                      <a:lnTo>
                        <a:pt x="176" y="23"/>
                      </a:lnTo>
                      <a:cubicBezTo>
                        <a:pt x="176" y="10"/>
                        <a:pt x="165" y="0"/>
                        <a:pt x="153" y="0"/>
                      </a:cubicBezTo>
                      <a:lnTo>
                        <a:pt x="23" y="0"/>
                      </a:lnTo>
                      <a:cubicBezTo>
                        <a:pt x="10" y="0"/>
                        <a:pt x="0" y="10"/>
                        <a:pt x="0" y="23"/>
                      </a:cubicBezTo>
                      <a:lnTo>
                        <a:pt x="0" y="49"/>
                      </a:lnTo>
                      <a:cubicBezTo>
                        <a:pt x="0" y="55"/>
                        <a:pt x="2" y="61"/>
                        <a:pt x="7" y="65"/>
                      </a:cubicBezTo>
                      <a:cubicBezTo>
                        <a:pt x="2" y="70"/>
                        <a:pt x="0" y="76"/>
                        <a:pt x="0" y="82"/>
                      </a:cubicBezTo>
                      <a:lnTo>
                        <a:pt x="0" y="108"/>
                      </a:lnTo>
                      <a:cubicBezTo>
                        <a:pt x="0" y="115"/>
                        <a:pt x="2" y="121"/>
                        <a:pt x="7" y="125"/>
                      </a:cubicBezTo>
                      <a:cubicBezTo>
                        <a:pt x="2" y="129"/>
                        <a:pt x="0" y="135"/>
                        <a:pt x="0" y="141"/>
                      </a:cubicBezTo>
                      <a:lnTo>
                        <a:pt x="0" y="167"/>
                      </a:lnTo>
                      <a:cubicBezTo>
                        <a:pt x="0" y="180"/>
                        <a:pt x="10" y="191"/>
                        <a:pt x="23" y="191"/>
                      </a:cubicBezTo>
                      <a:lnTo>
                        <a:pt x="153" y="191"/>
                      </a:lnTo>
                      <a:cubicBezTo>
                        <a:pt x="165" y="191"/>
                        <a:pt x="176" y="180"/>
                        <a:pt x="176" y="167"/>
                      </a:cubicBezTo>
                      <a:lnTo>
                        <a:pt x="176" y="141"/>
                      </a:lnTo>
                      <a:cubicBezTo>
                        <a:pt x="176" y="135"/>
                        <a:pt x="173" y="129"/>
                        <a:pt x="169" y="125"/>
                      </a:cubicBezTo>
                      <a:cubicBezTo>
                        <a:pt x="173" y="121"/>
                        <a:pt x="176" y="115"/>
                        <a:pt x="176" y="108"/>
                      </a:cubicBezTo>
                      <a:lnTo>
                        <a:pt x="176" y="82"/>
                      </a:lnTo>
                      <a:cubicBezTo>
                        <a:pt x="176" y="76"/>
                        <a:pt x="173" y="70"/>
                        <a:pt x="169" y="65"/>
                      </a:cubicBezTo>
                      <a:cubicBezTo>
                        <a:pt x="173" y="61"/>
                        <a:pt x="176" y="55"/>
                        <a:pt x="176" y="4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0" name="Freeform 16"/>
                <p:cNvSpPr>
                  <a:spLocks/>
                </p:cNvSpPr>
                <p:nvPr/>
              </p:nvSpPr>
              <p:spPr bwMode="auto">
                <a:xfrm>
                  <a:off x="4426" y="1931"/>
                  <a:ext cx="270" cy="41"/>
                </a:xfrm>
                <a:custGeom>
                  <a:avLst/>
                  <a:gdLst>
                    <a:gd name="T0" fmla="*/ 6 w 90"/>
                    <a:gd name="T1" fmla="*/ 14 h 14"/>
                    <a:gd name="T2" fmla="*/ 6 w 90"/>
                    <a:gd name="T3" fmla="*/ 14 h 14"/>
                    <a:gd name="T4" fmla="*/ 84 w 90"/>
                    <a:gd name="T5" fmla="*/ 14 h 14"/>
                    <a:gd name="T6" fmla="*/ 90 w 90"/>
                    <a:gd name="T7" fmla="*/ 7 h 14"/>
                    <a:gd name="T8" fmla="*/ 90 w 90"/>
                    <a:gd name="T9" fmla="*/ 7 h 14"/>
                    <a:gd name="T10" fmla="*/ 84 w 90"/>
                    <a:gd name="T11" fmla="*/ 0 h 14"/>
                    <a:gd name="T12" fmla="*/ 6 w 90"/>
                    <a:gd name="T13" fmla="*/ 0 h 14"/>
                    <a:gd name="T14" fmla="*/ 0 w 90"/>
                    <a:gd name="T15" fmla="*/ 7 h 14"/>
                    <a:gd name="T16" fmla="*/ 0 w 90"/>
                    <a:gd name="T17" fmla="*/ 7 h 14"/>
                    <a:gd name="T18" fmla="*/ 6 w 90"/>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4">
                      <a:moveTo>
                        <a:pt x="6" y="14"/>
                      </a:moveTo>
                      <a:lnTo>
                        <a:pt x="6" y="14"/>
                      </a:lnTo>
                      <a:lnTo>
                        <a:pt x="84" y="14"/>
                      </a:lnTo>
                      <a:cubicBezTo>
                        <a:pt x="87" y="14"/>
                        <a:pt x="90" y="11"/>
                        <a:pt x="90" y="7"/>
                      </a:cubicBezTo>
                      <a:lnTo>
                        <a:pt x="90" y="7"/>
                      </a:lnTo>
                      <a:cubicBezTo>
                        <a:pt x="90" y="3"/>
                        <a:pt x="87" y="0"/>
                        <a:pt x="84" y="0"/>
                      </a:cubicBezTo>
                      <a:lnTo>
                        <a:pt x="6" y="0"/>
                      </a:lnTo>
                      <a:cubicBezTo>
                        <a:pt x="3" y="0"/>
                        <a:pt x="0" y="3"/>
                        <a:pt x="0" y="7"/>
                      </a:cubicBezTo>
                      <a:lnTo>
                        <a:pt x="0" y="7"/>
                      </a:lnTo>
                      <a:cubicBezTo>
                        <a:pt x="0" y="11"/>
                        <a:pt x="3" y="14"/>
                        <a:pt x="6"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1" name="Freeform 17"/>
                <p:cNvSpPr>
                  <a:spLocks/>
                </p:cNvSpPr>
                <p:nvPr/>
              </p:nvSpPr>
              <p:spPr bwMode="auto">
                <a:xfrm>
                  <a:off x="4738" y="1931"/>
                  <a:ext cx="42" cy="41"/>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lnTo>
                        <a:pt x="7" y="14"/>
                      </a:lnTo>
                      <a:cubicBezTo>
                        <a:pt x="11" y="14"/>
                        <a:pt x="14" y="11"/>
                        <a:pt x="14" y="7"/>
                      </a:cubicBezTo>
                      <a:cubicBezTo>
                        <a:pt x="14" y="3"/>
                        <a:pt x="11" y="0"/>
                        <a:pt x="7" y="0"/>
                      </a:cubicBezTo>
                      <a:cubicBezTo>
                        <a:pt x="3" y="0"/>
                        <a:pt x="0" y="3"/>
                        <a:pt x="0" y="7"/>
                      </a:cubicBezTo>
                      <a:cubicBezTo>
                        <a:pt x="0" y="11"/>
                        <a:pt x="3" y="14"/>
                        <a:pt x="7"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2" name="Freeform 18"/>
                <p:cNvSpPr>
                  <a:spLocks/>
                </p:cNvSpPr>
                <p:nvPr/>
              </p:nvSpPr>
              <p:spPr bwMode="auto">
                <a:xfrm>
                  <a:off x="4426" y="2105"/>
                  <a:ext cx="270" cy="38"/>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0"/>
                        <a:pt x="3" y="13"/>
                        <a:pt x="6" y="13"/>
                      </a:cubicBezTo>
                      <a:lnTo>
                        <a:pt x="84" y="13"/>
                      </a:lnTo>
                      <a:cubicBezTo>
                        <a:pt x="87" y="13"/>
                        <a:pt x="90" y="10"/>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3" name="Freeform 19"/>
                <p:cNvSpPr>
                  <a:spLocks/>
                </p:cNvSpPr>
                <p:nvPr/>
              </p:nvSpPr>
              <p:spPr bwMode="auto">
                <a:xfrm>
                  <a:off x="4738" y="2105"/>
                  <a:ext cx="42" cy="38"/>
                </a:xfrm>
                <a:custGeom>
                  <a:avLst/>
                  <a:gdLst>
                    <a:gd name="T0" fmla="*/ 7 w 14"/>
                    <a:gd name="T1" fmla="*/ 0 h 13"/>
                    <a:gd name="T2" fmla="*/ 7 w 14"/>
                    <a:gd name="T3" fmla="*/ 0 h 13"/>
                    <a:gd name="T4" fmla="*/ 0 w 14"/>
                    <a:gd name="T5" fmla="*/ 6 h 13"/>
                    <a:gd name="T6" fmla="*/ 7 w 14"/>
                    <a:gd name="T7" fmla="*/ 13 h 13"/>
                    <a:gd name="T8" fmla="*/ 14 w 14"/>
                    <a:gd name="T9" fmla="*/ 6 h 13"/>
                    <a:gd name="T10" fmla="*/ 7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7" y="0"/>
                      </a:moveTo>
                      <a:lnTo>
                        <a:pt x="7" y="0"/>
                      </a:lnTo>
                      <a:cubicBezTo>
                        <a:pt x="3" y="0"/>
                        <a:pt x="0" y="3"/>
                        <a:pt x="0" y="6"/>
                      </a:cubicBezTo>
                      <a:cubicBezTo>
                        <a:pt x="0" y="10"/>
                        <a:pt x="3" y="13"/>
                        <a:pt x="7" y="13"/>
                      </a:cubicBezTo>
                      <a:cubicBezTo>
                        <a:pt x="11" y="13"/>
                        <a:pt x="14" y="10"/>
                        <a:pt x="14" y="6"/>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4" name="Freeform 20"/>
                <p:cNvSpPr>
                  <a:spLocks/>
                </p:cNvSpPr>
                <p:nvPr/>
              </p:nvSpPr>
              <p:spPr bwMode="auto">
                <a:xfrm>
                  <a:off x="4426" y="2276"/>
                  <a:ext cx="270" cy="38"/>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1"/>
                        <a:pt x="3" y="13"/>
                        <a:pt x="6" y="13"/>
                      </a:cubicBezTo>
                      <a:lnTo>
                        <a:pt x="84" y="13"/>
                      </a:lnTo>
                      <a:cubicBezTo>
                        <a:pt x="87" y="13"/>
                        <a:pt x="90" y="11"/>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5" name="Freeform 21"/>
                <p:cNvSpPr>
                  <a:spLocks/>
                </p:cNvSpPr>
                <p:nvPr/>
              </p:nvSpPr>
              <p:spPr bwMode="auto">
                <a:xfrm>
                  <a:off x="4738" y="2276"/>
                  <a:ext cx="42" cy="41"/>
                </a:xfrm>
                <a:custGeom>
                  <a:avLst/>
                  <a:gdLst>
                    <a:gd name="T0" fmla="*/ 7 w 14"/>
                    <a:gd name="T1" fmla="*/ 0 h 14"/>
                    <a:gd name="T2" fmla="*/ 7 w 14"/>
                    <a:gd name="T3" fmla="*/ 0 h 14"/>
                    <a:gd name="T4" fmla="*/ 0 w 14"/>
                    <a:gd name="T5" fmla="*/ 7 h 14"/>
                    <a:gd name="T6" fmla="*/ 7 w 14"/>
                    <a:gd name="T7" fmla="*/ 14 h 14"/>
                    <a:gd name="T8" fmla="*/ 14 w 14"/>
                    <a:gd name="T9" fmla="*/ 7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lnTo>
                        <a:pt x="7" y="0"/>
                      </a:lnTo>
                      <a:cubicBezTo>
                        <a:pt x="3" y="0"/>
                        <a:pt x="0" y="3"/>
                        <a:pt x="0" y="7"/>
                      </a:cubicBezTo>
                      <a:cubicBezTo>
                        <a:pt x="0" y="11"/>
                        <a:pt x="3" y="14"/>
                        <a:pt x="7" y="14"/>
                      </a:cubicBezTo>
                      <a:cubicBezTo>
                        <a:pt x="11" y="14"/>
                        <a:pt x="14" y="11"/>
                        <a:pt x="14" y="7"/>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60" name="Group 24"/>
              <p:cNvGrpSpPr>
                <a:grpSpLocks noChangeAspect="1"/>
              </p:cNvGrpSpPr>
              <p:nvPr/>
            </p:nvGrpSpPr>
            <p:grpSpPr bwMode="auto">
              <a:xfrm>
                <a:off x="6456040" y="4869160"/>
                <a:ext cx="572501" cy="600695"/>
                <a:chOff x="4021" y="3022"/>
                <a:chExt cx="528" cy="554"/>
              </a:xfrm>
              <a:solidFill>
                <a:srgbClr val="FFFFFF"/>
              </a:solidFill>
            </p:grpSpPr>
            <p:sp>
              <p:nvSpPr>
                <p:cNvPr id="82" name="Freeform 25"/>
                <p:cNvSpPr>
                  <a:spLocks noEditPoints="1"/>
                </p:cNvSpPr>
                <p:nvPr/>
              </p:nvSpPr>
              <p:spPr bwMode="auto">
                <a:xfrm>
                  <a:off x="4021" y="3022"/>
                  <a:ext cx="528" cy="554"/>
                </a:xfrm>
                <a:custGeom>
                  <a:avLst/>
                  <a:gdLst>
                    <a:gd name="T0" fmla="*/ 162 w 176"/>
                    <a:gd name="T1" fmla="*/ 166 h 191"/>
                    <a:gd name="T2" fmla="*/ 162 w 176"/>
                    <a:gd name="T3" fmla="*/ 166 h 191"/>
                    <a:gd name="T4" fmla="*/ 151 w 176"/>
                    <a:gd name="T5" fmla="*/ 178 h 191"/>
                    <a:gd name="T6" fmla="*/ 24 w 176"/>
                    <a:gd name="T7" fmla="*/ 178 h 191"/>
                    <a:gd name="T8" fmla="*/ 13 w 176"/>
                    <a:gd name="T9" fmla="*/ 166 h 191"/>
                    <a:gd name="T10" fmla="*/ 13 w 176"/>
                    <a:gd name="T11" fmla="*/ 142 h 191"/>
                    <a:gd name="T12" fmla="*/ 24 w 176"/>
                    <a:gd name="T13" fmla="*/ 131 h 191"/>
                    <a:gd name="T14" fmla="*/ 151 w 176"/>
                    <a:gd name="T15" fmla="*/ 131 h 191"/>
                    <a:gd name="T16" fmla="*/ 162 w 176"/>
                    <a:gd name="T17" fmla="*/ 142 h 191"/>
                    <a:gd name="T18" fmla="*/ 162 w 176"/>
                    <a:gd name="T19" fmla="*/ 166 h 191"/>
                    <a:gd name="T20" fmla="*/ 162 w 176"/>
                    <a:gd name="T21" fmla="*/ 166 h 191"/>
                    <a:gd name="T22" fmla="*/ 23 w 176"/>
                    <a:gd name="T23" fmla="*/ 118 h 191"/>
                    <a:gd name="T24" fmla="*/ 23 w 176"/>
                    <a:gd name="T25" fmla="*/ 118 h 191"/>
                    <a:gd name="T26" fmla="*/ 13 w 176"/>
                    <a:gd name="T27" fmla="*/ 107 h 191"/>
                    <a:gd name="T28" fmla="*/ 13 w 176"/>
                    <a:gd name="T29" fmla="*/ 83 h 191"/>
                    <a:gd name="T30" fmla="*/ 24 w 176"/>
                    <a:gd name="T31" fmla="*/ 72 h 191"/>
                    <a:gd name="T32" fmla="*/ 151 w 176"/>
                    <a:gd name="T33" fmla="*/ 72 h 191"/>
                    <a:gd name="T34" fmla="*/ 162 w 176"/>
                    <a:gd name="T35" fmla="*/ 83 h 191"/>
                    <a:gd name="T36" fmla="*/ 162 w 176"/>
                    <a:gd name="T37" fmla="*/ 107 h 191"/>
                    <a:gd name="T38" fmla="*/ 152 w 176"/>
                    <a:gd name="T39" fmla="*/ 118 h 191"/>
                    <a:gd name="T40" fmla="*/ 23 w 176"/>
                    <a:gd name="T41" fmla="*/ 118 h 191"/>
                    <a:gd name="T42" fmla="*/ 23 w 176"/>
                    <a:gd name="T43" fmla="*/ 118 h 191"/>
                    <a:gd name="T44" fmla="*/ 13 w 176"/>
                    <a:gd name="T45" fmla="*/ 24 h 191"/>
                    <a:gd name="T46" fmla="*/ 13 w 176"/>
                    <a:gd name="T47" fmla="*/ 24 h 191"/>
                    <a:gd name="T48" fmla="*/ 24 w 176"/>
                    <a:gd name="T49" fmla="*/ 13 h 191"/>
                    <a:gd name="T50" fmla="*/ 151 w 176"/>
                    <a:gd name="T51" fmla="*/ 13 h 191"/>
                    <a:gd name="T52" fmla="*/ 162 w 176"/>
                    <a:gd name="T53" fmla="*/ 24 h 191"/>
                    <a:gd name="T54" fmla="*/ 162 w 176"/>
                    <a:gd name="T55" fmla="*/ 48 h 191"/>
                    <a:gd name="T56" fmla="*/ 151 w 176"/>
                    <a:gd name="T57" fmla="*/ 59 h 191"/>
                    <a:gd name="T58" fmla="*/ 24 w 176"/>
                    <a:gd name="T59" fmla="*/ 59 h 191"/>
                    <a:gd name="T60" fmla="*/ 13 w 176"/>
                    <a:gd name="T61" fmla="*/ 48 h 191"/>
                    <a:gd name="T62" fmla="*/ 13 w 176"/>
                    <a:gd name="T63" fmla="*/ 24 h 191"/>
                    <a:gd name="T64" fmla="*/ 13 w 176"/>
                    <a:gd name="T65" fmla="*/ 24 h 191"/>
                    <a:gd name="T66" fmla="*/ 176 w 176"/>
                    <a:gd name="T67" fmla="*/ 49 h 191"/>
                    <a:gd name="T68" fmla="*/ 176 w 176"/>
                    <a:gd name="T69" fmla="*/ 49 h 191"/>
                    <a:gd name="T70" fmla="*/ 176 w 176"/>
                    <a:gd name="T71" fmla="*/ 23 h 191"/>
                    <a:gd name="T72" fmla="*/ 153 w 176"/>
                    <a:gd name="T73" fmla="*/ 0 h 191"/>
                    <a:gd name="T74" fmla="*/ 23 w 176"/>
                    <a:gd name="T75" fmla="*/ 0 h 191"/>
                    <a:gd name="T76" fmla="*/ 0 w 176"/>
                    <a:gd name="T77" fmla="*/ 23 h 191"/>
                    <a:gd name="T78" fmla="*/ 0 w 176"/>
                    <a:gd name="T79" fmla="*/ 49 h 191"/>
                    <a:gd name="T80" fmla="*/ 7 w 176"/>
                    <a:gd name="T81" fmla="*/ 65 h 191"/>
                    <a:gd name="T82" fmla="*/ 0 w 176"/>
                    <a:gd name="T83" fmla="*/ 82 h 191"/>
                    <a:gd name="T84" fmla="*/ 0 w 176"/>
                    <a:gd name="T85" fmla="*/ 108 h 191"/>
                    <a:gd name="T86" fmla="*/ 7 w 176"/>
                    <a:gd name="T87" fmla="*/ 125 h 191"/>
                    <a:gd name="T88" fmla="*/ 0 w 176"/>
                    <a:gd name="T89" fmla="*/ 141 h 191"/>
                    <a:gd name="T90" fmla="*/ 0 w 176"/>
                    <a:gd name="T91" fmla="*/ 167 h 191"/>
                    <a:gd name="T92" fmla="*/ 23 w 176"/>
                    <a:gd name="T93" fmla="*/ 191 h 191"/>
                    <a:gd name="T94" fmla="*/ 153 w 176"/>
                    <a:gd name="T95" fmla="*/ 191 h 191"/>
                    <a:gd name="T96" fmla="*/ 176 w 176"/>
                    <a:gd name="T97" fmla="*/ 167 h 191"/>
                    <a:gd name="T98" fmla="*/ 176 w 176"/>
                    <a:gd name="T99" fmla="*/ 141 h 191"/>
                    <a:gd name="T100" fmla="*/ 169 w 176"/>
                    <a:gd name="T101" fmla="*/ 125 h 191"/>
                    <a:gd name="T102" fmla="*/ 176 w 176"/>
                    <a:gd name="T103" fmla="*/ 108 h 191"/>
                    <a:gd name="T104" fmla="*/ 176 w 176"/>
                    <a:gd name="T105" fmla="*/ 82 h 191"/>
                    <a:gd name="T106" fmla="*/ 169 w 176"/>
                    <a:gd name="T107" fmla="*/ 65 h 191"/>
                    <a:gd name="T108" fmla="*/ 176 w 176"/>
                    <a:gd name="T109" fmla="*/ 4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91">
                      <a:moveTo>
                        <a:pt x="162" y="166"/>
                      </a:moveTo>
                      <a:lnTo>
                        <a:pt x="162" y="166"/>
                      </a:lnTo>
                      <a:cubicBezTo>
                        <a:pt x="162" y="173"/>
                        <a:pt x="157" y="178"/>
                        <a:pt x="151" y="178"/>
                      </a:cubicBezTo>
                      <a:lnTo>
                        <a:pt x="24" y="178"/>
                      </a:lnTo>
                      <a:cubicBezTo>
                        <a:pt x="18" y="178"/>
                        <a:pt x="13" y="173"/>
                        <a:pt x="13" y="166"/>
                      </a:cubicBezTo>
                      <a:lnTo>
                        <a:pt x="13" y="142"/>
                      </a:lnTo>
                      <a:cubicBezTo>
                        <a:pt x="13" y="136"/>
                        <a:pt x="18" y="131"/>
                        <a:pt x="24" y="131"/>
                      </a:cubicBezTo>
                      <a:lnTo>
                        <a:pt x="151" y="131"/>
                      </a:lnTo>
                      <a:cubicBezTo>
                        <a:pt x="157" y="131"/>
                        <a:pt x="162" y="136"/>
                        <a:pt x="162" y="142"/>
                      </a:cubicBezTo>
                      <a:lnTo>
                        <a:pt x="162" y="166"/>
                      </a:lnTo>
                      <a:lnTo>
                        <a:pt x="162" y="166"/>
                      </a:lnTo>
                      <a:close/>
                      <a:moveTo>
                        <a:pt x="23" y="118"/>
                      </a:moveTo>
                      <a:lnTo>
                        <a:pt x="23" y="118"/>
                      </a:lnTo>
                      <a:cubicBezTo>
                        <a:pt x="18" y="118"/>
                        <a:pt x="13" y="113"/>
                        <a:pt x="13" y="107"/>
                      </a:cubicBezTo>
                      <a:lnTo>
                        <a:pt x="13" y="83"/>
                      </a:lnTo>
                      <a:cubicBezTo>
                        <a:pt x="13" y="77"/>
                        <a:pt x="18" y="72"/>
                        <a:pt x="24" y="72"/>
                      </a:cubicBezTo>
                      <a:lnTo>
                        <a:pt x="151" y="72"/>
                      </a:lnTo>
                      <a:cubicBezTo>
                        <a:pt x="157" y="72"/>
                        <a:pt x="162" y="77"/>
                        <a:pt x="162" y="83"/>
                      </a:cubicBezTo>
                      <a:lnTo>
                        <a:pt x="162" y="107"/>
                      </a:lnTo>
                      <a:cubicBezTo>
                        <a:pt x="162" y="113"/>
                        <a:pt x="158" y="118"/>
                        <a:pt x="152" y="118"/>
                      </a:cubicBezTo>
                      <a:lnTo>
                        <a:pt x="23" y="118"/>
                      </a:lnTo>
                      <a:lnTo>
                        <a:pt x="23" y="118"/>
                      </a:lnTo>
                      <a:close/>
                      <a:moveTo>
                        <a:pt x="13" y="24"/>
                      </a:moveTo>
                      <a:lnTo>
                        <a:pt x="13" y="24"/>
                      </a:lnTo>
                      <a:cubicBezTo>
                        <a:pt x="13" y="18"/>
                        <a:pt x="18" y="13"/>
                        <a:pt x="24" y="13"/>
                      </a:cubicBezTo>
                      <a:lnTo>
                        <a:pt x="151" y="13"/>
                      </a:lnTo>
                      <a:cubicBezTo>
                        <a:pt x="157" y="13"/>
                        <a:pt x="162" y="18"/>
                        <a:pt x="162" y="24"/>
                      </a:cubicBezTo>
                      <a:lnTo>
                        <a:pt x="162" y="48"/>
                      </a:lnTo>
                      <a:cubicBezTo>
                        <a:pt x="162" y="54"/>
                        <a:pt x="157" y="59"/>
                        <a:pt x="151" y="59"/>
                      </a:cubicBezTo>
                      <a:lnTo>
                        <a:pt x="24" y="59"/>
                      </a:lnTo>
                      <a:cubicBezTo>
                        <a:pt x="18" y="59"/>
                        <a:pt x="13" y="54"/>
                        <a:pt x="13" y="48"/>
                      </a:cubicBezTo>
                      <a:lnTo>
                        <a:pt x="13" y="24"/>
                      </a:lnTo>
                      <a:lnTo>
                        <a:pt x="13" y="24"/>
                      </a:lnTo>
                      <a:close/>
                      <a:moveTo>
                        <a:pt x="176" y="49"/>
                      </a:moveTo>
                      <a:lnTo>
                        <a:pt x="176" y="49"/>
                      </a:lnTo>
                      <a:lnTo>
                        <a:pt x="176" y="23"/>
                      </a:lnTo>
                      <a:cubicBezTo>
                        <a:pt x="176" y="10"/>
                        <a:pt x="165" y="0"/>
                        <a:pt x="153" y="0"/>
                      </a:cubicBezTo>
                      <a:lnTo>
                        <a:pt x="23" y="0"/>
                      </a:lnTo>
                      <a:cubicBezTo>
                        <a:pt x="10" y="0"/>
                        <a:pt x="0" y="10"/>
                        <a:pt x="0" y="23"/>
                      </a:cubicBezTo>
                      <a:lnTo>
                        <a:pt x="0" y="49"/>
                      </a:lnTo>
                      <a:cubicBezTo>
                        <a:pt x="0" y="55"/>
                        <a:pt x="2" y="61"/>
                        <a:pt x="7" y="65"/>
                      </a:cubicBezTo>
                      <a:cubicBezTo>
                        <a:pt x="2" y="70"/>
                        <a:pt x="0" y="76"/>
                        <a:pt x="0" y="82"/>
                      </a:cubicBezTo>
                      <a:lnTo>
                        <a:pt x="0" y="108"/>
                      </a:lnTo>
                      <a:cubicBezTo>
                        <a:pt x="0" y="115"/>
                        <a:pt x="2" y="121"/>
                        <a:pt x="7" y="125"/>
                      </a:cubicBezTo>
                      <a:cubicBezTo>
                        <a:pt x="2" y="129"/>
                        <a:pt x="0" y="135"/>
                        <a:pt x="0" y="141"/>
                      </a:cubicBezTo>
                      <a:lnTo>
                        <a:pt x="0" y="167"/>
                      </a:lnTo>
                      <a:cubicBezTo>
                        <a:pt x="0" y="180"/>
                        <a:pt x="10" y="191"/>
                        <a:pt x="23" y="191"/>
                      </a:cubicBezTo>
                      <a:lnTo>
                        <a:pt x="153" y="191"/>
                      </a:lnTo>
                      <a:cubicBezTo>
                        <a:pt x="165" y="191"/>
                        <a:pt x="176" y="180"/>
                        <a:pt x="176" y="167"/>
                      </a:cubicBezTo>
                      <a:lnTo>
                        <a:pt x="176" y="141"/>
                      </a:lnTo>
                      <a:cubicBezTo>
                        <a:pt x="176" y="135"/>
                        <a:pt x="173" y="129"/>
                        <a:pt x="169" y="125"/>
                      </a:cubicBezTo>
                      <a:cubicBezTo>
                        <a:pt x="173" y="121"/>
                        <a:pt x="176" y="115"/>
                        <a:pt x="176" y="108"/>
                      </a:cubicBezTo>
                      <a:lnTo>
                        <a:pt x="176" y="82"/>
                      </a:lnTo>
                      <a:cubicBezTo>
                        <a:pt x="176" y="76"/>
                        <a:pt x="173" y="70"/>
                        <a:pt x="169" y="65"/>
                      </a:cubicBezTo>
                      <a:cubicBezTo>
                        <a:pt x="173" y="61"/>
                        <a:pt x="176" y="55"/>
                        <a:pt x="176" y="4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3" name="Freeform 26"/>
                <p:cNvSpPr>
                  <a:spLocks/>
                </p:cNvSpPr>
                <p:nvPr/>
              </p:nvSpPr>
              <p:spPr bwMode="auto">
                <a:xfrm>
                  <a:off x="4108" y="3106"/>
                  <a:ext cx="270" cy="41"/>
                </a:xfrm>
                <a:custGeom>
                  <a:avLst/>
                  <a:gdLst>
                    <a:gd name="T0" fmla="*/ 6 w 90"/>
                    <a:gd name="T1" fmla="*/ 14 h 14"/>
                    <a:gd name="T2" fmla="*/ 6 w 90"/>
                    <a:gd name="T3" fmla="*/ 14 h 14"/>
                    <a:gd name="T4" fmla="*/ 84 w 90"/>
                    <a:gd name="T5" fmla="*/ 14 h 14"/>
                    <a:gd name="T6" fmla="*/ 90 w 90"/>
                    <a:gd name="T7" fmla="*/ 7 h 14"/>
                    <a:gd name="T8" fmla="*/ 90 w 90"/>
                    <a:gd name="T9" fmla="*/ 7 h 14"/>
                    <a:gd name="T10" fmla="*/ 84 w 90"/>
                    <a:gd name="T11" fmla="*/ 0 h 14"/>
                    <a:gd name="T12" fmla="*/ 6 w 90"/>
                    <a:gd name="T13" fmla="*/ 0 h 14"/>
                    <a:gd name="T14" fmla="*/ 0 w 90"/>
                    <a:gd name="T15" fmla="*/ 7 h 14"/>
                    <a:gd name="T16" fmla="*/ 0 w 90"/>
                    <a:gd name="T17" fmla="*/ 7 h 14"/>
                    <a:gd name="T18" fmla="*/ 6 w 90"/>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4">
                      <a:moveTo>
                        <a:pt x="6" y="14"/>
                      </a:moveTo>
                      <a:lnTo>
                        <a:pt x="6" y="14"/>
                      </a:lnTo>
                      <a:lnTo>
                        <a:pt x="84" y="14"/>
                      </a:lnTo>
                      <a:cubicBezTo>
                        <a:pt x="87" y="14"/>
                        <a:pt x="90" y="11"/>
                        <a:pt x="90" y="7"/>
                      </a:cubicBezTo>
                      <a:lnTo>
                        <a:pt x="90" y="7"/>
                      </a:lnTo>
                      <a:cubicBezTo>
                        <a:pt x="90" y="3"/>
                        <a:pt x="87" y="0"/>
                        <a:pt x="84" y="0"/>
                      </a:cubicBezTo>
                      <a:lnTo>
                        <a:pt x="6" y="0"/>
                      </a:lnTo>
                      <a:cubicBezTo>
                        <a:pt x="3" y="0"/>
                        <a:pt x="0" y="3"/>
                        <a:pt x="0" y="7"/>
                      </a:cubicBezTo>
                      <a:lnTo>
                        <a:pt x="0" y="7"/>
                      </a:lnTo>
                      <a:cubicBezTo>
                        <a:pt x="0" y="11"/>
                        <a:pt x="3" y="14"/>
                        <a:pt x="6"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4" name="Freeform 27"/>
                <p:cNvSpPr>
                  <a:spLocks/>
                </p:cNvSpPr>
                <p:nvPr/>
              </p:nvSpPr>
              <p:spPr bwMode="auto">
                <a:xfrm>
                  <a:off x="4420" y="3106"/>
                  <a:ext cx="42" cy="41"/>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lnTo>
                        <a:pt x="7" y="14"/>
                      </a:lnTo>
                      <a:cubicBezTo>
                        <a:pt x="11" y="14"/>
                        <a:pt x="14" y="11"/>
                        <a:pt x="14" y="7"/>
                      </a:cubicBezTo>
                      <a:cubicBezTo>
                        <a:pt x="14" y="3"/>
                        <a:pt x="11" y="0"/>
                        <a:pt x="7" y="0"/>
                      </a:cubicBezTo>
                      <a:cubicBezTo>
                        <a:pt x="3" y="0"/>
                        <a:pt x="0" y="3"/>
                        <a:pt x="0" y="7"/>
                      </a:cubicBezTo>
                      <a:cubicBezTo>
                        <a:pt x="0" y="11"/>
                        <a:pt x="3" y="14"/>
                        <a:pt x="7"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5" name="Freeform 28"/>
                <p:cNvSpPr>
                  <a:spLocks/>
                </p:cNvSpPr>
                <p:nvPr/>
              </p:nvSpPr>
              <p:spPr bwMode="auto">
                <a:xfrm>
                  <a:off x="4108" y="3280"/>
                  <a:ext cx="270" cy="38"/>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0"/>
                        <a:pt x="3" y="13"/>
                        <a:pt x="6" y="13"/>
                      </a:cubicBezTo>
                      <a:lnTo>
                        <a:pt x="84" y="13"/>
                      </a:lnTo>
                      <a:cubicBezTo>
                        <a:pt x="87" y="13"/>
                        <a:pt x="90" y="10"/>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6" name="Freeform 29"/>
                <p:cNvSpPr>
                  <a:spLocks/>
                </p:cNvSpPr>
                <p:nvPr/>
              </p:nvSpPr>
              <p:spPr bwMode="auto">
                <a:xfrm>
                  <a:off x="4420" y="3280"/>
                  <a:ext cx="42" cy="38"/>
                </a:xfrm>
                <a:custGeom>
                  <a:avLst/>
                  <a:gdLst>
                    <a:gd name="T0" fmla="*/ 7 w 14"/>
                    <a:gd name="T1" fmla="*/ 0 h 13"/>
                    <a:gd name="T2" fmla="*/ 7 w 14"/>
                    <a:gd name="T3" fmla="*/ 0 h 13"/>
                    <a:gd name="T4" fmla="*/ 0 w 14"/>
                    <a:gd name="T5" fmla="*/ 6 h 13"/>
                    <a:gd name="T6" fmla="*/ 7 w 14"/>
                    <a:gd name="T7" fmla="*/ 13 h 13"/>
                    <a:gd name="T8" fmla="*/ 14 w 14"/>
                    <a:gd name="T9" fmla="*/ 6 h 13"/>
                    <a:gd name="T10" fmla="*/ 7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7" y="0"/>
                      </a:moveTo>
                      <a:lnTo>
                        <a:pt x="7" y="0"/>
                      </a:lnTo>
                      <a:cubicBezTo>
                        <a:pt x="3" y="0"/>
                        <a:pt x="0" y="3"/>
                        <a:pt x="0" y="6"/>
                      </a:cubicBezTo>
                      <a:cubicBezTo>
                        <a:pt x="0" y="10"/>
                        <a:pt x="3" y="13"/>
                        <a:pt x="7" y="13"/>
                      </a:cubicBezTo>
                      <a:cubicBezTo>
                        <a:pt x="11" y="13"/>
                        <a:pt x="14" y="10"/>
                        <a:pt x="14" y="6"/>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7" name="Freeform 30"/>
                <p:cNvSpPr>
                  <a:spLocks/>
                </p:cNvSpPr>
                <p:nvPr/>
              </p:nvSpPr>
              <p:spPr bwMode="auto">
                <a:xfrm>
                  <a:off x="4108" y="3451"/>
                  <a:ext cx="270" cy="38"/>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1"/>
                        <a:pt x="3" y="13"/>
                        <a:pt x="6" y="13"/>
                      </a:cubicBezTo>
                      <a:lnTo>
                        <a:pt x="84" y="13"/>
                      </a:lnTo>
                      <a:cubicBezTo>
                        <a:pt x="87" y="13"/>
                        <a:pt x="90" y="11"/>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8" name="Freeform 31"/>
                <p:cNvSpPr>
                  <a:spLocks/>
                </p:cNvSpPr>
                <p:nvPr/>
              </p:nvSpPr>
              <p:spPr bwMode="auto">
                <a:xfrm>
                  <a:off x="4420" y="3451"/>
                  <a:ext cx="42" cy="41"/>
                </a:xfrm>
                <a:custGeom>
                  <a:avLst/>
                  <a:gdLst>
                    <a:gd name="T0" fmla="*/ 7 w 14"/>
                    <a:gd name="T1" fmla="*/ 0 h 14"/>
                    <a:gd name="T2" fmla="*/ 7 w 14"/>
                    <a:gd name="T3" fmla="*/ 0 h 14"/>
                    <a:gd name="T4" fmla="*/ 0 w 14"/>
                    <a:gd name="T5" fmla="*/ 7 h 14"/>
                    <a:gd name="T6" fmla="*/ 7 w 14"/>
                    <a:gd name="T7" fmla="*/ 14 h 14"/>
                    <a:gd name="T8" fmla="*/ 14 w 14"/>
                    <a:gd name="T9" fmla="*/ 7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lnTo>
                        <a:pt x="7" y="0"/>
                      </a:lnTo>
                      <a:cubicBezTo>
                        <a:pt x="3" y="0"/>
                        <a:pt x="0" y="3"/>
                        <a:pt x="0" y="7"/>
                      </a:cubicBezTo>
                      <a:cubicBezTo>
                        <a:pt x="0" y="11"/>
                        <a:pt x="3" y="14"/>
                        <a:pt x="7" y="14"/>
                      </a:cubicBezTo>
                      <a:cubicBezTo>
                        <a:pt x="11" y="14"/>
                        <a:pt x="14" y="11"/>
                        <a:pt x="14" y="7"/>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61" name="Group 34"/>
              <p:cNvGrpSpPr>
                <a:grpSpLocks noChangeAspect="1"/>
              </p:cNvGrpSpPr>
              <p:nvPr/>
            </p:nvGrpSpPr>
            <p:grpSpPr bwMode="auto">
              <a:xfrm>
                <a:off x="4299361" y="4869160"/>
                <a:ext cx="572503" cy="600695"/>
                <a:chOff x="2552" y="3022"/>
                <a:chExt cx="528" cy="554"/>
              </a:xfrm>
              <a:solidFill>
                <a:srgbClr val="FFFFFF"/>
              </a:solidFill>
            </p:grpSpPr>
            <p:sp>
              <p:nvSpPr>
                <p:cNvPr id="75" name="Freeform 35"/>
                <p:cNvSpPr>
                  <a:spLocks noEditPoints="1"/>
                </p:cNvSpPr>
                <p:nvPr/>
              </p:nvSpPr>
              <p:spPr bwMode="auto">
                <a:xfrm>
                  <a:off x="2552" y="3022"/>
                  <a:ext cx="528" cy="554"/>
                </a:xfrm>
                <a:custGeom>
                  <a:avLst/>
                  <a:gdLst>
                    <a:gd name="T0" fmla="*/ 162 w 176"/>
                    <a:gd name="T1" fmla="*/ 166 h 191"/>
                    <a:gd name="T2" fmla="*/ 162 w 176"/>
                    <a:gd name="T3" fmla="*/ 166 h 191"/>
                    <a:gd name="T4" fmla="*/ 151 w 176"/>
                    <a:gd name="T5" fmla="*/ 178 h 191"/>
                    <a:gd name="T6" fmla="*/ 24 w 176"/>
                    <a:gd name="T7" fmla="*/ 178 h 191"/>
                    <a:gd name="T8" fmla="*/ 13 w 176"/>
                    <a:gd name="T9" fmla="*/ 166 h 191"/>
                    <a:gd name="T10" fmla="*/ 13 w 176"/>
                    <a:gd name="T11" fmla="*/ 142 h 191"/>
                    <a:gd name="T12" fmla="*/ 24 w 176"/>
                    <a:gd name="T13" fmla="*/ 131 h 191"/>
                    <a:gd name="T14" fmla="*/ 151 w 176"/>
                    <a:gd name="T15" fmla="*/ 131 h 191"/>
                    <a:gd name="T16" fmla="*/ 162 w 176"/>
                    <a:gd name="T17" fmla="*/ 142 h 191"/>
                    <a:gd name="T18" fmla="*/ 162 w 176"/>
                    <a:gd name="T19" fmla="*/ 166 h 191"/>
                    <a:gd name="T20" fmla="*/ 162 w 176"/>
                    <a:gd name="T21" fmla="*/ 166 h 191"/>
                    <a:gd name="T22" fmla="*/ 23 w 176"/>
                    <a:gd name="T23" fmla="*/ 118 h 191"/>
                    <a:gd name="T24" fmla="*/ 23 w 176"/>
                    <a:gd name="T25" fmla="*/ 118 h 191"/>
                    <a:gd name="T26" fmla="*/ 13 w 176"/>
                    <a:gd name="T27" fmla="*/ 107 h 191"/>
                    <a:gd name="T28" fmla="*/ 13 w 176"/>
                    <a:gd name="T29" fmla="*/ 83 h 191"/>
                    <a:gd name="T30" fmla="*/ 24 w 176"/>
                    <a:gd name="T31" fmla="*/ 72 h 191"/>
                    <a:gd name="T32" fmla="*/ 151 w 176"/>
                    <a:gd name="T33" fmla="*/ 72 h 191"/>
                    <a:gd name="T34" fmla="*/ 162 w 176"/>
                    <a:gd name="T35" fmla="*/ 83 h 191"/>
                    <a:gd name="T36" fmla="*/ 162 w 176"/>
                    <a:gd name="T37" fmla="*/ 107 h 191"/>
                    <a:gd name="T38" fmla="*/ 152 w 176"/>
                    <a:gd name="T39" fmla="*/ 118 h 191"/>
                    <a:gd name="T40" fmla="*/ 23 w 176"/>
                    <a:gd name="T41" fmla="*/ 118 h 191"/>
                    <a:gd name="T42" fmla="*/ 23 w 176"/>
                    <a:gd name="T43" fmla="*/ 118 h 191"/>
                    <a:gd name="T44" fmla="*/ 13 w 176"/>
                    <a:gd name="T45" fmla="*/ 24 h 191"/>
                    <a:gd name="T46" fmla="*/ 13 w 176"/>
                    <a:gd name="T47" fmla="*/ 24 h 191"/>
                    <a:gd name="T48" fmla="*/ 24 w 176"/>
                    <a:gd name="T49" fmla="*/ 13 h 191"/>
                    <a:gd name="T50" fmla="*/ 151 w 176"/>
                    <a:gd name="T51" fmla="*/ 13 h 191"/>
                    <a:gd name="T52" fmla="*/ 162 w 176"/>
                    <a:gd name="T53" fmla="*/ 24 h 191"/>
                    <a:gd name="T54" fmla="*/ 162 w 176"/>
                    <a:gd name="T55" fmla="*/ 48 h 191"/>
                    <a:gd name="T56" fmla="*/ 151 w 176"/>
                    <a:gd name="T57" fmla="*/ 59 h 191"/>
                    <a:gd name="T58" fmla="*/ 24 w 176"/>
                    <a:gd name="T59" fmla="*/ 59 h 191"/>
                    <a:gd name="T60" fmla="*/ 13 w 176"/>
                    <a:gd name="T61" fmla="*/ 48 h 191"/>
                    <a:gd name="T62" fmla="*/ 13 w 176"/>
                    <a:gd name="T63" fmla="*/ 24 h 191"/>
                    <a:gd name="T64" fmla="*/ 13 w 176"/>
                    <a:gd name="T65" fmla="*/ 24 h 191"/>
                    <a:gd name="T66" fmla="*/ 176 w 176"/>
                    <a:gd name="T67" fmla="*/ 49 h 191"/>
                    <a:gd name="T68" fmla="*/ 176 w 176"/>
                    <a:gd name="T69" fmla="*/ 49 h 191"/>
                    <a:gd name="T70" fmla="*/ 176 w 176"/>
                    <a:gd name="T71" fmla="*/ 23 h 191"/>
                    <a:gd name="T72" fmla="*/ 153 w 176"/>
                    <a:gd name="T73" fmla="*/ 0 h 191"/>
                    <a:gd name="T74" fmla="*/ 23 w 176"/>
                    <a:gd name="T75" fmla="*/ 0 h 191"/>
                    <a:gd name="T76" fmla="*/ 0 w 176"/>
                    <a:gd name="T77" fmla="*/ 23 h 191"/>
                    <a:gd name="T78" fmla="*/ 0 w 176"/>
                    <a:gd name="T79" fmla="*/ 49 h 191"/>
                    <a:gd name="T80" fmla="*/ 7 w 176"/>
                    <a:gd name="T81" fmla="*/ 65 h 191"/>
                    <a:gd name="T82" fmla="*/ 0 w 176"/>
                    <a:gd name="T83" fmla="*/ 82 h 191"/>
                    <a:gd name="T84" fmla="*/ 0 w 176"/>
                    <a:gd name="T85" fmla="*/ 108 h 191"/>
                    <a:gd name="T86" fmla="*/ 7 w 176"/>
                    <a:gd name="T87" fmla="*/ 125 h 191"/>
                    <a:gd name="T88" fmla="*/ 0 w 176"/>
                    <a:gd name="T89" fmla="*/ 141 h 191"/>
                    <a:gd name="T90" fmla="*/ 0 w 176"/>
                    <a:gd name="T91" fmla="*/ 167 h 191"/>
                    <a:gd name="T92" fmla="*/ 23 w 176"/>
                    <a:gd name="T93" fmla="*/ 191 h 191"/>
                    <a:gd name="T94" fmla="*/ 153 w 176"/>
                    <a:gd name="T95" fmla="*/ 191 h 191"/>
                    <a:gd name="T96" fmla="*/ 176 w 176"/>
                    <a:gd name="T97" fmla="*/ 167 h 191"/>
                    <a:gd name="T98" fmla="*/ 176 w 176"/>
                    <a:gd name="T99" fmla="*/ 141 h 191"/>
                    <a:gd name="T100" fmla="*/ 169 w 176"/>
                    <a:gd name="T101" fmla="*/ 125 h 191"/>
                    <a:gd name="T102" fmla="*/ 176 w 176"/>
                    <a:gd name="T103" fmla="*/ 108 h 191"/>
                    <a:gd name="T104" fmla="*/ 176 w 176"/>
                    <a:gd name="T105" fmla="*/ 82 h 191"/>
                    <a:gd name="T106" fmla="*/ 169 w 176"/>
                    <a:gd name="T107" fmla="*/ 65 h 191"/>
                    <a:gd name="T108" fmla="*/ 176 w 176"/>
                    <a:gd name="T109" fmla="*/ 4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91">
                      <a:moveTo>
                        <a:pt x="162" y="166"/>
                      </a:moveTo>
                      <a:lnTo>
                        <a:pt x="162" y="166"/>
                      </a:lnTo>
                      <a:cubicBezTo>
                        <a:pt x="162" y="173"/>
                        <a:pt x="157" y="178"/>
                        <a:pt x="151" y="178"/>
                      </a:cubicBezTo>
                      <a:lnTo>
                        <a:pt x="24" y="178"/>
                      </a:lnTo>
                      <a:cubicBezTo>
                        <a:pt x="18" y="178"/>
                        <a:pt x="13" y="173"/>
                        <a:pt x="13" y="166"/>
                      </a:cubicBezTo>
                      <a:lnTo>
                        <a:pt x="13" y="142"/>
                      </a:lnTo>
                      <a:cubicBezTo>
                        <a:pt x="13" y="136"/>
                        <a:pt x="18" y="131"/>
                        <a:pt x="24" y="131"/>
                      </a:cubicBezTo>
                      <a:lnTo>
                        <a:pt x="151" y="131"/>
                      </a:lnTo>
                      <a:cubicBezTo>
                        <a:pt x="157" y="131"/>
                        <a:pt x="162" y="136"/>
                        <a:pt x="162" y="142"/>
                      </a:cubicBezTo>
                      <a:lnTo>
                        <a:pt x="162" y="166"/>
                      </a:lnTo>
                      <a:lnTo>
                        <a:pt x="162" y="166"/>
                      </a:lnTo>
                      <a:close/>
                      <a:moveTo>
                        <a:pt x="23" y="118"/>
                      </a:moveTo>
                      <a:lnTo>
                        <a:pt x="23" y="118"/>
                      </a:lnTo>
                      <a:cubicBezTo>
                        <a:pt x="18" y="118"/>
                        <a:pt x="13" y="113"/>
                        <a:pt x="13" y="107"/>
                      </a:cubicBezTo>
                      <a:lnTo>
                        <a:pt x="13" y="83"/>
                      </a:lnTo>
                      <a:cubicBezTo>
                        <a:pt x="13" y="77"/>
                        <a:pt x="18" y="72"/>
                        <a:pt x="24" y="72"/>
                      </a:cubicBezTo>
                      <a:lnTo>
                        <a:pt x="151" y="72"/>
                      </a:lnTo>
                      <a:cubicBezTo>
                        <a:pt x="157" y="72"/>
                        <a:pt x="162" y="77"/>
                        <a:pt x="162" y="83"/>
                      </a:cubicBezTo>
                      <a:lnTo>
                        <a:pt x="162" y="107"/>
                      </a:lnTo>
                      <a:cubicBezTo>
                        <a:pt x="162" y="113"/>
                        <a:pt x="158" y="118"/>
                        <a:pt x="152" y="118"/>
                      </a:cubicBezTo>
                      <a:lnTo>
                        <a:pt x="23" y="118"/>
                      </a:lnTo>
                      <a:lnTo>
                        <a:pt x="23" y="118"/>
                      </a:lnTo>
                      <a:close/>
                      <a:moveTo>
                        <a:pt x="13" y="24"/>
                      </a:moveTo>
                      <a:lnTo>
                        <a:pt x="13" y="24"/>
                      </a:lnTo>
                      <a:cubicBezTo>
                        <a:pt x="13" y="18"/>
                        <a:pt x="18" y="13"/>
                        <a:pt x="24" y="13"/>
                      </a:cubicBezTo>
                      <a:lnTo>
                        <a:pt x="151" y="13"/>
                      </a:lnTo>
                      <a:cubicBezTo>
                        <a:pt x="157" y="13"/>
                        <a:pt x="162" y="18"/>
                        <a:pt x="162" y="24"/>
                      </a:cubicBezTo>
                      <a:lnTo>
                        <a:pt x="162" y="48"/>
                      </a:lnTo>
                      <a:cubicBezTo>
                        <a:pt x="162" y="54"/>
                        <a:pt x="157" y="59"/>
                        <a:pt x="151" y="59"/>
                      </a:cubicBezTo>
                      <a:lnTo>
                        <a:pt x="24" y="59"/>
                      </a:lnTo>
                      <a:cubicBezTo>
                        <a:pt x="18" y="59"/>
                        <a:pt x="13" y="54"/>
                        <a:pt x="13" y="48"/>
                      </a:cubicBezTo>
                      <a:lnTo>
                        <a:pt x="13" y="24"/>
                      </a:lnTo>
                      <a:lnTo>
                        <a:pt x="13" y="24"/>
                      </a:lnTo>
                      <a:close/>
                      <a:moveTo>
                        <a:pt x="176" y="49"/>
                      </a:moveTo>
                      <a:lnTo>
                        <a:pt x="176" y="49"/>
                      </a:lnTo>
                      <a:lnTo>
                        <a:pt x="176" y="23"/>
                      </a:lnTo>
                      <a:cubicBezTo>
                        <a:pt x="176" y="10"/>
                        <a:pt x="165" y="0"/>
                        <a:pt x="153" y="0"/>
                      </a:cubicBezTo>
                      <a:lnTo>
                        <a:pt x="23" y="0"/>
                      </a:lnTo>
                      <a:cubicBezTo>
                        <a:pt x="10" y="0"/>
                        <a:pt x="0" y="10"/>
                        <a:pt x="0" y="23"/>
                      </a:cubicBezTo>
                      <a:lnTo>
                        <a:pt x="0" y="49"/>
                      </a:lnTo>
                      <a:cubicBezTo>
                        <a:pt x="0" y="55"/>
                        <a:pt x="2" y="61"/>
                        <a:pt x="7" y="65"/>
                      </a:cubicBezTo>
                      <a:cubicBezTo>
                        <a:pt x="2" y="70"/>
                        <a:pt x="0" y="76"/>
                        <a:pt x="0" y="82"/>
                      </a:cubicBezTo>
                      <a:lnTo>
                        <a:pt x="0" y="108"/>
                      </a:lnTo>
                      <a:cubicBezTo>
                        <a:pt x="0" y="115"/>
                        <a:pt x="2" y="121"/>
                        <a:pt x="7" y="125"/>
                      </a:cubicBezTo>
                      <a:cubicBezTo>
                        <a:pt x="2" y="129"/>
                        <a:pt x="0" y="135"/>
                        <a:pt x="0" y="141"/>
                      </a:cubicBezTo>
                      <a:lnTo>
                        <a:pt x="0" y="167"/>
                      </a:lnTo>
                      <a:cubicBezTo>
                        <a:pt x="0" y="180"/>
                        <a:pt x="10" y="191"/>
                        <a:pt x="23" y="191"/>
                      </a:cubicBezTo>
                      <a:lnTo>
                        <a:pt x="153" y="191"/>
                      </a:lnTo>
                      <a:cubicBezTo>
                        <a:pt x="165" y="191"/>
                        <a:pt x="176" y="180"/>
                        <a:pt x="176" y="167"/>
                      </a:cubicBezTo>
                      <a:lnTo>
                        <a:pt x="176" y="141"/>
                      </a:lnTo>
                      <a:cubicBezTo>
                        <a:pt x="176" y="135"/>
                        <a:pt x="173" y="129"/>
                        <a:pt x="169" y="125"/>
                      </a:cubicBezTo>
                      <a:cubicBezTo>
                        <a:pt x="173" y="121"/>
                        <a:pt x="176" y="115"/>
                        <a:pt x="176" y="108"/>
                      </a:cubicBezTo>
                      <a:lnTo>
                        <a:pt x="176" y="82"/>
                      </a:lnTo>
                      <a:cubicBezTo>
                        <a:pt x="176" y="76"/>
                        <a:pt x="173" y="70"/>
                        <a:pt x="169" y="65"/>
                      </a:cubicBezTo>
                      <a:cubicBezTo>
                        <a:pt x="173" y="61"/>
                        <a:pt x="176" y="55"/>
                        <a:pt x="176" y="4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6" name="Freeform 36"/>
                <p:cNvSpPr>
                  <a:spLocks/>
                </p:cNvSpPr>
                <p:nvPr/>
              </p:nvSpPr>
              <p:spPr bwMode="auto">
                <a:xfrm>
                  <a:off x="2639" y="3106"/>
                  <a:ext cx="270" cy="41"/>
                </a:xfrm>
                <a:custGeom>
                  <a:avLst/>
                  <a:gdLst>
                    <a:gd name="T0" fmla="*/ 6 w 90"/>
                    <a:gd name="T1" fmla="*/ 14 h 14"/>
                    <a:gd name="T2" fmla="*/ 6 w 90"/>
                    <a:gd name="T3" fmla="*/ 14 h 14"/>
                    <a:gd name="T4" fmla="*/ 84 w 90"/>
                    <a:gd name="T5" fmla="*/ 14 h 14"/>
                    <a:gd name="T6" fmla="*/ 90 w 90"/>
                    <a:gd name="T7" fmla="*/ 7 h 14"/>
                    <a:gd name="T8" fmla="*/ 90 w 90"/>
                    <a:gd name="T9" fmla="*/ 7 h 14"/>
                    <a:gd name="T10" fmla="*/ 84 w 90"/>
                    <a:gd name="T11" fmla="*/ 0 h 14"/>
                    <a:gd name="T12" fmla="*/ 6 w 90"/>
                    <a:gd name="T13" fmla="*/ 0 h 14"/>
                    <a:gd name="T14" fmla="*/ 0 w 90"/>
                    <a:gd name="T15" fmla="*/ 7 h 14"/>
                    <a:gd name="T16" fmla="*/ 0 w 90"/>
                    <a:gd name="T17" fmla="*/ 7 h 14"/>
                    <a:gd name="T18" fmla="*/ 6 w 90"/>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4">
                      <a:moveTo>
                        <a:pt x="6" y="14"/>
                      </a:moveTo>
                      <a:lnTo>
                        <a:pt x="6" y="14"/>
                      </a:lnTo>
                      <a:lnTo>
                        <a:pt x="84" y="14"/>
                      </a:lnTo>
                      <a:cubicBezTo>
                        <a:pt x="87" y="14"/>
                        <a:pt x="90" y="11"/>
                        <a:pt x="90" y="7"/>
                      </a:cubicBezTo>
                      <a:lnTo>
                        <a:pt x="90" y="7"/>
                      </a:lnTo>
                      <a:cubicBezTo>
                        <a:pt x="90" y="3"/>
                        <a:pt x="87" y="0"/>
                        <a:pt x="84" y="0"/>
                      </a:cubicBezTo>
                      <a:lnTo>
                        <a:pt x="6" y="0"/>
                      </a:lnTo>
                      <a:cubicBezTo>
                        <a:pt x="3" y="0"/>
                        <a:pt x="0" y="3"/>
                        <a:pt x="0" y="7"/>
                      </a:cubicBezTo>
                      <a:lnTo>
                        <a:pt x="0" y="7"/>
                      </a:lnTo>
                      <a:cubicBezTo>
                        <a:pt x="0" y="11"/>
                        <a:pt x="3" y="14"/>
                        <a:pt x="6"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7" name="Freeform 37"/>
                <p:cNvSpPr>
                  <a:spLocks/>
                </p:cNvSpPr>
                <p:nvPr/>
              </p:nvSpPr>
              <p:spPr bwMode="auto">
                <a:xfrm>
                  <a:off x="2951" y="3106"/>
                  <a:ext cx="42" cy="41"/>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lnTo>
                        <a:pt x="7" y="14"/>
                      </a:lnTo>
                      <a:cubicBezTo>
                        <a:pt x="11" y="14"/>
                        <a:pt x="14" y="11"/>
                        <a:pt x="14" y="7"/>
                      </a:cubicBezTo>
                      <a:cubicBezTo>
                        <a:pt x="14" y="3"/>
                        <a:pt x="11" y="0"/>
                        <a:pt x="7" y="0"/>
                      </a:cubicBezTo>
                      <a:cubicBezTo>
                        <a:pt x="3" y="0"/>
                        <a:pt x="0" y="3"/>
                        <a:pt x="0" y="7"/>
                      </a:cubicBezTo>
                      <a:cubicBezTo>
                        <a:pt x="0" y="11"/>
                        <a:pt x="3" y="14"/>
                        <a:pt x="7"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8" name="Freeform 38"/>
                <p:cNvSpPr>
                  <a:spLocks/>
                </p:cNvSpPr>
                <p:nvPr/>
              </p:nvSpPr>
              <p:spPr bwMode="auto">
                <a:xfrm>
                  <a:off x="2639" y="3280"/>
                  <a:ext cx="270" cy="38"/>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0"/>
                        <a:pt x="3" y="13"/>
                        <a:pt x="6" y="13"/>
                      </a:cubicBezTo>
                      <a:lnTo>
                        <a:pt x="84" y="13"/>
                      </a:lnTo>
                      <a:cubicBezTo>
                        <a:pt x="87" y="13"/>
                        <a:pt x="90" y="10"/>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9" name="Freeform 39"/>
                <p:cNvSpPr>
                  <a:spLocks/>
                </p:cNvSpPr>
                <p:nvPr/>
              </p:nvSpPr>
              <p:spPr bwMode="auto">
                <a:xfrm>
                  <a:off x="2951" y="3280"/>
                  <a:ext cx="42" cy="38"/>
                </a:xfrm>
                <a:custGeom>
                  <a:avLst/>
                  <a:gdLst>
                    <a:gd name="T0" fmla="*/ 7 w 14"/>
                    <a:gd name="T1" fmla="*/ 0 h 13"/>
                    <a:gd name="T2" fmla="*/ 7 w 14"/>
                    <a:gd name="T3" fmla="*/ 0 h 13"/>
                    <a:gd name="T4" fmla="*/ 0 w 14"/>
                    <a:gd name="T5" fmla="*/ 6 h 13"/>
                    <a:gd name="T6" fmla="*/ 7 w 14"/>
                    <a:gd name="T7" fmla="*/ 13 h 13"/>
                    <a:gd name="T8" fmla="*/ 14 w 14"/>
                    <a:gd name="T9" fmla="*/ 6 h 13"/>
                    <a:gd name="T10" fmla="*/ 7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7" y="0"/>
                      </a:moveTo>
                      <a:lnTo>
                        <a:pt x="7" y="0"/>
                      </a:lnTo>
                      <a:cubicBezTo>
                        <a:pt x="3" y="0"/>
                        <a:pt x="0" y="3"/>
                        <a:pt x="0" y="6"/>
                      </a:cubicBezTo>
                      <a:cubicBezTo>
                        <a:pt x="0" y="10"/>
                        <a:pt x="3" y="13"/>
                        <a:pt x="7" y="13"/>
                      </a:cubicBezTo>
                      <a:cubicBezTo>
                        <a:pt x="11" y="13"/>
                        <a:pt x="14" y="10"/>
                        <a:pt x="14" y="6"/>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0" name="Freeform 40"/>
                <p:cNvSpPr>
                  <a:spLocks/>
                </p:cNvSpPr>
                <p:nvPr/>
              </p:nvSpPr>
              <p:spPr bwMode="auto">
                <a:xfrm>
                  <a:off x="2639" y="3451"/>
                  <a:ext cx="270" cy="38"/>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1"/>
                        <a:pt x="3" y="13"/>
                        <a:pt x="6" y="13"/>
                      </a:cubicBezTo>
                      <a:lnTo>
                        <a:pt x="84" y="13"/>
                      </a:lnTo>
                      <a:cubicBezTo>
                        <a:pt x="87" y="13"/>
                        <a:pt x="90" y="11"/>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1" name="Freeform 41"/>
                <p:cNvSpPr>
                  <a:spLocks/>
                </p:cNvSpPr>
                <p:nvPr/>
              </p:nvSpPr>
              <p:spPr bwMode="auto">
                <a:xfrm>
                  <a:off x="2951" y="3451"/>
                  <a:ext cx="42" cy="41"/>
                </a:xfrm>
                <a:custGeom>
                  <a:avLst/>
                  <a:gdLst>
                    <a:gd name="T0" fmla="*/ 7 w 14"/>
                    <a:gd name="T1" fmla="*/ 0 h 14"/>
                    <a:gd name="T2" fmla="*/ 7 w 14"/>
                    <a:gd name="T3" fmla="*/ 0 h 14"/>
                    <a:gd name="T4" fmla="*/ 0 w 14"/>
                    <a:gd name="T5" fmla="*/ 7 h 14"/>
                    <a:gd name="T6" fmla="*/ 7 w 14"/>
                    <a:gd name="T7" fmla="*/ 14 h 14"/>
                    <a:gd name="T8" fmla="*/ 14 w 14"/>
                    <a:gd name="T9" fmla="*/ 7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lnTo>
                        <a:pt x="7" y="0"/>
                      </a:lnTo>
                      <a:cubicBezTo>
                        <a:pt x="3" y="0"/>
                        <a:pt x="0" y="3"/>
                        <a:pt x="0" y="7"/>
                      </a:cubicBezTo>
                      <a:cubicBezTo>
                        <a:pt x="0" y="11"/>
                        <a:pt x="3" y="14"/>
                        <a:pt x="7" y="14"/>
                      </a:cubicBezTo>
                      <a:cubicBezTo>
                        <a:pt x="11" y="14"/>
                        <a:pt x="14" y="11"/>
                        <a:pt x="14" y="7"/>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62" name="Group 44"/>
              <p:cNvGrpSpPr>
                <a:grpSpLocks noChangeAspect="1"/>
              </p:cNvGrpSpPr>
              <p:nvPr/>
            </p:nvGrpSpPr>
            <p:grpSpPr bwMode="auto">
              <a:xfrm>
                <a:off x="3724383" y="3188347"/>
                <a:ext cx="571417" cy="600693"/>
                <a:chOff x="2162" y="1847"/>
                <a:chExt cx="527" cy="554"/>
              </a:xfrm>
              <a:solidFill>
                <a:srgbClr val="FFFFFF"/>
              </a:solidFill>
            </p:grpSpPr>
            <p:sp>
              <p:nvSpPr>
                <p:cNvPr id="68" name="Freeform 45"/>
                <p:cNvSpPr>
                  <a:spLocks noEditPoints="1"/>
                </p:cNvSpPr>
                <p:nvPr/>
              </p:nvSpPr>
              <p:spPr bwMode="auto">
                <a:xfrm>
                  <a:off x="2162" y="1847"/>
                  <a:ext cx="527" cy="554"/>
                </a:xfrm>
                <a:custGeom>
                  <a:avLst/>
                  <a:gdLst>
                    <a:gd name="T0" fmla="*/ 162 w 176"/>
                    <a:gd name="T1" fmla="*/ 166 h 191"/>
                    <a:gd name="T2" fmla="*/ 162 w 176"/>
                    <a:gd name="T3" fmla="*/ 166 h 191"/>
                    <a:gd name="T4" fmla="*/ 151 w 176"/>
                    <a:gd name="T5" fmla="*/ 178 h 191"/>
                    <a:gd name="T6" fmla="*/ 24 w 176"/>
                    <a:gd name="T7" fmla="*/ 178 h 191"/>
                    <a:gd name="T8" fmla="*/ 13 w 176"/>
                    <a:gd name="T9" fmla="*/ 166 h 191"/>
                    <a:gd name="T10" fmla="*/ 13 w 176"/>
                    <a:gd name="T11" fmla="*/ 142 h 191"/>
                    <a:gd name="T12" fmla="*/ 24 w 176"/>
                    <a:gd name="T13" fmla="*/ 131 h 191"/>
                    <a:gd name="T14" fmla="*/ 151 w 176"/>
                    <a:gd name="T15" fmla="*/ 131 h 191"/>
                    <a:gd name="T16" fmla="*/ 162 w 176"/>
                    <a:gd name="T17" fmla="*/ 142 h 191"/>
                    <a:gd name="T18" fmla="*/ 162 w 176"/>
                    <a:gd name="T19" fmla="*/ 166 h 191"/>
                    <a:gd name="T20" fmla="*/ 162 w 176"/>
                    <a:gd name="T21" fmla="*/ 166 h 191"/>
                    <a:gd name="T22" fmla="*/ 23 w 176"/>
                    <a:gd name="T23" fmla="*/ 118 h 191"/>
                    <a:gd name="T24" fmla="*/ 23 w 176"/>
                    <a:gd name="T25" fmla="*/ 118 h 191"/>
                    <a:gd name="T26" fmla="*/ 13 w 176"/>
                    <a:gd name="T27" fmla="*/ 107 h 191"/>
                    <a:gd name="T28" fmla="*/ 13 w 176"/>
                    <a:gd name="T29" fmla="*/ 83 h 191"/>
                    <a:gd name="T30" fmla="*/ 24 w 176"/>
                    <a:gd name="T31" fmla="*/ 72 h 191"/>
                    <a:gd name="T32" fmla="*/ 151 w 176"/>
                    <a:gd name="T33" fmla="*/ 72 h 191"/>
                    <a:gd name="T34" fmla="*/ 162 w 176"/>
                    <a:gd name="T35" fmla="*/ 83 h 191"/>
                    <a:gd name="T36" fmla="*/ 162 w 176"/>
                    <a:gd name="T37" fmla="*/ 107 h 191"/>
                    <a:gd name="T38" fmla="*/ 152 w 176"/>
                    <a:gd name="T39" fmla="*/ 118 h 191"/>
                    <a:gd name="T40" fmla="*/ 23 w 176"/>
                    <a:gd name="T41" fmla="*/ 118 h 191"/>
                    <a:gd name="T42" fmla="*/ 23 w 176"/>
                    <a:gd name="T43" fmla="*/ 118 h 191"/>
                    <a:gd name="T44" fmla="*/ 13 w 176"/>
                    <a:gd name="T45" fmla="*/ 24 h 191"/>
                    <a:gd name="T46" fmla="*/ 13 w 176"/>
                    <a:gd name="T47" fmla="*/ 24 h 191"/>
                    <a:gd name="T48" fmla="*/ 24 w 176"/>
                    <a:gd name="T49" fmla="*/ 13 h 191"/>
                    <a:gd name="T50" fmla="*/ 151 w 176"/>
                    <a:gd name="T51" fmla="*/ 13 h 191"/>
                    <a:gd name="T52" fmla="*/ 162 w 176"/>
                    <a:gd name="T53" fmla="*/ 24 h 191"/>
                    <a:gd name="T54" fmla="*/ 162 w 176"/>
                    <a:gd name="T55" fmla="*/ 48 h 191"/>
                    <a:gd name="T56" fmla="*/ 151 w 176"/>
                    <a:gd name="T57" fmla="*/ 59 h 191"/>
                    <a:gd name="T58" fmla="*/ 24 w 176"/>
                    <a:gd name="T59" fmla="*/ 59 h 191"/>
                    <a:gd name="T60" fmla="*/ 13 w 176"/>
                    <a:gd name="T61" fmla="*/ 48 h 191"/>
                    <a:gd name="T62" fmla="*/ 13 w 176"/>
                    <a:gd name="T63" fmla="*/ 24 h 191"/>
                    <a:gd name="T64" fmla="*/ 13 w 176"/>
                    <a:gd name="T65" fmla="*/ 24 h 191"/>
                    <a:gd name="T66" fmla="*/ 176 w 176"/>
                    <a:gd name="T67" fmla="*/ 49 h 191"/>
                    <a:gd name="T68" fmla="*/ 176 w 176"/>
                    <a:gd name="T69" fmla="*/ 49 h 191"/>
                    <a:gd name="T70" fmla="*/ 176 w 176"/>
                    <a:gd name="T71" fmla="*/ 23 h 191"/>
                    <a:gd name="T72" fmla="*/ 153 w 176"/>
                    <a:gd name="T73" fmla="*/ 0 h 191"/>
                    <a:gd name="T74" fmla="*/ 23 w 176"/>
                    <a:gd name="T75" fmla="*/ 0 h 191"/>
                    <a:gd name="T76" fmla="*/ 0 w 176"/>
                    <a:gd name="T77" fmla="*/ 23 h 191"/>
                    <a:gd name="T78" fmla="*/ 0 w 176"/>
                    <a:gd name="T79" fmla="*/ 49 h 191"/>
                    <a:gd name="T80" fmla="*/ 7 w 176"/>
                    <a:gd name="T81" fmla="*/ 65 h 191"/>
                    <a:gd name="T82" fmla="*/ 0 w 176"/>
                    <a:gd name="T83" fmla="*/ 82 h 191"/>
                    <a:gd name="T84" fmla="*/ 0 w 176"/>
                    <a:gd name="T85" fmla="*/ 108 h 191"/>
                    <a:gd name="T86" fmla="*/ 7 w 176"/>
                    <a:gd name="T87" fmla="*/ 125 h 191"/>
                    <a:gd name="T88" fmla="*/ 0 w 176"/>
                    <a:gd name="T89" fmla="*/ 141 h 191"/>
                    <a:gd name="T90" fmla="*/ 0 w 176"/>
                    <a:gd name="T91" fmla="*/ 167 h 191"/>
                    <a:gd name="T92" fmla="*/ 23 w 176"/>
                    <a:gd name="T93" fmla="*/ 191 h 191"/>
                    <a:gd name="T94" fmla="*/ 153 w 176"/>
                    <a:gd name="T95" fmla="*/ 191 h 191"/>
                    <a:gd name="T96" fmla="*/ 176 w 176"/>
                    <a:gd name="T97" fmla="*/ 167 h 191"/>
                    <a:gd name="T98" fmla="*/ 176 w 176"/>
                    <a:gd name="T99" fmla="*/ 141 h 191"/>
                    <a:gd name="T100" fmla="*/ 169 w 176"/>
                    <a:gd name="T101" fmla="*/ 125 h 191"/>
                    <a:gd name="T102" fmla="*/ 176 w 176"/>
                    <a:gd name="T103" fmla="*/ 108 h 191"/>
                    <a:gd name="T104" fmla="*/ 176 w 176"/>
                    <a:gd name="T105" fmla="*/ 82 h 191"/>
                    <a:gd name="T106" fmla="*/ 169 w 176"/>
                    <a:gd name="T107" fmla="*/ 65 h 191"/>
                    <a:gd name="T108" fmla="*/ 176 w 176"/>
                    <a:gd name="T109" fmla="*/ 4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91">
                      <a:moveTo>
                        <a:pt x="162" y="166"/>
                      </a:moveTo>
                      <a:lnTo>
                        <a:pt x="162" y="166"/>
                      </a:lnTo>
                      <a:cubicBezTo>
                        <a:pt x="162" y="173"/>
                        <a:pt x="157" y="178"/>
                        <a:pt x="151" y="178"/>
                      </a:cubicBezTo>
                      <a:lnTo>
                        <a:pt x="24" y="178"/>
                      </a:lnTo>
                      <a:cubicBezTo>
                        <a:pt x="18" y="178"/>
                        <a:pt x="13" y="173"/>
                        <a:pt x="13" y="166"/>
                      </a:cubicBezTo>
                      <a:lnTo>
                        <a:pt x="13" y="142"/>
                      </a:lnTo>
                      <a:cubicBezTo>
                        <a:pt x="13" y="136"/>
                        <a:pt x="18" y="131"/>
                        <a:pt x="24" y="131"/>
                      </a:cubicBezTo>
                      <a:lnTo>
                        <a:pt x="151" y="131"/>
                      </a:lnTo>
                      <a:cubicBezTo>
                        <a:pt x="157" y="131"/>
                        <a:pt x="162" y="136"/>
                        <a:pt x="162" y="142"/>
                      </a:cubicBezTo>
                      <a:lnTo>
                        <a:pt x="162" y="166"/>
                      </a:lnTo>
                      <a:lnTo>
                        <a:pt x="162" y="166"/>
                      </a:lnTo>
                      <a:close/>
                      <a:moveTo>
                        <a:pt x="23" y="118"/>
                      </a:moveTo>
                      <a:lnTo>
                        <a:pt x="23" y="118"/>
                      </a:lnTo>
                      <a:cubicBezTo>
                        <a:pt x="18" y="118"/>
                        <a:pt x="13" y="113"/>
                        <a:pt x="13" y="107"/>
                      </a:cubicBezTo>
                      <a:lnTo>
                        <a:pt x="13" y="83"/>
                      </a:lnTo>
                      <a:cubicBezTo>
                        <a:pt x="13" y="77"/>
                        <a:pt x="18" y="72"/>
                        <a:pt x="24" y="72"/>
                      </a:cubicBezTo>
                      <a:lnTo>
                        <a:pt x="151" y="72"/>
                      </a:lnTo>
                      <a:cubicBezTo>
                        <a:pt x="157" y="72"/>
                        <a:pt x="162" y="77"/>
                        <a:pt x="162" y="83"/>
                      </a:cubicBezTo>
                      <a:lnTo>
                        <a:pt x="162" y="107"/>
                      </a:lnTo>
                      <a:cubicBezTo>
                        <a:pt x="162" y="113"/>
                        <a:pt x="158" y="118"/>
                        <a:pt x="152" y="118"/>
                      </a:cubicBezTo>
                      <a:lnTo>
                        <a:pt x="23" y="118"/>
                      </a:lnTo>
                      <a:lnTo>
                        <a:pt x="23" y="118"/>
                      </a:lnTo>
                      <a:close/>
                      <a:moveTo>
                        <a:pt x="13" y="24"/>
                      </a:moveTo>
                      <a:lnTo>
                        <a:pt x="13" y="24"/>
                      </a:lnTo>
                      <a:cubicBezTo>
                        <a:pt x="13" y="18"/>
                        <a:pt x="18" y="13"/>
                        <a:pt x="24" y="13"/>
                      </a:cubicBezTo>
                      <a:lnTo>
                        <a:pt x="151" y="13"/>
                      </a:lnTo>
                      <a:cubicBezTo>
                        <a:pt x="157" y="13"/>
                        <a:pt x="162" y="18"/>
                        <a:pt x="162" y="24"/>
                      </a:cubicBezTo>
                      <a:lnTo>
                        <a:pt x="162" y="48"/>
                      </a:lnTo>
                      <a:cubicBezTo>
                        <a:pt x="162" y="54"/>
                        <a:pt x="157" y="59"/>
                        <a:pt x="151" y="59"/>
                      </a:cubicBezTo>
                      <a:lnTo>
                        <a:pt x="24" y="59"/>
                      </a:lnTo>
                      <a:cubicBezTo>
                        <a:pt x="18" y="59"/>
                        <a:pt x="13" y="54"/>
                        <a:pt x="13" y="48"/>
                      </a:cubicBezTo>
                      <a:lnTo>
                        <a:pt x="13" y="24"/>
                      </a:lnTo>
                      <a:lnTo>
                        <a:pt x="13" y="24"/>
                      </a:lnTo>
                      <a:close/>
                      <a:moveTo>
                        <a:pt x="176" y="49"/>
                      </a:moveTo>
                      <a:lnTo>
                        <a:pt x="176" y="49"/>
                      </a:lnTo>
                      <a:lnTo>
                        <a:pt x="176" y="23"/>
                      </a:lnTo>
                      <a:cubicBezTo>
                        <a:pt x="176" y="10"/>
                        <a:pt x="165" y="0"/>
                        <a:pt x="153" y="0"/>
                      </a:cubicBezTo>
                      <a:lnTo>
                        <a:pt x="23" y="0"/>
                      </a:lnTo>
                      <a:cubicBezTo>
                        <a:pt x="10" y="0"/>
                        <a:pt x="0" y="10"/>
                        <a:pt x="0" y="23"/>
                      </a:cubicBezTo>
                      <a:lnTo>
                        <a:pt x="0" y="49"/>
                      </a:lnTo>
                      <a:cubicBezTo>
                        <a:pt x="0" y="55"/>
                        <a:pt x="2" y="61"/>
                        <a:pt x="7" y="65"/>
                      </a:cubicBezTo>
                      <a:cubicBezTo>
                        <a:pt x="2" y="70"/>
                        <a:pt x="0" y="76"/>
                        <a:pt x="0" y="82"/>
                      </a:cubicBezTo>
                      <a:lnTo>
                        <a:pt x="0" y="108"/>
                      </a:lnTo>
                      <a:cubicBezTo>
                        <a:pt x="0" y="115"/>
                        <a:pt x="2" y="121"/>
                        <a:pt x="7" y="125"/>
                      </a:cubicBezTo>
                      <a:cubicBezTo>
                        <a:pt x="2" y="129"/>
                        <a:pt x="0" y="135"/>
                        <a:pt x="0" y="141"/>
                      </a:cubicBezTo>
                      <a:lnTo>
                        <a:pt x="0" y="167"/>
                      </a:lnTo>
                      <a:cubicBezTo>
                        <a:pt x="0" y="180"/>
                        <a:pt x="10" y="191"/>
                        <a:pt x="23" y="191"/>
                      </a:cubicBezTo>
                      <a:lnTo>
                        <a:pt x="153" y="191"/>
                      </a:lnTo>
                      <a:cubicBezTo>
                        <a:pt x="165" y="191"/>
                        <a:pt x="176" y="180"/>
                        <a:pt x="176" y="167"/>
                      </a:cubicBezTo>
                      <a:lnTo>
                        <a:pt x="176" y="141"/>
                      </a:lnTo>
                      <a:cubicBezTo>
                        <a:pt x="176" y="135"/>
                        <a:pt x="173" y="129"/>
                        <a:pt x="169" y="125"/>
                      </a:cubicBezTo>
                      <a:cubicBezTo>
                        <a:pt x="173" y="121"/>
                        <a:pt x="176" y="115"/>
                        <a:pt x="176" y="108"/>
                      </a:cubicBezTo>
                      <a:lnTo>
                        <a:pt x="176" y="82"/>
                      </a:lnTo>
                      <a:cubicBezTo>
                        <a:pt x="176" y="76"/>
                        <a:pt x="173" y="70"/>
                        <a:pt x="169" y="65"/>
                      </a:cubicBezTo>
                      <a:cubicBezTo>
                        <a:pt x="173" y="61"/>
                        <a:pt x="176" y="55"/>
                        <a:pt x="176" y="4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69" name="Freeform 46"/>
                <p:cNvSpPr>
                  <a:spLocks/>
                </p:cNvSpPr>
                <p:nvPr/>
              </p:nvSpPr>
              <p:spPr bwMode="auto">
                <a:xfrm>
                  <a:off x="2249" y="1931"/>
                  <a:ext cx="269" cy="41"/>
                </a:xfrm>
                <a:custGeom>
                  <a:avLst/>
                  <a:gdLst>
                    <a:gd name="T0" fmla="*/ 6 w 90"/>
                    <a:gd name="T1" fmla="*/ 14 h 14"/>
                    <a:gd name="T2" fmla="*/ 6 w 90"/>
                    <a:gd name="T3" fmla="*/ 14 h 14"/>
                    <a:gd name="T4" fmla="*/ 84 w 90"/>
                    <a:gd name="T5" fmla="*/ 14 h 14"/>
                    <a:gd name="T6" fmla="*/ 90 w 90"/>
                    <a:gd name="T7" fmla="*/ 7 h 14"/>
                    <a:gd name="T8" fmla="*/ 90 w 90"/>
                    <a:gd name="T9" fmla="*/ 7 h 14"/>
                    <a:gd name="T10" fmla="*/ 84 w 90"/>
                    <a:gd name="T11" fmla="*/ 0 h 14"/>
                    <a:gd name="T12" fmla="*/ 6 w 90"/>
                    <a:gd name="T13" fmla="*/ 0 h 14"/>
                    <a:gd name="T14" fmla="*/ 0 w 90"/>
                    <a:gd name="T15" fmla="*/ 7 h 14"/>
                    <a:gd name="T16" fmla="*/ 0 w 90"/>
                    <a:gd name="T17" fmla="*/ 7 h 14"/>
                    <a:gd name="T18" fmla="*/ 6 w 90"/>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4">
                      <a:moveTo>
                        <a:pt x="6" y="14"/>
                      </a:moveTo>
                      <a:lnTo>
                        <a:pt x="6" y="14"/>
                      </a:lnTo>
                      <a:lnTo>
                        <a:pt x="84" y="14"/>
                      </a:lnTo>
                      <a:cubicBezTo>
                        <a:pt x="87" y="14"/>
                        <a:pt x="90" y="11"/>
                        <a:pt x="90" y="7"/>
                      </a:cubicBezTo>
                      <a:lnTo>
                        <a:pt x="90" y="7"/>
                      </a:lnTo>
                      <a:cubicBezTo>
                        <a:pt x="90" y="3"/>
                        <a:pt x="87" y="0"/>
                        <a:pt x="84" y="0"/>
                      </a:cubicBezTo>
                      <a:lnTo>
                        <a:pt x="6" y="0"/>
                      </a:lnTo>
                      <a:cubicBezTo>
                        <a:pt x="3" y="0"/>
                        <a:pt x="0" y="3"/>
                        <a:pt x="0" y="7"/>
                      </a:cubicBezTo>
                      <a:lnTo>
                        <a:pt x="0" y="7"/>
                      </a:lnTo>
                      <a:cubicBezTo>
                        <a:pt x="0" y="11"/>
                        <a:pt x="3" y="14"/>
                        <a:pt x="6"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0" name="Freeform 47"/>
                <p:cNvSpPr>
                  <a:spLocks/>
                </p:cNvSpPr>
                <p:nvPr/>
              </p:nvSpPr>
              <p:spPr bwMode="auto">
                <a:xfrm>
                  <a:off x="2560" y="1931"/>
                  <a:ext cx="42" cy="41"/>
                </a:xfrm>
                <a:custGeom>
                  <a:avLst/>
                  <a:gdLst>
                    <a:gd name="T0" fmla="*/ 7 w 14"/>
                    <a:gd name="T1" fmla="*/ 14 h 14"/>
                    <a:gd name="T2" fmla="*/ 7 w 14"/>
                    <a:gd name="T3" fmla="*/ 14 h 14"/>
                    <a:gd name="T4" fmla="*/ 14 w 14"/>
                    <a:gd name="T5" fmla="*/ 7 h 14"/>
                    <a:gd name="T6" fmla="*/ 7 w 14"/>
                    <a:gd name="T7" fmla="*/ 0 h 14"/>
                    <a:gd name="T8" fmla="*/ 0 w 14"/>
                    <a:gd name="T9" fmla="*/ 7 h 14"/>
                    <a:gd name="T10" fmla="*/ 7 w 14"/>
                    <a:gd name="T11" fmla="*/ 14 h 14"/>
                  </a:gdLst>
                  <a:ahLst/>
                  <a:cxnLst>
                    <a:cxn ang="0">
                      <a:pos x="T0" y="T1"/>
                    </a:cxn>
                    <a:cxn ang="0">
                      <a:pos x="T2" y="T3"/>
                    </a:cxn>
                    <a:cxn ang="0">
                      <a:pos x="T4" y="T5"/>
                    </a:cxn>
                    <a:cxn ang="0">
                      <a:pos x="T6" y="T7"/>
                    </a:cxn>
                    <a:cxn ang="0">
                      <a:pos x="T8" y="T9"/>
                    </a:cxn>
                    <a:cxn ang="0">
                      <a:pos x="T10" y="T11"/>
                    </a:cxn>
                  </a:cxnLst>
                  <a:rect l="0" t="0" r="r" b="b"/>
                  <a:pathLst>
                    <a:path w="14" h="14">
                      <a:moveTo>
                        <a:pt x="7" y="14"/>
                      </a:moveTo>
                      <a:lnTo>
                        <a:pt x="7" y="14"/>
                      </a:lnTo>
                      <a:cubicBezTo>
                        <a:pt x="11" y="14"/>
                        <a:pt x="14" y="11"/>
                        <a:pt x="14" y="7"/>
                      </a:cubicBezTo>
                      <a:cubicBezTo>
                        <a:pt x="14" y="3"/>
                        <a:pt x="11" y="0"/>
                        <a:pt x="7" y="0"/>
                      </a:cubicBezTo>
                      <a:cubicBezTo>
                        <a:pt x="3" y="0"/>
                        <a:pt x="0" y="3"/>
                        <a:pt x="0" y="7"/>
                      </a:cubicBezTo>
                      <a:cubicBezTo>
                        <a:pt x="0" y="11"/>
                        <a:pt x="3" y="14"/>
                        <a:pt x="7" y="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1" name="Freeform 48"/>
                <p:cNvSpPr>
                  <a:spLocks/>
                </p:cNvSpPr>
                <p:nvPr/>
              </p:nvSpPr>
              <p:spPr bwMode="auto">
                <a:xfrm>
                  <a:off x="2249" y="2105"/>
                  <a:ext cx="269" cy="38"/>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0"/>
                        <a:pt x="3" y="13"/>
                        <a:pt x="6" y="13"/>
                      </a:cubicBezTo>
                      <a:lnTo>
                        <a:pt x="84" y="13"/>
                      </a:lnTo>
                      <a:cubicBezTo>
                        <a:pt x="87" y="13"/>
                        <a:pt x="90" y="10"/>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2" name="Freeform 49"/>
                <p:cNvSpPr>
                  <a:spLocks/>
                </p:cNvSpPr>
                <p:nvPr/>
              </p:nvSpPr>
              <p:spPr bwMode="auto">
                <a:xfrm>
                  <a:off x="2560" y="2105"/>
                  <a:ext cx="42" cy="38"/>
                </a:xfrm>
                <a:custGeom>
                  <a:avLst/>
                  <a:gdLst>
                    <a:gd name="T0" fmla="*/ 7 w 14"/>
                    <a:gd name="T1" fmla="*/ 0 h 13"/>
                    <a:gd name="T2" fmla="*/ 7 w 14"/>
                    <a:gd name="T3" fmla="*/ 0 h 13"/>
                    <a:gd name="T4" fmla="*/ 0 w 14"/>
                    <a:gd name="T5" fmla="*/ 6 h 13"/>
                    <a:gd name="T6" fmla="*/ 7 w 14"/>
                    <a:gd name="T7" fmla="*/ 13 h 13"/>
                    <a:gd name="T8" fmla="*/ 14 w 14"/>
                    <a:gd name="T9" fmla="*/ 6 h 13"/>
                    <a:gd name="T10" fmla="*/ 7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7" y="0"/>
                      </a:moveTo>
                      <a:lnTo>
                        <a:pt x="7" y="0"/>
                      </a:lnTo>
                      <a:cubicBezTo>
                        <a:pt x="3" y="0"/>
                        <a:pt x="0" y="3"/>
                        <a:pt x="0" y="6"/>
                      </a:cubicBezTo>
                      <a:cubicBezTo>
                        <a:pt x="0" y="10"/>
                        <a:pt x="3" y="13"/>
                        <a:pt x="7" y="13"/>
                      </a:cubicBezTo>
                      <a:cubicBezTo>
                        <a:pt x="11" y="13"/>
                        <a:pt x="14" y="10"/>
                        <a:pt x="14" y="6"/>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3" name="Freeform 50"/>
                <p:cNvSpPr>
                  <a:spLocks/>
                </p:cNvSpPr>
                <p:nvPr/>
              </p:nvSpPr>
              <p:spPr bwMode="auto">
                <a:xfrm>
                  <a:off x="2249" y="2276"/>
                  <a:ext cx="269" cy="38"/>
                </a:xfrm>
                <a:custGeom>
                  <a:avLst/>
                  <a:gdLst>
                    <a:gd name="T0" fmla="*/ 84 w 90"/>
                    <a:gd name="T1" fmla="*/ 0 h 13"/>
                    <a:gd name="T2" fmla="*/ 84 w 90"/>
                    <a:gd name="T3" fmla="*/ 0 h 13"/>
                    <a:gd name="T4" fmla="*/ 6 w 90"/>
                    <a:gd name="T5" fmla="*/ 0 h 13"/>
                    <a:gd name="T6" fmla="*/ 0 w 90"/>
                    <a:gd name="T7" fmla="*/ 6 h 13"/>
                    <a:gd name="T8" fmla="*/ 0 w 90"/>
                    <a:gd name="T9" fmla="*/ 7 h 13"/>
                    <a:gd name="T10" fmla="*/ 6 w 90"/>
                    <a:gd name="T11" fmla="*/ 13 h 13"/>
                    <a:gd name="T12" fmla="*/ 84 w 90"/>
                    <a:gd name="T13" fmla="*/ 13 h 13"/>
                    <a:gd name="T14" fmla="*/ 90 w 90"/>
                    <a:gd name="T15" fmla="*/ 7 h 13"/>
                    <a:gd name="T16" fmla="*/ 90 w 90"/>
                    <a:gd name="T17" fmla="*/ 6 h 13"/>
                    <a:gd name="T18" fmla="*/ 84 w 9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
                      <a:moveTo>
                        <a:pt x="84" y="0"/>
                      </a:moveTo>
                      <a:lnTo>
                        <a:pt x="84" y="0"/>
                      </a:lnTo>
                      <a:lnTo>
                        <a:pt x="6" y="0"/>
                      </a:lnTo>
                      <a:cubicBezTo>
                        <a:pt x="3" y="0"/>
                        <a:pt x="0" y="3"/>
                        <a:pt x="0" y="6"/>
                      </a:cubicBezTo>
                      <a:lnTo>
                        <a:pt x="0" y="7"/>
                      </a:lnTo>
                      <a:cubicBezTo>
                        <a:pt x="0" y="11"/>
                        <a:pt x="3" y="13"/>
                        <a:pt x="6" y="13"/>
                      </a:cubicBezTo>
                      <a:lnTo>
                        <a:pt x="84" y="13"/>
                      </a:lnTo>
                      <a:cubicBezTo>
                        <a:pt x="87" y="13"/>
                        <a:pt x="90" y="11"/>
                        <a:pt x="90" y="7"/>
                      </a:cubicBezTo>
                      <a:lnTo>
                        <a:pt x="90" y="6"/>
                      </a:lnTo>
                      <a:cubicBezTo>
                        <a:pt x="90" y="3"/>
                        <a:pt x="87" y="0"/>
                        <a:pt x="8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4" name="Freeform 51"/>
                <p:cNvSpPr>
                  <a:spLocks/>
                </p:cNvSpPr>
                <p:nvPr/>
              </p:nvSpPr>
              <p:spPr bwMode="auto">
                <a:xfrm>
                  <a:off x="2560" y="2276"/>
                  <a:ext cx="42" cy="41"/>
                </a:xfrm>
                <a:custGeom>
                  <a:avLst/>
                  <a:gdLst>
                    <a:gd name="T0" fmla="*/ 7 w 14"/>
                    <a:gd name="T1" fmla="*/ 0 h 14"/>
                    <a:gd name="T2" fmla="*/ 7 w 14"/>
                    <a:gd name="T3" fmla="*/ 0 h 14"/>
                    <a:gd name="T4" fmla="*/ 0 w 14"/>
                    <a:gd name="T5" fmla="*/ 7 h 14"/>
                    <a:gd name="T6" fmla="*/ 7 w 14"/>
                    <a:gd name="T7" fmla="*/ 14 h 14"/>
                    <a:gd name="T8" fmla="*/ 14 w 14"/>
                    <a:gd name="T9" fmla="*/ 7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lnTo>
                        <a:pt x="7" y="0"/>
                      </a:lnTo>
                      <a:cubicBezTo>
                        <a:pt x="3" y="0"/>
                        <a:pt x="0" y="3"/>
                        <a:pt x="0" y="7"/>
                      </a:cubicBezTo>
                      <a:cubicBezTo>
                        <a:pt x="0" y="11"/>
                        <a:pt x="3" y="14"/>
                        <a:pt x="7" y="14"/>
                      </a:cubicBezTo>
                      <a:cubicBezTo>
                        <a:pt x="11" y="14"/>
                        <a:pt x="14" y="11"/>
                        <a:pt x="14" y="7"/>
                      </a:cubicBezTo>
                      <a:cubicBezTo>
                        <a:pt x="14" y="3"/>
                        <a:pt x="11" y="0"/>
                        <a:pt x="7"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cxnSp>
            <p:nvCxnSpPr>
              <p:cNvPr id="63" name="Straight Arrow Connector 62"/>
              <p:cNvCxnSpPr/>
              <p:nvPr/>
            </p:nvCxnSpPr>
            <p:spPr>
              <a:xfrm>
                <a:off x="6168008" y="4437112"/>
                <a:ext cx="288032" cy="208823"/>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4906468" y="4365104"/>
                <a:ext cx="325436" cy="280831"/>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flipV="1">
                <a:off x="4583833" y="3612109"/>
                <a:ext cx="432047" cy="320947"/>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6023992" y="3612108"/>
                <a:ext cx="387088" cy="176932"/>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5552009" y="3188347"/>
                <a:ext cx="0" cy="312661"/>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16357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a:t>
            </a:r>
            <a:r>
              <a:rPr lang="en-AU" dirty="0" smtClean="0"/>
              <a:t>Health: A personal physician 24x7</a:t>
            </a:r>
            <a:endParaRPr lang="en-AU" dirty="0"/>
          </a:p>
        </p:txBody>
      </p:sp>
      <p:sp>
        <p:nvSpPr>
          <p:cNvPr id="3" name="Footer Placeholder 2"/>
          <p:cNvSpPr>
            <a:spLocks noGrp="1"/>
          </p:cNvSpPr>
          <p:nvPr>
            <p:ph type="ftr" sz="quarter" idx="12"/>
          </p:nvPr>
        </p:nvSpPr>
        <p:spPr>
          <a:prstGeom prst="rect">
            <a:avLst/>
          </a:prstGeom>
        </p:spPr>
        <p:txBody>
          <a:bodyPr/>
          <a:lstStyle/>
          <a:p>
            <a:r>
              <a:rPr lang="en-US" smtClean="0"/>
              <a:t>Hugh Bradlow – ACCANect 2017 - Your place in the connected world</a:t>
            </a:r>
            <a:endParaRPr lang="en-AU" dirty="0"/>
          </a:p>
        </p:txBody>
      </p:sp>
      <p:grpSp>
        <p:nvGrpSpPr>
          <p:cNvPr id="9" name="Group 8"/>
          <p:cNvGrpSpPr/>
          <p:nvPr/>
        </p:nvGrpSpPr>
        <p:grpSpPr>
          <a:xfrm>
            <a:off x="179514" y="627535"/>
            <a:ext cx="8563604" cy="4135446"/>
            <a:chOff x="179513" y="836712"/>
            <a:chExt cx="8563604" cy="5513928"/>
          </a:xfrm>
        </p:grpSpPr>
        <p:pic>
          <p:nvPicPr>
            <p:cNvPr id="42" name="Picture 4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79513" y="836712"/>
              <a:ext cx="220824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Group 7"/>
            <p:cNvGrpSpPr/>
            <p:nvPr/>
          </p:nvGrpSpPr>
          <p:grpSpPr>
            <a:xfrm>
              <a:off x="2456649" y="1768986"/>
              <a:ext cx="1494390" cy="554814"/>
              <a:chOff x="5850752" y="2534780"/>
              <a:chExt cx="1618923" cy="554814"/>
            </a:xfrm>
          </p:grpSpPr>
          <p:pic>
            <p:nvPicPr>
              <p:cNvPr id="44"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400000">
                <a:off x="5815999" y="2705871"/>
                <a:ext cx="279772" cy="210266"/>
              </a:xfrm>
              <a:prstGeom prst="rect">
                <a:avLst/>
              </a:prstGeom>
              <a:noFill/>
              <a:ln w="9525">
                <a:noFill/>
                <a:miter lim="800000"/>
                <a:headEnd/>
                <a:tailEnd/>
              </a:ln>
            </p:spPr>
          </p:pic>
          <p:sp>
            <p:nvSpPr>
              <p:cNvPr id="45" name="TextBox 44"/>
              <p:cNvSpPr txBox="1"/>
              <p:nvPr/>
            </p:nvSpPr>
            <p:spPr>
              <a:xfrm>
                <a:off x="6061018" y="2534780"/>
                <a:ext cx="1408657" cy="554814"/>
              </a:xfrm>
              <a:prstGeom prst="rect">
                <a:avLst/>
              </a:prstGeom>
              <a:noFill/>
            </p:spPr>
            <p:txBody>
              <a:bodyPr wrap="none" lIns="107287" tIns="53643" rIns="107287" bIns="53643" rtlCol="0">
                <a:spAutoFit/>
              </a:bodyPr>
              <a:lstStyle/>
              <a:p>
                <a:r>
                  <a:rPr lang="en-AU" sz="2000" kern="0" dirty="0">
                    <a:solidFill>
                      <a:schemeClr val="bg2"/>
                    </a:solidFill>
                  </a:rPr>
                  <a:t>Bluetooth</a:t>
                </a:r>
              </a:p>
            </p:txBody>
          </p:sp>
        </p:grpSp>
        <p:pic>
          <p:nvPicPr>
            <p:cNvPr id="46" name="Picture 4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01148" y="2638890"/>
              <a:ext cx="871083" cy="1336094"/>
            </a:xfrm>
            <a:prstGeom prst="rect">
              <a:avLst/>
            </a:prstGeom>
            <a:effectLst>
              <a:outerShdw blurRad="50800" dist="38100" dir="5400000" algn="t" rotWithShape="0">
                <a:prstClr val="black">
                  <a:alpha val="40000"/>
                </a:prstClr>
              </a:outerShdw>
            </a:effectLst>
          </p:spPr>
        </p:pic>
        <p:grpSp>
          <p:nvGrpSpPr>
            <p:cNvPr id="47" name="Group 8"/>
            <p:cNvGrpSpPr/>
            <p:nvPr/>
          </p:nvGrpSpPr>
          <p:grpSpPr>
            <a:xfrm>
              <a:off x="5376239" y="3758958"/>
              <a:ext cx="1318081" cy="554814"/>
              <a:chOff x="5786114" y="1621000"/>
              <a:chExt cx="1427921" cy="554814"/>
            </a:xfrm>
          </p:grpSpPr>
          <p:pic>
            <p:nvPicPr>
              <p:cNvPr id="48" name="Picture 11"/>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5786114" y="1674350"/>
                <a:ext cx="344815" cy="211591"/>
              </a:xfrm>
              <a:prstGeom prst="rect">
                <a:avLst/>
              </a:prstGeom>
              <a:noFill/>
              <a:ln w="9525">
                <a:noFill/>
                <a:miter lim="800000"/>
                <a:headEnd/>
                <a:tailEnd/>
              </a:ln>
            </p:spPr>
          </p:pic>
          <p:sp>
            <p:nvSpPr>
              <p:cNvPr id="49" name="TextBox 48"/>
              <p:cNvSpPr txBox="1"/>
              <p:nvPr/>
            </p:nvSpPr>
            <p:spPr>
              <a:xfrm>
                <a:off x="6022449" y="1621000"/>
                <a:ext cx="1191586" cy="554814"/>
              </a:xfrm>
              <a:prstGeom prst="rect">
                <a:avLst/>
              </a:prstGeom>
              <a:noFill/>
            </p:spPr>
            <p:txBody>
              <a:bodyPr wrap="none" lIns="107287" tIns="53643" rIns="107287" bIns="53643" rtlCol="0">
                <a:spAutoFit/>
              </a:bodyPr>
              <a:lstStyle/>
              <a:p>
                <a:r>
                  <a:rPr lang="en-AU" sz="2000" kern="0" dirty="0">
                    <a:solidFill>
                      <a:schemeClr val="bg2"/>
                    </a:solidFill>
                  </a:rPr>
                  <a:t>4G LTE</a:t>
                </a:r>
              </a:p>
            </p:txBody>
          </p:sp>
        </p:grpSp>
        <p:pic>
          <p:nvPicPr>
            <p:cNvPr id="52" name="Picture 2" descr="C:\Program Files (x86)\Microsoft Office\MEDIA\CAGCAT10\j0240719.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2279" y="1284097"/>
              <a:ext cx="1164031" cy="182697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a:off x="2456652" y="2420888"/>
              <a:ext cx="2043340" cy="499707"/>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099399" y="3853524"/>
              <a:ext cx="1018855" cy="985169"/>
            </a:xfrm>
            <a:prstGeom prst="straightConnector1">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524328" y="3238785"/>
              <a:ext cx="0" cy="7326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7" name="Picture 3" descr="C:\Users\c611111\AppData\Local\Microsoft\Windows\Temporary Internet Files\Content.IE5\1Y8YY15W\MC90031124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4230921" y="836712"/>
              <a:ext cx="1834286" cy="1231697"/>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Arrow Connector 57"/>
            <p:cNvCxnSpPr/>
            <p:nvPr/>
          </p:nvCxnSpPr>
          <p:spPr>
            <a:xfrm flipH="1">
              <a:off x="6118254" y="1412776"/>
              <a:ext cx="8640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023776" y="1340768"/>
              <a:ext cx="86409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0" name="Group 8"/>
            <p:cNvGrpSpPr/>
            <p:nvPr/>
          </p:nvGrpSpPr>
          <p:grpSpPr>
            <a:xfrm>
              <a:off x="4181830" y="4065167"/>
              <a:ext cx="1076712" cy="579148"/>
              <a:chOff x="5969269" y="1361261"/>
              <a:chExt cx="1166439" cy="579148"/>
            </a:xfrm>
          </p:grpSpPr>
          <p:pic>
            <p:nvPicPr>
              <p:cNvPr id="61" name="Picture 11"/>
              <p:cNvPicPr>
                <a:picLocks noChangeAspect="1" noChangeArrowheads="1"/>
              </p:cNvPicPr>
              <p:nvPr/>
            </p:nvPicPr>
            <p:blipFill>
              <a:blip r:embed="rId6" cstate="email">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790893" y="1361261"/>
                <a:ext cx="344815" cy="211591"/>
              </a:xfrm>
              <a:prstGeom prst="rect">
                <a:avLst/>
              </a:prstGeom>
              <a:noFill/>
              <a:ln w="9525">
                <a:noFill/>
                <a:miter lim="800000"/>
                <a:headEnd/>
                <a:tailEnd/>
              </a:ln>
            </p:spPr>
          </p:pic>
          <p:sp>
            <p:nvSpPr>
              <p:cNvPr id="62" name="TextBox 61"/>
              <p:cNvSpPr txBox="1"/>
              <p:nvPr/>
            </p:nvSpPr>
            <p:spPr>
              <a:xfrm>
                <a:off x="5969269" y="1385596"/>
                <a:ext cx="884210" cy="554813"/>
              </a:xfrm>
              <a:prstGeom prst="rect">
                <a:avLst/>
              </a:prstGeom>
              <a:noFill/>
            </p:spPr>
            <p:txBody>
              <a:bodyPr wrap="none" lIns="107287" tIns="53643" rIns="107287" bIns="53643" rtlCol="0">
                <a:spAutoFit/>
              </a:bodyPr>
              <a:lstStyle/>
              <a:p>
                <a:r>
                  <a:rPr lang="en-AU" sz="2000" kern="0" dirty="0">
                    <a:solidFill>
                      <a:schemeClr val="bg2"/>
                    </a:solidFill>
                  </a:rPr>
                  <a:t>Wi-Fi</a:t>
                </a:r>
              </a:p>
            </p:txBody>
          </p:sp>
        </p:grpSp>
        <p:grpSp>
          <p:nvGrpSpPr>
            <p:cNvPr id="63" name="Group 62"/>
            <p:cNvGrpSpPr/>
            <p:nvPr/>
          </p:nvGrpSpPr>
          <p:grpSpPr>
            <a:xfrm>
              <a:off x="6222837" y="4023899"/>
              <a:ext cx="2520280" cy="2326741"/>
              <a:chOff x="65513" y="4054665"/>
              <a:chExt cx="2520280" cy="2326741"/>
            </a:xfrm>
          </p:grpSpPr>
          <p:sp>
            <p:nvSpPr>
              <p:cNvPr id="64" name="Freeform 16"/>
              <p:cNvSpPr>
                <a:spLocks/>
              </p:cNvSpPr>
              <p:nvPr/>
            </p:nvSpPr>
            <p:spPr bwMode="auto">
              <a:xfrm>
                <a:off x="65513" y="4054665"/>
                <a:ext cx="2520280" cy="2326741"/>
              </a:xfrm>
              <a:custGeom>
                <a:avLst/>
                <a:gdLst/>
                <a:ahLst/>
                <a:cxnLst>
                  <a:cxn ang="0">
                    <a:pos x="624" y="48"/>
                  </a:cxn>
                  <a:cxn ang="0">
                    <a:pos x="675" y="40"/>
                  </a:cxn>
                  <a:cxn ang="0">
                    <a:pos x="744" y="42"/>
                  </a:cxn>
                  <a:cxn ang="0">
                    <a:pos x="830" y="60"/>
                  </a:cxn>
                  <a:cxn ang="0">
                    <a:pos x="892" y="115"/>
                  </a:cxn>
                  <a:cxn ang="0">
                    <a:pos x="879" y="160"/>
                  </a:cxn>
                  <a:cxn ang="0">
                    <a:pos x="852" y="151"/>
                  </a:cxn>
                  <a:cxn ang="0">
                    <a:pos x="941" y="225"/>
                  </a:cxn>
                  <a:cxn ang="0">
                    <a:pos x="858" y="300"/>
                  </a:cxn>
                  <a:cxn ang="0">
                    <a:pos x="831" y="306"/>
                  </a:cxn>
                  <a:cxn ang="0">
                    <a:pos x="827" y="333"/>
                  </a:cxn>
                  <a:cxn ang="0">
                    <a:pos x="786" y="364"/>
                  </a:cxn>
                  <a:cxn ang="0">
                    <a:pos x="726" y="385"/>
                  </a:cxn>
                  <a:cxn ang="0">
                    <a:pos x="662" y="391"/>
                  </a:cxn>
                  <a:cxn ang="0">
                    <a:pos x="612" y="391"/>
                  </a:cxn>
                  <a:cxn ang="0">
                    <a:pos x="579" y="411"/>
                  </a:cxn>
                  <a:cxn ang="0">
                    <a:pos x="531" y="426"/>
                  </a:cxn>
                  <a:cxn ang="0">
                    <a:pos x="483" y="433"/>
                  </a:cxn>
                  <a:cxn ang="0">
                    <a:pos x="437" y="433"/>
                  </a:cxn>
                  <a:cxn ang="0">
                    <a:pos x="374" y="424"/>
                  </a:cxn>
                  <a:cxn ang="0">
                    <a:pos x="326" y="405"/>
                  </a:cxn>
                  <a:cxn ang="0">
                    <a:pos x="297" y="384"/>
                  </a:cxn>
                  <a:cxn ang="0">
                    <a:pos x="285" y="363"/>
                  </a:cxn>
                  <a:cxn ang="0">
                    <a:pos x="294" y="385"/>
                  </a:cxn>
                  <a:cxn ang="0">
                    <a:pos x="254" y="394"/>
                  </a:cxn>
                  <a:cxn ang="0">
                    <a:pos x="182" y="390"/>
                  </a:cxn>
                  <a:cxn ang="0">
                    <a:pos x="111" y="369"/>
                  </a:cxn>
                  <a:cxn ang="0">
                    <a:pos x="75" y="346"/>
                  </a:cxn>
                  <a:cxn ang="0">
                    <a:pos x="62" y="324"/>
                  </a:cxn>
                  <a:cxn ang="0">
                    <a:pos x="57" y="297"/>
                  </a:cxn>
                  <a:cxn ang="0">
                    <a:pos x="69" y="273"/>
                  </a:cxn>
                  <a:cxn ang="0">
                    <a:pos x="86" y="258"/>
                  </a:cxn>
                  <a:cxn ang="0">
                    <a:pos x="66" y="273"/>
                  </a:cxn>
                  <a:cxn ang="0">
                    <a:pos x="41" y="262"/>
                  </a:cxn>
                  <a:cxn ang="0">
                    <a:pos x="17" y="241"/>
                  </a:cxn>
                  <a:cxn ang="0">
                    <a:pos x="0" y="214"/>
                  </a:cxn>
                  <a:cxn ang="0">
                    <a:pos x="5" y="186"/>
                  </a:cxn>
                  <a:cxn ang="0">
                    <a:pos x="24" y="163"/>
                  </a:cxn>
                  <a:cxn ang="0">
                    <a:pos x="56" y="142"/>
                  </a:cxn>
                  <a:cxn ang="0">
                    <a:pos x="86" y="133"/>
                  </a:cxn>
                  <a:cxn ang="0">
                    <a:pos x="90" y="150"/>
                  </a:cxn>
                  <a:cxn ang="0">
                    <a:pos x="86" y="121"/>
                  </a:cxn>
                  <a:cxn ang="0">
                    <a:pos x="95" y="96"/>
                  </a:cxn>
                  <a:cxn ang="0">
                    <a:pos x="125" y="72"/>
                  </a:cxn>
                  <a:cxn ang="0">
                    <a:pos x="164" y="55"/>
                  </a:cxn>
                  <a:cxn ang="0">
                    <a:pos x="218" y="43"/>
                  </a:cxn>
                  <a:cxn ang="0">
                    <a:pos x="270" y="40"/>
                  </a:cxn>
                  <a:cxn ang="0">
                    <a:pos x="314" y="42"/>
                  </a:cxn>
                  <a:cxn ang="0">
                    <a:pos x="327" y="48"/>
                  </a:cxn>
                  <a:cxn ang="0">
                    <a:pos x="317" y="60"/>
                  </a:cxn>
                  <a:cxn ang="0">
                    <a:pos x="309" y="79"/>
                  </a:cxn>
                  <a:cxn ang="0">
                    <a:pos x="338" y="37"/>
                  </a:cxn>
                  <a:cxn ang="0">
                    <a:pos x="368" y="24"/>
                  </a:cxn>
                  <a:cxn ang="0">
                    <a:pos x="417" y="7"/>
                  </a:cxn>
                  <a:cxn ang="0">
                    <a:pos x="465" y="1"/>
                  </a:cxn>
                  <a:cxn ang="0">
                    <a:pos x="510" y="1"/>
                  </a:cxn>
                  <a:cxn ang="0">
                    <a:pos x="564" y="9"/>
                  </a:cxn>
                  <a:cxn ang="0">
                    <a:pos x="620" y="27"/>
                  </a:cxn>
                  <a:cxn ang="0">
                    <a:pos x="642" y="46"/>
                  </a:cxn>
                  <a:cxn ang="0">
                    <a:pos x="624" y="48"/>
                  </a:cxn>
                </a:cxnLst>
                <a:rect l="0" t="0" r="r" b="b"/>
                <a:pathLst>
                  <a:path w="942" h="433">
                    <a:moveTo>
                      <a:pt x="624" y="48"/>
                    </a:moveTo>
                    <a:lnTo>
                      <a:pt x="675" y="40"/>
                    </a:lnTo>
                    <a:lnTo>
                      <a:pt x="744" y="42"/>
                    </a:lnTo>
                    <a:cubicBezTo>
                      <a:pt x="744" y="42"/>
                      <a:pt x="805" y="48"/>
                      <a:pt x="830" y="60"/>
                    </a:cubicBezTo>
                    <a:cubicBezTo>
                      <a:pt x="855" y="72"/>
                      <a:pt x="884" y="98"/>
                      <a:pt x="892" y="115"/>
                    </a:cubicBezTo>
                    <a:cubicBezTo>
                      <a:pt x="900" y="132"/>
                      <a:pt x="885" y="156"/>
                      <a:pt x="879" y="160"/>
                    </a:cubicBezTo>
                    <a:lnTo>
                      <a:pt x="852" y="151"/>
                    </a:lnTo>
                    <a:cubicBezTo>
                      <a:pt x="862" y="162"/>
                      <a:pt x="942" y="175"/>
                      <a:pt x="941" y="225"/>
                    </a:cubicBezTo>
                    <a:cubicBezTo>
                      <a:pt x="940" y="275"/>
                      <a:pt x="879" y="288"/>
                      <a:pt x="858" y="300"/>
                    </a:cubicBezTo>
                    <a:cubicBezTo>
                      <a:pt x="837" y="312"/>
                      <a:pt x="831" y="306"/>
                      <a:pt x="831" y="306"/>
                    </a:cubicBezTo>
                    <a:cubicBezTo>
                      <a:pt x="831" y="306"/>
                      <a:pt x="827" y="333"/>
                      <a:pt x="827" y="333"/>
                    </a:cubicBezTo>
                    <a:cubicBezTo>
                      <a:pt x="827" y="333"/>
                      <a:pt x="786" y="364"/>
                      <a:pt x="786" y="364"/>
                    </a:cubicBezTo>
                    <a:cubicBezTo>
                      <a:pt x="786" y="364"/>
                      <a:pt x="726" y="385"/>
                      <a:pt x="726" y="385"/>
                    </a:cubicBezTo>
                    <a:cubicBezTo>
                      <a:pt x="726" y="385"/>
                      <a:pt x="662" y="391"/>
                      <a:pt x="662" y="391"/>
                    </a:cubicBezTo>
                    <a:cubicBezTo>
                      <a:pt x="662" y="391"/>
                      <a:pt x="612" y="391"/>
                      <a:pt x="612" y="391"/>
                    </a:cubicBezTo>
                    <a:cubicBezTo>
                      <a:pt x="612" y="391"/>
                      <a:pt x="579" y="411"/>
                      <a:pt x="579" y="411"/>
                    </a:cubicBezTo>
                    <a:cubicBezTo>
                      <a:pt x="579" y="411"/>
                      <a:pt x="531" y="426"/>
                      <a:pt x="531" y="426"/>
                    </a:cubicBezTo>
                    <a:cubicBezTo>
                      <a:pt x="531" y="426"/>
                      <a:pt x="483" y="433"/>
                      <a:pt x="483" y="433"/>
                    </a:cubicBezTo>
                    <a:cubicBezTo>
                      <a:pt x="483" y="433"/>
                      <a:pt x="437" y="433"/>
                      <a:pt x="437" y="433"/>
                    </a:cubicBezTo>
                    <a:cubicBezTo>
                      <a:pt x="437" y="433"/>
                      <a:pt x="374" y="424"/>
                      <a:pt x="374" y="424"/>
                    </a:cubicBezTo>
                    <a:cubicBezTo>
                      <a:pt x="374" y="424"/>
                      <a:pt x="339" y="412"/>
                      <a:pt x="326" y="405"/>
                    </a:cubicBezTo>
                    <a:cubicBezTo>
                      <a:pt x="313" y="398"/>
                      <a:pt x="304" y="391"/>
                      <a:pt x="297" y="384"/>
                    </a:cubicBezTo>
                    <a:cubicBezTo>
                      <a:pt x="290" y="377"/>
                      <a:pt x="285" y="363"/>
                      <a:pt x="285" y="363"/>
                    </a:cubicBezTo>
                    <a:lnTo>
                      <a:pt x="294" y="385"/>
                    </a:lnTo>
                    <a:cubicBezTo>
                      <a:pt x="294" y="385"/>
                      <a:pt x="254" y="394"/>
                      <a:pt x="254" y="394"/>
                    </a:cubicBezTo>
                    <a:cubicBezTo>
                      <a:pt x="254" y="394"/>
                      <a:pt x="182" y="390"/>
                      <a:pt x="182" y="390"/>
                    </a:cubicBezTo>
                    <a:cubicBezTo>
                      <a:pt x="182" y="390"/>
                      <a:pt x="111" y="369"/>
                      <a:pt x="111" y="369"/>
                    </a:cubicBezTo>
                    <a:cubicBezTo>
                      <a:pt x="111" y="369"/>
                      <a:pt x="75" y="346"/>
                      <a:pt x="75" y="346"/>
                    </a:cubicBezTo>
                    <a:cubicBezTo>
                      <a:pt x="75" y="346"/>
                      <a:pt x="65" y="332"/>
                      <a:pt x="62" y="324"/>
                    </a:cubicBezTo>
                    <a:cubicBezTo>
                      <a:pt x="59" y="316"/>
                      <a:pt x="56" y="305"/>
                      <a:pt x="57" y="297"/>
                    </a:cubicBezTo>
                    <a:cubicBezTo>
                      <a:pt x="58" y="289"/>
                      <a:pt x="64" y="279"/>
                      <a:pt x="69" y="273"/>
                    </a:cubicBezTo>
                    <a:lnTo>
                      <a:pt x="86" y="258"/>
                    </a:lnTo>
                    <a:lnTo>
                      <a:pt x="66" y="273"/>
                    </a:lnTo>
                    <a:cubicBezTo>
                      <a:pt x="66" y="273"/>
                      <a:pt x="41" y="262"/>
                      <a:pt x="41" y="262"/>
                    </a:cubicBezTo>
                    <a:cubicBezTo>
                      <a:pt x="41" y="262"/>
                      <a:pt x="17" y="241"/>
                      <a:pt x="17" y="241"/>
                    </a:cubicBezTo>
                    <a:cubicBezTo>
                      <a:pt x="17" y="241"/>
                      <a:pt x="0" y="214"/>
                      <a:pt x="0" y="214"/>
                    </a:cubicBezTo>
                    <a:cubicBezTo>
                      <a:pt x="0" y="214"/>
                      <a:pt x="5" y="186"/>
                      <a:pt x="5" y="186"/>
                    </a:cubicBezTo>
                    <a:cubicBezTo>
                      <a:pt x="5" y="186"/>
                      <a:pt x="24" y="163"/>
                      <a:pt x="24" y="163"/>
                    </a:cubicBezTo>
                    <a:cubicBezTo>
                      <a:pt x="24" y="163"/>
                      <a:pt x="46" y="147"/>
                      <a:pt x="56" y="142"/>
                    </a:cubicBezTo>
                    <a:cubicBezTo>
                      <a:pt x="66" y="137"/>
                      <a:pt x="80" y="132"/>
                      <a:pt x="86" y="133"/>
                    </a:cubicBezTo>
                    <a:cubicBezTo>
                      <a:pt x="92" y="134"/>
                      <a:pt x="90" y="150"/>
                      <a:pt x="90" y="150"/>
                    </a:cubicBezTo>
                    <a:cubicBezTo>
                      <a:pt x="90" y="150"/>
                      <a:pt x="86" y="121"/>
                      <a:pt x="86" y="121"/>
                    </a:cubicBezTo>
                    <a:cubicBezTo>
                      <a:pt x="86" y="121"/>
                      <a:pt x="95" y="96"/>
                      <a:pt x="95" y="96"/>
                    </a:cubicBezTo>
                    <a:cubicBezTo>
                      <a:pt x="95" y="96"/>
                      <a:pt x="125" y="72"/>
                      <a:pt x="125" y="72"/>
                    </a:cubicBezTo>
                    <a:cubicBezTo>
                      <a:pt x="125" y="72"/>
                      <a:pt x="164" y="55"/>
                      <a:pt x="164" y="55"/>
                    </a:cubicBezTo>
                    <a:cubicBezTo>
                      <a:pt x="164" y="55"/>
                      <a:pt x="218" y="43"/>
                      <a:pt x="218" y="43"/>
                    </a:cubicBezTo>
                    <a:cubicBezTo>
                      <a:pt x="218" y="43"/>
                      <a:pt x="270" y="40"/>
                      <a:pt x="270" y="40"/>
                    </a:cubicBezTo>
                    <a:cubicBezTo>
                      <a:pt x="270" y="40"/>
                      <a:pt x="305" y="41"/>
                      <a:pt x="314" y="42"/>
                    </a:cubicBezTo>
                    <a:cubicBezTo>
                      <a:pt x="323" y="43"/>
                      <a:pt x="327" y="45"/>
                      <a:pt x="327" y="48"/>
                    </a:cubicBezTo>
                    <a:cubicBezTo>
                      <a:pt x="327" y="51"/>
                      <a:pt x="320" y="55"/>
                      <a:pt x="317" y="60"/>
                    </a:cubicBezTo>
                    <a:cubicBezTo>
                      <a:pt x="314" y="65"/>
                      <a:pt x="309" y="79"/>
                      <a:pt x="309" y="79"/>
                    </a:cubicBezTo>
                    <a:cubicBezTo>
                      <a:pt x="309" y="79"/>
                      <a:pt x="338" y="37"/>
                      <a:pt x="338" y="37"/>
                    </a:cubicBezTo>
                    <a:cubicBezTo>
                      <a:pt x="338" y="37"/>
                      <a:pt x="368" y="24"/>
                      <a:pt x="368" y="24"/>
                    </a:cubicBezTo>
                    <a:cubicBezTo>
                      <a:pt x="368" y="24"/>
                      <a:pt x="401" y="11"/>
                      <a:pt x="417" y="7"/>
                    </a:cubicBezTo>
                    <a:cubicBezTo>
                      <a:pt x="433" y="3"/>
                      <a:pt x="450" y="2"/>
                      <a:pt x="465" y="1"/>
                    </a:cubicBezTo>
                    <a:cubicBezTo>
                      <a:pt x="480" y="0"/>
                      <a:pt x="494" y="0"/>
                      <a:pt x="510" y="1"/>
                    </a:cubicBezTo>
                    <a:lnTo>
                      <a:pt x="564" y="9"/>
                    </a:lnTo>
                    <a:lnTo>
                      <a:pt x="620" y="27"/>
                    </a:lnTo>
                    <a:lnTo>
                      <a:pt x="642" y="46"/>
                    </a:lnTo>
                    <a:lnTo>
                      <a:pt x="624" y="48"/>
                    </a:lnTo>
                    <a:close/>
                  </a:path>
                </a:pathLst>
              </a:cu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0000" tIns="46800" rIns="90000" bIns="46800" anchor="ctr"/>
              <a:lstStyle/>
              <a:p>
                <a:pPr algn="ctr"/>
                <a:endParaRPr lang="en-AU" sz="2400" dirty="0">
                  <a:solidFill>
                    <a:srgbClr val="382C82"/>
                  </a:solidFill>
                  <a:latin typeface="Calibri"/>
                  <a:cs typeface="Calibri"/>
                </a:endParaRPr>
              </a:p>
              <a:p>
                <a:pPr algn="ctr"/>
                <a:endParaRPr lang="en-AU" sz="2400" dirty="0">
                  <a:solidFill>
                    <a:srgbClr val="382C82"/>
                  </a:solidFill>
                  <a:latin typeface="Calibri"/>
                  <a:cs typeface="Calibri"/>
                </a:endParaRPr>
              </a:p>
              <a:p>
                <a:pPr algn="ctr"/>
                <a:r>
                  <a:rPr lang="en-AU" sz="2400" dirty="0" smtClean="0">
                    <a:solidFill>
                      <a:srgbClr val="382C82"/>
                    </a:solidFill>
                    <a:latin typeface="Calibri"/>
                    <a:cs typeface="Calibri"/>
                  </a:rPr>
                  <a:t>Cloud </a:t>
                </a:r>
                <a:r>
                  <a:rPr lang="en-AU" sz="2400" dirty="0">
                    <a:solidFill>
                      <a:srgbClr val="382C82"/>
                    </a:solidFill>
                    <a:latin typeface="Calibri"/>
                    <a:cs typeface="Calibri"/>
                  </a:rPr>
                  <a:t>Provider</a:t>
                </a:r>
              </a:p>
            </p:txBody>
          </p:sp>
          <p:pic>
            <p:nvPicPr>
              <p:cNvPr id="65" name="Picture 64" descr="datacentre.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3317" y="4397674"/>
                <a:ext cx="1327374" cy="895203"/>
              </a:xfrm>
              <a:prstGeom prst="rect">
                <a:avLst/>
              </a:prstGeom>
              <a:effectLst>
                <a:outerShdw blurRad="50800" dist="38100" dir="5400000" algn="t" rotWithShape="0">
                  <a:prstClr val="black">
                    <a:alpha val="40000"/>
                  </a:prstClr>
                </a:outerShdw>
              </a:effectLst>
            </p:spPr>
          </p:pic>
        </p:grpSp>
      </p:grpSp>
      <p:sp>
        <p:nvSpPr>
          <p:cNvPr id="4" name="Slide Number Placeholder 3"/>
          <p:cNvSpPr>
            <a:spLocks noGrp="1"/>
          </p:cNvSpPr>
          <p:nvPr>
            <p:ph type="sldNum" sz="quarter" idx="11"/>
          </p:nvPr>
        </p:nvSpPr>
        <p:spPr/>
        <p:txBody>
          <a:bodyPr/>
          <a:lstStyle/>
          <a:p>
            <a:pPr algn="r"/>
            <a:fld id="{E917DE0E-AFB1-41FD-BC35-27DB61CA125F}" type="slidenum">
              <a:rPr lang="en-AU" smtClean="0"/>
              <a:pPr algn="r"/>
              <a:t>19</a:t>
            </a:fld>
            <a:endParaRPr lang="en-AU" dirty="0"/>
          </a:p>
        </p:txBody>
      </p:sp>
    </p:spTree>
    <p:extLst>
      <p:ext uri="{BB962C8B-B14F-4D97-AF65-F5344CB8AC3E}">
        <p14:creationId xmlns:p14="http://schemas.microsoft.com/office/powerpoint/2010/main" val="343469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Outline</a:t>
            </a:r>
            <a:endParaRPr lang="en-AU" dirty="0"/>
          </a:p>
        </p:txBody>
      </p:sp>
      <p:sp>
        <p:nvSpPr>
          <p:cNvPr id="2" name="Text Placeholder 1"/>
          <p:cNvSpPr>
            <a:spLocks noGrp="1"/>
          </p:cNvSpPr>
          <p:nvPr>
            <p:ph type="body" sz="quarter" idx="10"/>
          </p:nvPr>
        </p:nvSpPr>
        <p:spPr/>
        <p:txBody>
          <a:bodyPr>
            <a:noAutofit/>
          </a:bodyPr>
          <a:lstStyle/>
          <a:p>
            <a:pPr marL="457200" indent="-457200">
              <a:buFont typeface="Arial" panose="020B0604020202020204" pitchFamily="34" charset="0"/>
              <a:buChar char="•"/>
            </a:pPr>
            <a:r>
              <a:rPr lang="en-AU" sz="3200" dirty="0" smtClean="0"/>
              <a:t>Digital platforms</a:t>
            </a:r>
          </a:p>
          <a:p>
            <a:pPr marL="457200" indent="-457200">
              <a:buFont typeface="Arial" panose="020B0604020202020204" pitchFamily="34" charset="0"/>
              <a:buChar char="•"/>
            </a:pPr>
            <a:r>
              <a:rPr lang="en-AU" sz="3200" dirty="0" smtClean="0"/>
              <a:t>Big Data and AI</a:t>
            </a:r>
          </a:p>
          <a:p>
            <a:pPr marL="457200" indent="-457200">
              <a:buFont typeface="Arial" panose="020B0604020202020204" pitchFamily="34" charset="0"/>
              <a:buChar char="•"/>
            </a:pPr>
            <a:r>
              <a:rPr lang="en-AU" sz="3200" dirty="0" smtClean="0"/>
              <a:t>AI in the real world</a:t>
            </a:r>
            <a:endParaRPr lang="en-AU" sz="3200" dirty="0"/>
          </a:p>
        </p:txBody>
      </p:sp>
      <p:sp>
        <p:nvSpPr>
          <p:cNvPr id="4" name="Slide Number Placeholder 3"/>
          <p:cNvSpPr>
            <a:spLocks noGrp="1"/>
          </p:cNvSpPr>
          <p:nvPr>
            <p:ph type="sldNum" sz="quarter" idx="4294967295"/>
          </p:nvPr>
        </p:nvSpPr>
        <p:spPr>
          <a:xfrm>
            <a:off x="8820150" y="4922838"/>
            <a:ext cx="323850" cy="107950"/>
          </a:xfrm>
        </p:spPr>
        <p:txBody>
          <a:bodyPr/>
          <a:lstStyle/>
          <a:p>
            <a:fld id="{D5E6A87D-7597-4496-9773-1BD29EAF26C5}" type="slidenum">
              <a:rPr lang="en-AU" smtClean="0"/>
              <a:pPr/>
              <a:t>2</a:t>
            </a:fld>
            <a:endParaRPr lang="en-AU" dirty="0"/>
          </a:p>
        </p:txBody>
      </p:sp>
    </p:spTree>
    <p:extLst>
      <p:ext uri="{BB962C8B-B14F-4D97-AF65-F5344CB8AC3E}">
        <p14:creationId xmlns:p14="http://schemas.microsoft.com/office/powerpoint/2010/main" val="23636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p:cNvSpPr>
            <a:spLocks noGrp="1"/>
          </p:cNvSpPr>
          <p:nvPr>
            <p:ph type="title"/>
          </p:nvPr>
        </p:nvSpPr>
        <p:spPr/>
        <p:txBody>
          <a:bodyPr/>
          <a:lstStyle/>
          <a:p>
            <a:r>
              <a:rPr lang="en-AU" altLang="en-US" smtClean="0"/>
              <a:t>Real-time optimisation and decision support</a:t>
            </a:r>
            <a:endParaRPr lang="en-AU" altLang="en-US" dirty="0" smtClean="0"/>
          </a:p>
        </p:txBody>
      </p:sp>
      <p:sp>
        <p:nvSpPr>
          <p:cNvPr id="4" name="Footer Placeholder 3"/>
          <p:cNvSpPr>
            <a:spLocks noGrp="1"/>
          </p:cNvSpPr>
          <p:nvPr>
            <p:ph type="ftr" sz="quarter" idx="10"/>
          </p:nvPr>
        </p:nvSpPr>
        <p:spPr/>
        <p:txBody>
          <a:bodyPr/>
          <a:lstStyle/>
          <a:p>
            <a:r>
              <a:rPr lang="en-US" smtClean="0"/>
              <a:t>Hugh Bradlow – ACCANect 2017 - Your place in the connected world</a:t>
            </a:r>
            <a:endParaRPr lang="en-US" dirty="0"/>
          </a:p>
        </p:txBody>
      </p:sp>
      <p:sp>
        <p:nvSpPr>
          <p:cNvPr id="6" name="Slide Number Placeholder 5"/>
          <p:cNvSpPr>
            <a:spLocks noGrp="1"/>
          </p:cNvSpPr>
          <p:nvPr>
            <p:ph type="sldNum" sz="quarter" idx="11"/>
          </p:nvPr>
        </p:nvSpPr>
        <p:spPr/>
        <p:txBody>
          <a:bodyPr/>
          <a:lstStyle/>
          <a:p>
            <a:fld id="{E917DE0E-AFB1-41FD-BC35-27DB61CA125F}" type="slidenum">
              <a:rPr lang="en-AU" smtClean="0"/>
              <a:pPr/>
              <a:t>20</a:t>
            </a:fld>
            <a:endParaRPr lang="en-AU" dirty="0"/>
          </a:p>
        </p:txBody>
      </p:sp>
      <p:grpSp>
        <p:nvGrpSpPr>
          <p:cNvPr id="2" name="Group 1"/>
          <p:cNvGrpSpPr/>
          <p:nvPr/>
        </p:nvGrpSpPr>
        <p:grpSpPr>
          <a:xfrm>
            <a:off x="1637554" y="988743"/>
            <a:ext cx="5545137" cy="3340226"/>
            <a:chOff x="3348038" y="1506538"/>
            <a:chExt cx="5545137" cy="4453634"/>
          </a:xfrm>
        </p:grpSpPr>
        <p:sp>
          <p:nvSpPr>
            <p:cNvPr id="3" name="Rectangle 2"/>
            <p:cNvSpPr/>
            <p:nvPr/>
          </p:nvSpPr>
          <p:spPr>
            <a:xfrm>
              <a:off x="3348038" y="1738313"/>
              <a:ext cx="1992312" cy="3922712"/>
            </a:xfrm>
            <a:prstGeom prst="rect">
              <a:avLst/>
            </a:prstGeom>
            <a:noFill/>
            <a:ln w="12700" cmpd="sng">
              <a:solidFill>
                <a:schemeClr val="bg1">
                  <a:lumMod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90" fontAlgn="auto">
                <a:spcBef>
                  <a:spcPts val="0"/>
                </a:spcBef>
                <a:spcAft>
                  <a:spcPts val="0"/>
                </a:spcAft>
                <a:defRPr/>
              </a:pPr>
              <a:endParaRPr lang="en-US"/>
            </a:p>
          </p:txBody>
        </p:sp>
        <p:sp>
          <p:nvSpPr>
            <p:cNvPr id="43" name="Rectangle 42"/>
            <p:cNvSpPr/>
            <p:nvPr/>
          </p:nvSpPr>
          <p:spPr>
            <a:xfrm>
              <a:off x="5435600" y="1738313"/>
              <a:ext cx="1866900" cy="3922712"/>
            </a:xfrm>
            <a:prstGeom prst="rect">
              <a:avLst/>
            </a:prstGeom>
            <a:noFill/>
            <a:ln w="12700" cmpd="sng">
              <a:solidFill>
                <a:schemeClr val="bg1">
                  <a:lumMod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90" fontAlgn="auto">
                <a:spcBef>
                  <a:spcPts val="0"/>
                </a:spcBef>
                <a:spcAft>
                  <a:spcPts val="0"/>
                </a:spcAft>
                <a:defRPr/>
              </a:pPr>
              <a:endParaRPr lang="en-US"/>
            </a:p>
          </p:txBody>
        </p:sp>
        <p:sp>
          <p:nvSpPr>
            <p:cNvPr id="44" name="Rectangle 43"/>
            <p:cNvSpPr/>
            <p:nvPr/>
          </p:nvSpPr>
          <p:spPr>
            <a:xfrm>
              <a:off x="7391400" y="1738313"/>
              <a:ext cx="1501775" cy="3922712"/>
            </a:xfrm>
            <a:prstGeom prst="rect">
              <a:avLst/>
            </a:prstGeom>
            <a:noFill/>
            <a:ln w="12700" cmpd="sng">
              <a:solidFill>
                <a:schemeClr val="bg1">
                  <a:lumMod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90" fontAlgn="auto">
                <a:spcBef>
                  <a:spcPts val="0"/>
                </a:spcBef>
                <a:spcAft>
                  <a:spcPts val="0"/>
                </a:spcAft>
                <a:defRPr/>
              </a:pPr>
              <a:endParaRPr lang="en-US"/>
            </a:p>
          </p:txBody>
        </p:sp>
        <p:grpSp>
          <p:nvGrpSpPr>
            <p:cNvPr id="61446" name="Group 13"/>
            <p:cNvGrpSpPr>
              <a:grpSpLocks noChangeAspect="1"/>
            </p:cNvGrpSpPr>
            <p:nvPr/>
          </p:nvGrpSpPr>
          <p:grpSpPr bwMode="auto">
            <a:xfrm>
              <a:off x="3433763" y="1506538"/>
              <a:ext cx="5459412" cy="4453634"/>
              <a:chOff x="109194" y="207044"/>
              <a:chExt cx="9097989" cy="5567734"/>
            </a:xfrm>
          </p:grpSpPr>
          <p:pic>
            <p:nvPicPr>
              <p:cNvPr id="61451" name="Picture 14" descr="Medion Home Serv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73127" y="630850"/>
                <a:ext cx="1369148" cy="169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52" name="Group 34"/>
              <p:cNvGrpSpPr>
                <a:grpSpLocks/>
              </p:cNvGrpSpPr>
              <p:nvPr/>
            </p:nvGrpSpPr>
            <p:grpSpPr bwMode="auto">
              <a:xfrm>
                <a:off x="135649" y="2578506"/>
                <a:ext cx="2386271" cy="2614777"/>
                <a:chOff x="135649" y="1725622"/>
                <a:chExt cx="2386271" cy="2614777"/>
              </a:xfrm>
            </p:grpSpPr>
            <p:pic>
              <p:nvPicPr>
                <p:cNvPr id="61471" name="Picture 3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3808" y="1725622"/>
                  <a:ext cx="1558095" cy="9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holden_sportwagon.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44122" y="2146522"/>
                  <a:ext cx="1510599" cy="1018111"/>
                </a:xfrm>
                <a:prstGeom prst="rect">
                  <a:avLst/>
                </a:prstGeom>
                <a:noFill/>
                <a:ln w="9525">
                  <a:noFill/>
                  <a:miter lim="800000"/>
                  <a:headEnd/>
                  <a:tailEnd/>
                </a:ln>
                <a:effectLst>
                  <a:outerShdw blurRad="63500" dist="38100" dir="8100000" algn="tr" rotWithShape="0">
                    <a:srgbClr val="000000">
                      <a:alpha val="39999"/>
                    </a:srgbClr>
                  </a:outerShdw>
                </a:effectLst>
              </p:spPr>
            </p:pic>
            <p:pic>
              <p:nvPicPr>
                <p:cNvPr id="40" name="Picture 39" descr="holden-commodore-ss[2].png"/>
                <p:cNvPicPr>
                  <a:picLocks noChangeAspect="1"/>
                </p:cNvPicPr>
                <p:nvPr/>
              </p:nvPicPr>
              <p:blipFill>
                <a:blip r:embed="rId6" cstate="screen">
                  <a:extLst>
                    <a:ext uri="{28A0092B-C50C-407E-A947-70E740481C1C}">
                      <a14:useLocalDpi xmlns:a14="http://schemas.microsoft.com/office/drawing/2010/main"/>
                    </a:ext>
                  </a:extLst>
                </a:blip>
                <a:srcRect r="-19829" b="-20390"/>
                <a:stretch>
                  <a:fillRect/>
                </a:stretch>
              </p:blipFill>
              <p:spPr bwMode="auto">
                <a:xfrm>
                  <a:off x="320837" y="2438262"/>
                  <a:ext cx="1685204" cy="1166957"/>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41" name="TextBox 44"/>
                <p:cNvSpPr txBox="1">
                  <a:spLocks noChangeArrowheads="1"/>
                </p:cNvSpPr>
                <p:nvPr/>
              </p:nvSpPr>
              <p:spPr bwMode="auto">
                <a:xfrm>
                  <a:off x="135649" y="3563541"/>
                  <a:ext cx="2386271" cy="776858"/>
                </a:xfrm>
                <a:prstGeom prst="rect">
                  <a:avLst/>
                </a:prstGeom>
                <a:noFill/>
                <a:ln w="9525">
                  <a:noFill/>
                  <a:miter lim="800000"/>
                  <a:headEnd/>
                  <a:tailEnd/>
                </a:ln>
              </p:spPr>
              <p:txBody>
                <a:bodyPr lIns="95788" tIns="47895" rIns="95788" bIns="47895">
                  <a:spAutoFit/>
                </a:bodyPr>
                <a:lstStyle/>
                <a:p>
                  <a:pPr algn="ctr" defTabSz="477366" fontAlgn="auto">
                    <a:spcBef>
                      <a:spcPts val="0"/>
                    </a:spcBef>
                    <a:spcAft>
                      <a:spcPts val="0"/>
                    </a:spcAft>
                    <a:defRPr/>
                  </a:pPr>
                  <a:r>
                    <a:rPr lang="en-US" sz="1200" kern="0" dirty="0">
                      <a:solidFill>
                        <a:schemeClr val="bg2"/>
                      </a:solidFill>
                      <a:latin typeface="+mn-lt"/>
                      <a:ea typeface="+mn-ea"/>
                    </a:rPr>
                    <a:t>GPS combined with 2-way data</a:t>
                  </a:r>
                  <a:endParaRPr lang="en-AU" sz="1200" kern="0" dirty="0">
                    <a:solidFill>
                      <a:schemeClr val="bg2"/>
                    </a:solidFill>
                    <a:latin typeface="+mn-lt"/>
                    <a:ea typeface="+mn-ea"/>
                  </a:endParaRPr>
                </a:p>
              </p:txBody>
            </p:sp>
          </p:grpSp>
          <p:sp>
            <p:nvSpPr>
              <p:cNvPr id="17" name="TextBox 49"/>
              <p:cNvSpPr txBox="1">
                <a:spLocks noChangeArrowheads="1"/>
              </p:cNvSpPr>
              <p:nvPr/>
            </p:nvSpPr>
            <p:spPr bwMode="auto">
              <a:xfrm>
                <a:off x="2460534" y="1501016"/>
                <a:ext cx="1567232" cy="1238580"/>
              </a:xfrm>
              <a:prstGeom prst="rect">
                <a:avLst/>
              </a:prstGeom>
              <a:solidFill>
                <a:srgbClr val="FFFFFF"/>
              </a:solidFill>
              <a:ln w="9525">
                <a:noFill/>
                <a:miter lim="800000"/>
                <a:headEnd/>
                <a:tailEnd/>
              </a:ln>
            </p:spPr>
            <p:txBody>
              <a:bodyPr wrap="none" lIns="95788" tIns="47895" rIns="95788" bIns="47895">
                <a:spAutoFit/>
              </a:bodyPr>
              <a:lstStyle/>
              <a:p>
                <a:pPr algn="ctr" defTabSz="477366" fontAlgn="auto">
                  <a:spcBef>
                    <a:spcPts val="0"/>
                  </a:spcBef>
                  <a:spcAft>
                    <a:spcPts val="0"/>
                  </a:spcAft>
                  <a:defRPr/>
                </a:pPr>
                <a:r>
                  <a:rPr lang="en-US" sz="1400" dirty="0">
                    <a:solidFill>
                      <a:schemeClr val="accent4"/>
                    </a:solidFill>
                    <a:latin typeface="+mn-lt"/>
                    <a:ea typeface="+mn-ea"/>
                  </a:rPr>
                  <a:t>Cellular </a:t>
                </a:r>
                <a:br>
                  <a:rPr lang="en-US" sz="1400" dirty="0">
                    <a:solidFill>
                      <a:schemeClr val="accent4"/>
                    </a:solidFill>
                    <a:latin typeface="+mn-lt"/>
                    <a:ea typeface="+mn-ea"/>
                  </a:rPr>
                </a:br>
                <a:r>
                  <a:rPr lang="en-US" sz="1400" dirty="0">
                    <a:solidFill>
                      <a:schemeClr val="accent4"/>
                    </a:solidFill>
                    <a:latin typeface="+mn-lt"/>
                    <a:ea typeface="+mn-ea"/>
                  </a:rPr>
                  <a:t>Wireless </a:t>
                </a:r>
              </a:p>
              <a:p>
                <a:pPr algn="ctr" defTabSz="477366" fontAlgn="auto">
                  <a:spcBef>
                    <a:spcPts val="0"/>
                  </a:spcBef>
                  <a:spcAft>
                    <a:spcPts val="0"/>
                  </a:spcAft>
                  <a:defRPr/>
                </a:pPr>
                <a:r>
                  <a:rPr lang="en-US" sz="1400" dirty="0">
                    <a:solidFill>
                      <a:schemeClr val="accent4"/>
                    </a:solidFill>
                    <a:latin typeface="+mn-lt"/>
                    <a:ea typeface="+mn-ea"/>
                  </a:rPr>
                  <a:t>Networks</a:t>
                </a:r>
                <a:endParaRPr lang="en-AU" sz="1400" dirty="0">
                  <a:solidFill>
                    <a:schemeClr val="accent4"/>
                  </a:solidFill>
                  <a:latin typeface="+mn-lt"/>
                  <a:ea typeface="+mn-ea"/>
                </a:endParaRPr>
              </a:p>
            </p:txBody>
          </p:sp>
          <p:grpSp>
            <p:nvGrpSpPr>
              <p:cNvPr id="61454" name="Group 28"/>
              <p:cNvGrpSpPr>
                <a:grpSpLocks/>
              </p:cNvGrpSpPr>
              <p:nvPr/>
            </p:nvGrpSpPr>
            <p:grpSpPr bwMode="auto">
              <a:xfrm>
                <a:off x="3790375" y="3198628"/>
                <a:ext cx="2566324" cy="2576150"/>
                <a:chOff x="97186" y="4041884"/>
                <a:chExt cx="2566324" cy="2576150"/>
              </a:xfrm>
            </p:grpSpPr>
            <p:sp>
              <p:nvSpPr>
                <p:cNvPr id="32" name="TextBox 54"/>
                <p:cNvSpPr txBox="1">
                  <a:spLocks noChangeArrowheads="1"/>
                </p:cNvSpPr>
                <p:nvPr/>
              </p:nvSpPr>
              <p:spPr bwMode="auto">
                <a:xfrm>
                  <a:off x="97186" y="5841176"/>
                  <a:ext cx="2566324" cy="776858"/>
                </a:xfrm>
                <a:prstGeom prst="rect">
                  <a:avLst/>
                </a:prstGeom>
                <a:solidFill>
                  <a:srgbClr val="FFFFFF"/>
                </a:solidFill>
                <a:ln w="9525">
                  <a:noFill/>
                  <a:miter lim="800000"/>
                  <a:headEnd/>
                  <a:tailEnd/>
                </a:ln>
              </p:spPr>
              <p:txBody>
                <a:bodyPr wrap="none" lIns="95788" tIns="47895" rIns="95788" bIns="47895">
                  <a:spAutoFit/>
                </a:bodyPr>
                <a:lstStyle/>
                <a:p>
                  <a:pPr algn="ctr" defTabSz="477366" fontAlgn="auto">
                    <a:spcBef>
                      <a:spcPts val="0"/>
                    </a:spcBef>
                    <a:spcAft>
                      <a:spcPts val="0"/>
                    </a:spcAft>
                    <a:defRPr/>
                  </a:pPr>
                  <a:r>
                    <a:rPr lang="en-US" sz="1200" kern="0" dirty="0">
                      <a:solidFill>
                        <a:schemeClr val="bg2"/>
                      </a:solidFill>
                      <a:latin typeface="+mn-lt"/>
                      <a:ea typeface="+mn-ea"/>
                    </a:rPr>
                    <a:t>External servers: </a:t>
                  </a:r>
                  <a:br>
                    <a:rPr lang="en-US" sz="1200" kern="0" dirty="0">
                      <a:solidFill>
                        <a:schemeClr val="bg2"/>
                      </a:solidFill>
                      <a:latin typeface="+mn-lt"/>
                      <a:ea typeface="+mn-ea"/>
                    </a:rPr>
                  </a:br>
                  <a:r>
                    <a:rPr lang="en-US" sz="1200" kern="0" dirty="0">
                      <a:solidFill>
                        <a:schemeClr val="bg2"/>
                      </a:solidFill>
                      <a:latin typeface="+mn-lt"/>
                      <a:ea typeface="+mn-ea"/>
                    </a:rPr>
                    <a:t>Environmental Data</a:t>
                  </a:r>
                  <a:endParaRPr lang="en-AU" sz="1200" kern="0" dirty="0">
                    <a:solidFill>
                      <a:schemeClr val="bg2"/>
                    </a:solidFill>
                    <a:latin typeface="+mn-lt"/>
                    <a:ea typeface="+mn-ea"/>
                  </a:endParaRPr>
                </a:p>
              </p:txBody>
            </p:sp>
            <p:pic>
              <p:nvPicPr>
                <p:cNvPr id="61466" name="Picture 32" descr="bladeServer.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37408" y="4961446"/>
                  <a:ext cx="319592" cy="77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7" name="Picture 33" descr="bladeServer.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37408" y="4148117"/>
                  <a:ext cx="319592" cy="77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Elbow Connector 34"/>
                <p:cNvCxnSpPr>
                  <a:stCxn id="61466" idx="3"/>
                </p:cNvCxnSpPr>
                <p:nvPr/>
              </p:nvCxnSpPr>
              <p:spPr>
                <a:xfrm flipV="1">
                  <a:off x="1156801" y="4848865"/>
                  <a:ext cx="719585" cy="498139"/>
                </a:xfrm>
                <a:prstGeom prst="bentConnector3">
                  <a:avLst>
                    <a:gd name="adj1" fmla="val 50000"/>
                  </a:avLst>
                </a:prstGeom>
                <a:ln>
                  <a:solidFill>
                    <a:schemeClr val="tx1"/>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61467" idx="3"/>
                </p:cNvCxnSpPr>
                <p:nvPr/>
              </p:nvCxnSpPr>
              <p:spPr>
                <a:xfrm>
                  <a:off x="1156801" y="4533310"/>
                  <a:ext cx="791014" cy="315555"/>
                </a:xfrm>
                <a:prstGeom prst="bentConnector3">
                  <a:avLst>
                    <a:gd name="adj1" fmla="val 45679"/>
                  </a:avLst>
                </a:prstGeom>
                <a:ln>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61470" name="Picture 36" descr="bladeServer.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61055" y="4041884"/>
                  <a:ext cx="648072" cy="15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55" name="Picture 20" descr="bulding.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071460" y="1492631"/>
                <a:ext cx="2135723" cy="249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50"/>
              <p:cNvSpPr txBox="1">
                <a:spLocks noChangeArrowheads="1"/>
              </p:cNvSpPr>
              <p:nvPr/>
            </p:nvSpPr>
            <p:spPr bwMode="auto">
              <a:xfrm>
                <a:off x="6723028" y="3936147"/>
                <a:ext cx="2240766" cy="776858"/>
              </a:xfrm>
              <a:prstGeom prst="rect">
                <a:avLst/>
              </a:prstGeom>
              <a:noFill/>
              <a:ln w="9525">
                <a:noFill/>
                <a:miter lim="800000"/>
                <a:headEnd/>
                <a:tailEnd/>
              </a:ln>
            </p:spPr>
            <p:txBody>
              <a:bodyPr lIns="95788" tIns="47895" rIns="95788" bIns="47895">
                <a:spAutoFit/>
              </a:bodyPr>
              <a:lstStyle/>
              <a:p>
                <a:pPr algn="ctr" defTabSz="477366" fontAlgn="auto">
                  <a:spcBef>
                    <a:spcPts val="0"/>
                  </a:spcBef>
                  <a:spcAft>
                    <a:spcPts val="0"/>
                  </a:spcAft>
                  <a:defRPr/>
                </a:pPr>
                <a:r>
                  <a:rPr lang="en-US" sz="1200" kern="0" dirty="0">
                    <a:solidFill>
                      <a:schemeClr val="bg2"/>
                    </a:solidFill>
                    <a:latin typeface="+mn-lt"/>
                    <a:ea typeface="+mn-ea"/>
                  </a:rPr>
                  <a:t>Traffic Control Centre</a:t>
                </a:r>
                <a:endParaRPr lang="en-AU" sz="1200" kern="0" dirty="0">
                  <a:solidFill>
                    <a:schemeClr val="bg2"/>
                  </a:solidFill>
                  <a:latin typeface="+mn-lt"/>
                  <a:ea typeface="+mn-ea"/>
                </a:endParaRPr>
              </a:p>
            </p:txBody>
          </p:sp>
          <p:grpSp>
            <p:nvGrpSpPr>
              <p:cNvPr id="61457" name="Group 33"/>
              <p:cNvGrpSpPr>
                <a:grpSpLocks/>
              </p:cNvGrpSpPr>
              <p:nvPr/>
            </p:nvGrpSpPr>
            <p:grpSpPr bwMode="auto">
              <a:xfrm>
                <a:off x="2606451" y="3225559"/>
                <a:ext cx="1510660" cy="1185710"/>
                <a:chOff x="2710444" y="3641810"/>
                <a:chExt cx="4066401" cy="2950208"/>
              </a:xfrm>
            </p:grpSpPr>
            <p:pic>
              <p:nvPicPr>
                <p:cNvPr id="61462" name="Picture 29" descr="antenna.png"/>
                <p:cNvPicPr>
                  <a:picLocks noChangeAspect="1"/>
                </p:cNvPicPr>
                <p:nvPr/>
              </p:nvPicPr>
              <p:blipFill>
                <a:blip r:embed="rId10">
                  <a:lum bright="-100000" contrast="-100000"/>
                  <a:extLst>
                    <a:ext uri="{28A0092B-C50C-407E-A947-70E740481C1C}">
                      <a14:useLocalDpi xmlns:a14="http://schemas.microsoft.com/office/drawing/2010/main"/>
                    </a:ext>
                  </a:extLst>
                </a:blip>
                <a:srcRect/>
                <a:stretch>
                  <a:fillRect/>
                </a:stretch>
              </p:blipFill>
              <p:spPr bwMode="auto">
                <a:xfrm>
                  <a:off x="3831886" y="3641810"/>
                  <a:ext cx="1652750" cy="230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3" name="Picture 29" descr="antenna.png"/>
                <p:cNvPicPr>
                  <a:picLocks noChangeAspect="1"/>
                </p:cNvPicPr>
                <p:nvPr/>
              </p:nvPicPr>
              <p:blipFill>
                <a:blip r:embed="rId10">
                  <a:lum bright="-100000" contrast="-100000"/>
                  <a:extLst>
                    <a:ext uri="{28A0092B-C50C-407E-A947-70E740481C1C}">
                      <a14:useLocalDpi xmlns:a14="http://schemas.microsoft.com/office/drawing/2010/main"/>
                    </a:ext>
                  </a:extLst>
                </a:blip>
                <a:srcRect/>
                <a:stretch>
                  <a:fillRect/>
                </a:stretch>
              </p:blipFill>
              <p:spPr bwMode="auto">
                <a:xfrm>
                  <a:off x="5124091" y="4284751"/>
                  <a:ext cx="1652754" cy="230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Picture 29" descr="antenna.png"/>
                <p:cNvPicPr>
                  <a:picLocks noChangeAspect="1"/>
                </p:cNvPicPr>
                <p:nvPr/>
              </p:nvPicPr>
              <p:blipFill>
                <a:blip r:embed="rId10">
                  <a:lum bright="-100000" contrast="-100000"/>
                  <a:extLst>
                    <a:ext uri="{28A0092B-C50C-407E-A947-70E740481C1C}">
                      <a14:useLocalDpi xmlns:a14="http://schemas.microsoft.com/office/drawing/2010/main"/>
                    </a:ext>
                  </a:extLst>
                </a:blip>
                <a:srcRect/>
                <a:stretch>
                  <a:fillRect/>
                </a:stretch>
              </p:blipFill>
              <p:spPr bwMode="auto">
                <a:xfrm>
                  <a:off x="2710444" y="4284751"/>
                  <a:ext cx="1652754" cy="230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extBox 51"/>
              <p:cNvSpPr txBox="1">
                <a:spLocks noChangeArrowheads="1"/>
              </p:cNvSpPr>
              <p:nvPr/>
            </p:nvSpPr>
            <p:spPr bwMode="auto">
              <a:xfrm>
                <a:off x="4070257" y="207044"/>
                <a:ext cx="1858413" cy="776858"/>
              </a:xfrm>
              <a:prstGeom prst="rect">
                <a:avLst/>
              </a:prstGeom>
              <a:solidFill>
                <a:srgbClr val="FFFFFF"/>
              </a:solidFill>
              <a:ln w="9525">
                <a:noFill/>
                <a:miter lim="800000"/>
                <a:headEnd/>
                <a:tailEnd/>
              </a:ln>
            </p:spPr>
            <p:txBody>
              <a:bodyPr wrap="none" lIns="95788" tIns="47895" rIns="95788" bIns="47895">
                <a:spAutoFit/>
              </a:bodyPr>
              <a:lstStyle/>
              <a:p>
                <a:pPr algn="ctr" defTabSz="477366" fontAlgn="auto">
                  <a:spcBef>
                    <a:spcPts val="0"/>
                  </a:spcBef>
                  <a:spcAft>
                    <a:spcPts val="0"/>
                  </a:spcAft>
                  <a:defRPr/>
                </a:pPr>
                <a:r>
                  <a:rPr lang="en-US" sz="1200" kern="0" dirty="0">
                    <a:solidFill>
                      <a:schemeClr val="bg2"/>
                    </a:solidFill>
                    <a:latin typeface="+mn-lt"/>
                    <a:ea typeface="+mn-ea"/>
                  </a:rPr>
                  <a:t>System-wide </a:t>
                </a:r>
                <a:br>
                  <a:rPr lang="en-US" sz="1200" kern="0" dirty="0">
                    <a:solidFill>
                      <a:schemeClr val="bg2"/>
                    </a:solidFill>
                    <a:latin typeface="+mn-lt"/>
                    <a:ea typeface="+mn-ea"/>
                  </a:rPr>
                </a:br>
                <a:r>
                  <a:rPr lang="en-US" sz="1200" kern="0" dirty="0">
                    <a:solidFill>
                      <a:schemeClr val="bg2"/>
                    </a:solidFill>
                    <a:latin typeface="+mn-lt"/>
                    <a:ea typeface="+mn-ea"/>
                  </a:rPr>
                  <a:t>state server </a:t>
                </a:r>
                <a:endParaRPr lang="en-AU" sz="1200" kern="0" dirty="0">
                  <a:solidFill>
                    <a:schemeClr val="bg2"/>
                  </a:solidFill>
                  <a:latin typeface="+mn-lt"/>
                  <a:ea typeface="+mn-ea"/>
                </a:endParaRPr>
              </a:p>
            </p:txBody>
          </p:sp>
          <p:pic>
            <p:nvPicPr>
              <p:cNvPr id="26" name="Picture 25" descr="satelite.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rot="18660000">
                <a:off x="720781" y="945440"/>
                <a:ext cx="1607543" cy="984138"/>
              </a:xfrm>
              <a:prstGeom prst="rect">
                <a:avLst/>
              </a:prstGeom>
              <a:noFill/>
              <a:ln w="9525">
                <a:noFill/>
                <a:miter lim="800000"/>
                <a:headEnd/>
                <a:tailEnd/>
              </a:ln>
              <a:effectLst>
                <a:outerShdw blurRad="63500" dist="38100" dir="8100000" algn="tr" rotWithShape="0">
                  <a:srgbClr val="000000">
                    <a:alpha val="39999"/>
                  </a:srgbClr>
                </a:outerShdw>
              </a:effectLst>
            </p:spPr>
          </p:pic>
          <p:cxnSp>
            <p:nvCxnSpPr>
              <p:cNvPr id="27" name="Straight Connector 26"/>
              <p:cNvCxnSpPr/>
              <p:nvPr/>
            </p:nvCxnSpPr>
            <p:spPr>
              <a:xfrm rot="5400000">
                <a:off x="1393507" y="2036865"/>
                <a:ext cx="785910" cy="0"/>
              </a:xfrm>
              <a:prstGeom prst="line">
                <a:avLst/>
              </a:prstGeom>
              <a:ln w="12700" cmpd="sng">
                <a:prstDash val="dot"/>
              </a:ln>
            </p:spPr>
            <p:style>
              <a:lnRef idx="1">
                <a:schemeClr val="accent1"/>
              </a:lnRef>
              <a:fillRef idx="0">
                <a:schemeClr val="accent1"/>
              </a:fillRef>
              <a:effectRef idx="0">
                <a:schemeClr val="accent1"/>
              </a:effectRef>
              <a:fontRef idx="minor">
                <a:schemeClr val="tx1"/>
              </a:fontRef>
            </p:style>
          </p:cxnSp>
          <p:sp>
            <p:nvSpPr>
              <p:cNvPr id="61461" name="TextBox 48"/>
              <p:cNvSpPr txBox="1">
                <a:spLocks noChangeArrowheads="1"/>
              </p:cNvSpPr>
              <p:nvPr/>
            </p:nvSpPr>
            <p:spPr bwMode="auto">
              <a:xfrm>
                <a:off x="109194" y="468883"/>
                <a:ext cx="2806620" cy="87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8" tIns="47895" rIns="95788" bIns="47895">
                <a:spAutoFit/>
              </a:bodyPr>
              <a:lstStyle>
                <a:lvl1pPr defTabSz="476250" eaLnBrk="0" hangingPunct="0">
                  <a:defRPr sz="2400">
                    <a:solidFill>
                      <a:schemeClr val="tx1"/>
                    </a:solidFill>
                    <a:latin typeface="Arial" pitchFamily="34" charset="0"/>
                    <a:ea typeface="ＭＳ Ｐゴシック" pitchFamily="34" charset="-128"/>
                  </a:defRPr>
                </a:lvl1pPr>
                <a:lvl2pPr marL="742950" indent="-285750" defTabSz="476250" eaLnBrk="0" hangingPunct="0">
                  <a:defRPr sz="2400">
                    <a:solidFill>
                      <a:schemeClr val="tx1"/>
                    </a:solidFill>
                    <a:latin typeface="Arial" pitchFamily="34" charset="0"/>
                    <a:ea typeface="ＭＳ Ｐゴシック" pitchFamily="34" charset="-128"/>
                  </a:defRPr>
                </a:lvl2pPr>
                <a:lvl3pPr marL="1143000" indent="-228600" defTabSz="476250" eaLnBrk="0" hangingPunct="0">
                  <a:defRPr sz="2400">
                    <a:solidFill>
                      <a:schemeClr val="tx1"/>
                    </a:solidFill>
                    <a:latin typeface="Arial" pitchFamily="34" charset="0"/>
                    <a:ea typeface="ＭＳ Ｐゴシック" pitchFamily="34" charset="-128"/>
                  </a:defRPr>
                </a:lvl3pPr>
                <a:lvl4pPr marL="1600200" indent="-228600" defTabSz="476250" eaLnBrk="0" hangingPunct="0">
                  <a:defRPr sz="2400">
                    <a:solidFill>
                      <a:schemeClr val="tx1"/>
                    </a:solidFill>
                    <a:latin typeface="Arial" pitchFamily="34" charset="0"/>
                    <a:ea typeface="ＭＳ Ｐゴシック" pitchFamily="34" charset="-128"/>
                  </a:defRPr>
                </a:lvl4pPr>
                <a:lvl5pPr marL="2057400" indent="-228600" defTabSz="476250" eaLnBrk="0" hangingPunct="0">
                  <a:defRPr sz="2400">
                    <a:solidFill>
                      <a:schemeClr val="tx1"/>
                    </a:solidFill>
                    <a:latin typeface="Arial" pitchFamily="34" charset="0"/>
                    <a:ea typeface="ＭＳ Ｐゴシック" pitchFamily="34" charset="-128"/>
                  </a:defRPr>
                </a:lvl5pPr>
                <a:lvl6pPr marL="2514600" indent="-228600" defTabSz="47625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7625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7625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7625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solidFill>
                      <a:srgbClr val="5800B1"/>
                    </a:solidFill>
                  </a:rPr>
                  <a:t>GPS Satellite Network</a:t>
                </a:r>
                <a:endParaRPr lang="en-AU" altLang="en-US" sz="1400">
                  <a:solidFill>
                    <a:srgbClr val="5800B1"/>
                  </a:solidFill>
                </a:endParaRPr>
              </a:p>
            </p:txBody>
          </p:sp>
        </p:grpSp>
        <p:pic>
          <p:nvPicPr>
            <p:cNvPr id="61448" name="Picture 1" descr="arrow9.pn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932363" y="3569492"/>
              <a:ext cx="936625" cy="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36" descr="arrow9.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714532" y="3569492"/>
              <a:ext cx="936625" cy="30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rrow8.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086905" y="3204668"/>
              <a:ext cx="494245" cy="601077"/>
            </a:xfrm>
            <a:prstGeom prst="rect">
              <a:avLst/>
            </a:prstGeom>
            <a:scene3d>
              <a:camera prst="orthographicFront">
                <a:rot lat="0" lon="0" rev="5400000"/>
              </a:camera>
              <a:lightRig rig="threePt" dir="t"/>
            </a:scene3d>
          </p:spPr>
        </p:pic>
      </p:grpSp>
    </p:spTree>
    <p:extLst>
      <p:ext uri="{BB962C8B-B14F-4D97-AF65-F5344CB8AC3E}">
        <p14:creationId xmlns:p14="http://schemas.microsoft.com/office/powerpoint/2010/main" val="2618053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Virtual Personal Assistants</a:t>
            </a:r>
            <a:endParaRPr lang="en-AU" dirty="0"/>
          </a:p>
        </p:txBody>
      </p:sp>
      <p:sp>
        <p:nvSpPr>
          <p:cNvPr id="3" name="Slide Number Placeholder 2"/>
          <p:cNvSpPr>
            <a:spLocks noGrp="1"/>
          </p:cNvSpPr>
          <p:nvPr>
            <p:ph type="sldNum" sz="quarter" idx="11"/>
          </p:nvPr>
        </p:nvSpPr>
        <p:spPr/>
        <p:txBody>
          <a:bodyPr/>
          <a:lstStyle/>
          <a:p>
            <a:pPr algn="r"/>
            <a:fld id="{E917DE0E-AFB1-41FD-BC35-27DB61CA125F}" type="slidenum">
              <a:rPr lang="en-AU" smtClean="0"/>
              <a:pPr algn="r"/>
              <a:t>21</a:t>
            </a:fld>
            <a:endParaRPr lang="en-AU" dirty="0"/>
          </a:p>
        </p:txBody>
      </p:sp>
      <p:sp>
        <p:nvSpPr>
          <p:cNvPr id="5" name="Footer Placeholder 4"/>
          <p:cNvSpPr>
            <a:spLocks noGrp="1"/>
          </p:cNvSpPr>
          <p:nvPr>
            <p:ph type="ftr" sz="quarter" idx="12"/>
          </p:nvPr>
        </p:nvSpPr>
        <p:spPr/>
        <p:txBody>
          <a:bodyPr/>
          <a:lstStyle/>
          <a:p>
            <a:r>
              <a:rPr lang="en-US" smtClean="0"/>
              <a:t>Hugh Bradlow – ACCANect 2017 - Your place in the connected world</a:t>
            </a:r>
            <a:endParaRPr lang="en-AU"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0779" y="1463104"/>
            <a:ext cx="1543050" cy="2743200"/>
          </a:xfrm>
          <a:prstGeom prst="rect">
            <a:avLst/>
          </a:prstGeom>
        </p:spPr>
      </p:pic>
      <p:grpSp>
        <p:nvGrpSpPr>
          <p:cNvPr id="37" name="Group 36"/>
          <p:cNvGrpSpPr/>
          <p:nvPr/>
        </p:nvGrpSpPr>
        <p:grpSpPr>
          <a:xfrm>
            <a:off x="691332" y="1777426"/>
            <a:ext cx="5948337" cy="3167351"/>
            <a:chOff x="691332" y="1595630"/>
            <a:chExt cx="5948337" cy="3167351"/>
          </a:xfrm>
        </p:grpSpPr>
        <p:pic>
          <p:nvPicPr>
            <p:cNvPr id="10" name="Picture 9" descr="... Ambition: …Until Monstrous’s “&lt;strong&gt;Hotel&lt;/strong&gt;” | You're Dripping Eg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9606" y="3275937"/>
              <a:ext cx="1689100" cy="810768"/>
            </a:xfrm>
            <a:prstGeom prst="rect">
              <a:avLst/>
            </a:prstGeom>
          </p:spPr>
        </p:pic>
        <p:pic>
          <p:nvPicPr>
            <p:cNvPr id="11" name="Picture 10" descr="&lt;strong&gt;Aeroplane&lt;/strong&gt; Free Stock Photo - Public Domain Picture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7380" y="2691339"/>
              <a:ext cx="1219200" cy="914400"/>
            </a:xfrm>
            <a:prstGeom prst="rect">
              <a:avLst/>
            </a:prstGeom>
          </p:spPr>
        </p:pic>
        <p:pic>
          <p:nvPicPr>
            <p:cNvPr id="12" name="Picture 11" descr="... - FEMA Joint Field Office &lt;strong&gt;meeting&lt;/strong&gt; in Texas.jpg - Wikimedia Common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45445" y="3871746"/>
              <a:ext cx="1828800" cy="891235"/>
            </a:xfrm>
            <a:prstGeom prst="rect">
              <a:avLst/>
            </a:prstGeom>
          </p:spPr>
        </p:pic>
        <p:pic>
          <p:nvPicPr>
            <p:cNvPr id="15" name="Picture 14" descr="File:Smart &lt;strong&gt;Car&lt;/strong&gt;, are they easy to park on the door handles - Flickr ..."/>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1332" y="1595630"/>
              <a:ext cx="1398016" cy="964692"/>
            </a:xfrm>
            <a:prstGeom prst="rect">
              <a:avLst/>
            </a:prstGeom>
          </p:spPr>
        </p:pic>
        <p:cxnSp>
          <p:nvCxnSpPr>
            <p:cNvPr id="21" name="Straight Arrow Connector 20"/>
            <p:cNvCxnSpPr>
              <a:stCxn id="15" idx="3"/>
            </p:cNvCxnSpPr>
            <p:nvPr/>
          </p:nvCxnSpPr>
          <p:spPr>
            <a:xfrm>
              <a:off x="2089348" y="2077976"/>
              <a:ext cx="4550321" cy="48234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3"/>
            </p:cNvCxnSpPr>
            <p:nvPr/>
          </p:nvCxnSpPr>
          <p:spPr>
            <a:xfrm flipV="1">
              <a:off x="2296580" y="2787774"/>
              <a:ext cx="4343089" cy="36076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3"/>
            </p:cNvCxnSpPr>
            <p:nvPr/>
          </p:nvCxnSpPr>
          <p:spPr>
            <a:xfrm flipV="1">
              <a:off x="4208706" y="3003798"/>
              <a:ext cx="2430963" cy="67752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0"/>
            </p:cNvCxnSpPr>
            <p:nvPr/>
          </p:nvCxnSpPr>
          <p:spPr>
            <a:xfrm flipV="1">
              <a:off x="5259845" y="3275937"/>
              <a:ext cx="1379824" cy="59580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319888" y="578291"/>
            <a:ext cx="4319781" cy="1757678"/>
            <a:chOff x="2319888" y="578291"/>
            <a:chExt cx="4319781" cy="1757678"/>
          </a:xfrm>
        </p:grpSpPr>
        <p:pic>
          <p:nvPicPr>
            <p:cNvPr id="13" name="Picture 12" descr="&lt;strong&gt;Calendar&lt;/strong&gt; 1900-2100 with Notes and Month wary &lt;strong&gt;Calendar&lt;/strong&gt; option for print ..."/>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5008" y="578291"/>
              <a:ext cx="1219200" cy="731520"/>
            </a:xfrm>
            <a:prstGeom prst="rect">
              <a:avLst/>
            </a:prstGeom>
          </p:spPr>
        </p:pic>
        <p:pic>
          <p:nvPicPr>
            <p:cNvPr id="14" name="Picture 13" descr="Map &lt;strong&gt;Location&lt;/strong&gt; by snodnipper - A computer icon of a map &lt;strong&gt;location&lt;/strong&gt; ..."/>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19888" y="706893"/>
              <a:ext cx="1199797" cy="1107130"/>
            </a:xfrm>
            <a:prstGeom prst="rect">
              <a:avLst/>
            </a:prstGeom>
          </p:spPr>
        </p:pic>
        <p:cxnSp>
          <p:nvCxnSpPr>
            <p:cNvPr id="17" name="Straight Arrow Connector 16"/>
            <p:cNvCxnSpPr>
              <a:stCxn id="13" idx="3"/>
            </p:cNvCxnSpPr>
            <p:nvPr/>
          </p:nvCxnSpPr>
          <p:spPr>
            <a:xfrm>
              <a:off x="5844208" y="944051"/>
              <a:ext cx="795461" cy="812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8" idx="3"/>
            </p:cNvCxnSpPr>
            <p:nvPr/>
          </p:nvCxnSpPr>
          <p:spPr>
            <a:xfrm>
              <a:off x="5048747" y="1850194"/>
              <a:ext cx="1590922" cy="2230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8" name="Picture 27" descr="Were you at the party last night? If so, please let us know what it ..."/>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15247" y="1364419"/>
              <a:ext cx="1333500" cy="971550"/>
            </a:xfrm>
            <a:prstGeom prst="rect">
              <a:avLst/>
            </a:prstGeom>
          </p:spPr>
        </p:pic>
        <p:cxnSp>
          <p:nvCxnSpPr>
            <p:cNvPr id="31" name="Straight Arrow Connector 30"/>
            <p:cNvCxnSpPr/>
            <p:nvPr/>
          </p:nvCxnSpPr>
          <p:spPr>
            <a:xfrm>
              <a:off x="3219736" y="1080105"/>
              <a:ext cx="3419933" cy="7659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26065" y="3878816"/>
            <a:ext cx="1388522" cy="153888"/>
          </a:xfrm>
          <a:prstGeom prst="rect">
            <a:avLst/>
          </a:prstGeom>
          <a:noFill/>
        </p:spPr>
        <p:txBody>
          <a:bodyPr wrap="none" rtlCol="0">
            <a:spAutoFit/>
          </a:bodyPr>
          <a:lstStyle/>
          <a:p>
            <a:r>
              <a:rPr lang="en-AU" sz="400" dirty="0" smtClean="0"/>
              <a:t>Pictures under Creative Commons from Bing Search</a:t>
            </a:r>
            <a:endParaRPr lang="en-AU" sz="400" dirty="0"/>
          </a:p>
        </p:txBody>
      </p:sp>
      <p:pic>
        <p:nvPicPr>
          <p:cNvPr id="38" name="Picture 37" descr="&lt;strong&gt;World Wide Web&lt;/strong&gt; by GR8DAN"/>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60399" y="261728"/>
            <a:ext cx="1523809" cy="998730"/>
          </a:xfrm>
          <a:prstGeom prst="rect">
            <a:avLst/>
          </a:prstGeom>
        </p:spPr>
      </p:pic>
      <p:cxnSp>
        <p:nvCxnSpPr>
          <p:cNvPr id="40" name="Straight Arrow Connector 39"/>
          <p:cNvCxnSpPr>
            <a:stCxn id="38" idx="2"/>
            <a:endCxn id="9" idx="0"/>
          </p:cNvCxnSpPr>
          <p:nvPr/>
        </p:nvCxnSpPr>
        <p:spPr>
          <a:xfrm>
            <a:off x="7422304" y="1260458"/>
            <a:ext cx="0" cy="2026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91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Cyber security</a:t>
            </a:r>
            <a:endParaRPr lang="en-AU" dirty="0"/>
          </a:p>
        </p:txBody>
      </p:sp>
      <p:sp>
        <p:nvSpPr>
          <p:cNvPr id="5" name="Slide Number Placeholder 4"/>
          <p:cNvSpPr>
            <a:spLocks noGrp="1"/>
          </p:cNvSpPr>
          <p:nvPr>
            <p:ph type="sldNum" sz="quarter" idx="11"/>
          </p:nvPr>
        </p:nvSpPr>
        <p:spPr/>
        <p:txBody>
          <a:bodyPr/>
          <a:lstStyle/>
          <a:p>
            <a:fld id="{E917DE0E-AFB1-41FD-BC35-27DB61CA125F}" type="slidenum">
              <a:rPr lang="en-AU" smtClean="0"/>
              <a:pPr/>
              <a:t>22</a:t>
            </a:fld>
            <a:endParaRPr lang="en-AU" dirty="0"/>
          </a:p>
        </p:txBody>
      </p:sp>
      <p:sp>
        <p:nvSpPr>
          <p:cNvPr id="3" name="Footer Placeholder 2"/>
          <p:cNvSpPr>
            <a:spLocks noGrp="1"/>
          </p:cNvSpPr>
          <p:nvPr>
            <p:ph type="ftr" sz="quarter" idx="12"/>
          </p:nvPr>
        </p:nvSpPr>
        <p:spPr/>
        <p:txBody>
          <a:bodyPr/>
          <a:lstStyle/>
          <a:p>
            <a:r>
              <a:rPr lang="en-US" smtClean="0"/>
              <a:t>Hugh Bradlow – ACCANect 2017 - Your place in the connected world</a:t>
            </a:r>
            <a:endParaRPr lang="en-AU" dirty="0"/>
          </a:p>
        </p:txBody>
      </p:sp>
      <p:pic>
        <p:nvPicPr>
          <p:cNvPr id="12800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70892" y="1057138"/>
            <a:ext cx="7049942" cy="3037595"/>
          </a:xfrm>
          <a:prstGeom prst="rect">
            <a:avLst/>
          </a:prstGeom>
          <a:noFill/>
          <a:ln w="9525">
            <a:noFill/>
            <a:miter lim="800000"/>
            <a:headEnd/>
            <a:tailEnd/>
          </a:ln>
        </p:spPr>
      </p:pic>
      <p:grpSp>
        <p:nvGrpSpPr>
          <p:cNvPr id="11" name="Group 10"/>
          <p:cNvGrpSpPr/>
          <p:nvPr/>
        </p:nvGrpSpPr>
        <p:grpSpPr>
          <a:xfrm>
            <a:off x="1624686" y="3214630"/>
            <a:ext cx="1584000" cy="880103"/>
            <a:chOff x="921275" y="3693480"/>
            <a:chExt cx="1584000" cy="880103"/>
          </a:xfrm>
        </p:grpSpPr>
        <p:sp>
          <p:nvSpPr>
            <p:cNvPr id="30" name="Rectangle 29"/>
            <p:cNvSpPr/>
            <p:nvPr/>
          </p:nvSpPr>
          <p:spPr>
            <a:xfrm>
              <a:off x="921275" y="3876360"/>
              <a:ext cx="1584000" cy="697223"/>
            </a:xfrm>
            <a:prstGeom prst="rect">
              <a:avLst/>
            </a:prstGeom>
            <a:solidFill>
              <a:schemeClr val="accent1">
                <a:alpha val="65000"/>
              </a:schemeClr>
            </a:solidFill>
            <a:ln>
              <a:noFill/>
            </a:ln>
          </p:spPr>
          <p:style>
            <a:lnRef idx="1">
              <a:schemeClr val="accent1"/>
            </a:lnRef>
            <a:fillRef idx="3">
              <a:schemeClr val="accent1"/>
            </a:fillRef>
            <a:effectRef idx="2">
              <a:schemeClr val="accent1"/>
            </a:effectRef>
            <a:fontRef idx="minor">
              <a:schemeClr val="lt1"/>
            </a:fontRef>
          </p:style>
          <p:txBody>
            <a:bodyPr wrap="square" lIns="91440" tIns="108000" rIns="46800" rtlCol="0" anchor="t" anchorCtr="0">
              <a:noAutofit/>
            </a:bodyPr>
            <a:lstStyle/>
            <a:p>
              <a:pPr>
                <a:lnSpc>
                  <a:spcPct val="85000"/>
                </a:lnSpc>
              </a:pPr>
              <a:r>
                <a:rPr lang="en-US" sz="1200" dirty="0">
                  <a:solidFill>
                    <a:schemeClr val="bg1"/>
                  </a:solidFill>
                  <a:latin typeface="+mj-lt"/>
                  <a:cs typeface="Calibri"/>
                </a:rPr>
                <a:t>Traffic analysis</a:t>
              </a:r>
            </a:p>
            <a:p>
              <a:pPr>
                <a:lnSpc>
                  <a:spcPct val="85000"/>
                </a:lnSpc>
              </a:pPr>
              <a:r>
                <a:rPr lang="en-US" sz="1100" dirty="0">
                  <a:solidFill>
                    <a:schemeClr val="bg1"/>
                  </a:solidFill>
                  <a:cs typeface="Calibri"/>
                </a:rPr>
                <a:t>• </a:t>
              </a:r>
              <a:r>
                <a:rPr lang="en-US" sz="1050" dirty="0">
                  <a:solidFill>
                    <a:schemeClr val="bg1"/>
                  </a:solidFill>
                  <a:cs typeface="Calibri"/>
                </a:rPr>
                <a:t>Volume</a:t>
              </a:r>
              <a:br>
                <a:rPr lang="en-US" sz="1050" dirty="0">
                  <a:solidFill>
                    <a:schemeClr val="bg1"/>
                  </a:solidFill>
                  <a:cs typeface="Calibri"/>
                </a:rPr>
              </a:br>
              <a:r>
                <a:rPr lang="en-US" sz="1050" dirty="0">
                  <a:solidFill>
                    <a:schemeClr val="bg1"/>
                  </a:solidFill>
                  <a:cs typeface="Calibri"/>
                </a:rPr>
                <a:t>• Metadata</a:t>
              </a:r>
              <a:br>
                <a:rPr lang="en-US" sz="1050" dirty="0">
                  <a:solidFill>
                    <a:schemeClr val="bg1"/>
                  </a:solidFill>
                  <a:cs typeface="Calibri"/>
                </a:rPr>
              </a:br>
              <a:r>
                <a:rPr lang="en-US" sz="1050" dirty="0">
                  <a:solidFill>
                    <a:schemeClr val="bg1"/>
                  </a:solidFill>
                  <a:cs typeface="Calibri"/>
                </a:rPr>
                <a:t>• Content (DPI)</a:t>
              </a:r>
              <a:endParaRPr lang="en-AU" sz="1050" dirty="0">
                <a:solidFill>
                  <a:schemeClr val="bg1"/>
                </a:solidFill>
                <a:cs typeface="Calibri"/>
              </a:endParaRPr>
            </a:p>
          </p:txBody>
        </p:sp>
        <p:sp>
          <p:nvSpPr>
            <p:cNvPr id="20" name="Right Triangle 19"/>
            <p:cNvSpPr/>
            <p:nvPr/>
          </p:nvSpPr>
          <p:spPr>
            <a:xfrm>
              <a:off x="921275" y="3693480"/>
              <a:ext cx="182880" cy="182880"/>
            </a:xfrm>
            <a:prstGeom prst="rtTriangl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tlCol="0" anchor="t" anchorCtr="0"/>
            <a:lstStyle/>
            <a:p>
              <a:pPr algn="ctr"/>
              <a:endParaRPr lang="en-AU" sz="1600">
                <a:solidFill>
                  <a:schemeClr val="bg1"/>
                </a:solidFill>
              </a:endParaRPr>
            </a:p>
          </p:txBody>
        </p:sp>
      </p:grpSp>
      <p:grpSp>
        <p:nvGrpSpPr>
          <p:cNvPr id="10" name="Group 9"/>
          <p:cNvGrpSpPr/>
          <p:nvPr/>
        </p:nvGrpSpPr>
        <p:grpSpPr>
          <a:xfrm>
            <a:off x="3378087" y="3219334"/>
            <a:ext cx="1584000" cy="875399"/>
            <a:chOff x="2794707" y="3693480"/>
            <a:chExt cx="1584000" cy="875399"/>
          </a:xfrm>
        </p:grpSpPr>
        <p:sp>
          <p:nvSpPr>
            <p:cNvPr id="31" name="Rectangle 30"/>
            <p:cNvSpPr/>
            <p:nvPr/>
          </p:nvSpPr>
          <p:spPr>
            <a:xfrm>
              <a:off x="2794707" y="3876360"/>
              <a:ext cx="1584000" cy="692519"/>
            </a:xfrm>
            <a:prstGeom prst="rect">
              <a:avLst/>
            </a:prstGeom>
            <a:solidFill>
              <a:schemeClr val="accent1">
                <a:alpha val="65000"/>
              </a:schemeClr>
            </a:solidFill>
            <a:ln>
              <a:noFill/>
            </a:ln>
          </p:spPr>
          <p:style>
            <a:lnRef idx="1">
              <a:schemeClr val="accent1"/>
            </a:lnRef>
            <a:fillRef idx="3">
              <a:schemeClr val="accent1"/>
            </a:fillRef>
            <a:effectRef idx="2">
              <a:schemeClr val="accent1"/>
            </a:effectRef>
            <a:fontRef idx="minor">
              <a:schemeClr val="lt1"/>
            </a:fontRef>
          </p:style>
          <p:txBody>
            <a:bodyPr wrap="none" lIns="91440" tIns="108000" rIns="46800" rtlCol="0" anchor="t" anchorCtr="0">
              <a:noAutofit/>
            </a:bodyPr>
            <a:lstStyle/>
            <a:p>
              <a:pPr>
                <a:lnSpc>
                  <a:spcPct val="85000"/>
                </a:lnSpc>
              </a:pPr>
              <a:r>
                <a:rPr lang="en-US" sz="1200" dirty="0">
                  <a:solidFill>
                    <a:schemeClr val="bg1"/>
                  </a:solidFill>
                  <a:latin typeface="+mj-lt"/>
                  <a:cs typeface="Calibri"/>
                </a:rPr>
                <a:t>Logs</a:t>
              </a:r>
              <a:r>
                <a:rPr lang="en-US" sz="1200" dirty="0">
                  <a:solidFill>
                    <a:schemeClr val="bg1"/>
                  </a:solidFill>
                  <a:cs typeface="Calibri"/>
                </a:rPr>
                <a:t/>
              </a:r>
              <a:br>
                <a:rPr lang="en-US" sz="1200" dirty="0">
                  <a:solidFill>
                    <a:schemeClr val="bg1"/>
                  </a:solidFill>
                  <a:cs typeface="Calibri"/>
                </a:rPr>
              </a:br>
              <a:r>
                <a:rPr lang="en-US" sz="1100" dirty="0">
                  <a:solidFill>
                    <a:schemeClr val="bg1"/>
                  </a:solidFill>
                  <a:cs typeface="Calibri"/>
                </a:rPr>
                <a:t>• </a:t>
              </a:r>
              <a:r>
                <a:rPr lang="en-US" sz="1050" dirty="0">
                  <a:solidFill>
                    <a:schemeClr val="bg1"/>
                  </a:solidFill>
                  <a:cs typeface="Calibri"/>
                </a:rPr>
                <a:t>Access</a:t>
              </a:r>
              <a:br>
                <a:rPr lang="en-US" sz="1050" dirty="0">
                  <a:solidFill>
                    <a:schemeClr val="bg1"/>
                  </a:solidFill>
                  <a:cs typeface="Calibri"/>
                </a:rPr>
              </a:br>
              <a:r>
                <a:rPr lang="en-US" sz="1050" dirty="0">
                  <a:solidFill>
                    <a:schemeClr val="bg1"/>
                  </a:solidFill>
                  <a:cs typeface="Calibri"/>
                </a:rPr>
                <a:t>• Network</a:t>
              </a:r>
              <a:br>
                <a:rPr lang="en-US" sz="1050" dirty="0">
                  <a:solidFill>
                    <a:schemeClr val="bg1"/>
                  </a:solidFill>
                  <a:cs typeface="Calibri"/>
                </a:rPr>
              </a:br>
              <a:r>
                <a:rPr lang="en-US" sz="1050" dirty="0">
                  <a:solidFill>
                    <a:schemeClr val="bg1"/>
                  </a:solidFill>
                  <a:cs typeface="Calibri"/>
                </a:rPr>
                <a:t>• Apps</a:t>
              </a:r>
              <a:endParaRPr lang="en-AU" sz="1100" dirty="0">
                <a:solidFill>
                  <a:schemeClr val="bg1"/>
                </a:solidFill>
                <a:cs typeface="Calibri"/>
              </a:endParaRPr>
            </a:p>
          </p:txBody>
        </p:sp>
        <p:sp>
          <p:nvSpPr>
            <p:cNvPr id="21" name="Right Triangle 20"/>
            <p:cNvSpPr/>
            <p:nvPr/>
          </p:nvSpPr>
          <p:spPr>
            <a:xfrm>
              <a:off x="2794707" y="3693480"/>
              <a:ext cx="182880" cy="1828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tlCol="0" anchor="t" anchorCtr="0"/>
            <a:lstStyle/>
            <a:p>
              <a:pPr algn="ctr"/>
              <a:endParaRPr lang="en-AU" sz="1600">
                <a:solidFill>
                  <a:schemeClr val="bg1"/>
                </a:solidFill>
              </a:endParaRPr>
            </a:p>
          </p:txBody>
        </p:sp>
      </p:grpSp>
      <p:grpSp>
        <p:nvGrpSpPr>
          <p:cNvPr id="9" name="Group 8"/>
          <p:cNvGrpSpPr/>
          <p:nvPr/>
        </p:nvGrpSpPr>
        <p:grpSpPr>
          <a:xfrm>
            <a:off x="5131488" y="3221909"/>
            <a:ext cx="1584000" cy="872824"/>
            <a:chOff x="4698159" y="3693480"/>
            <a:chExt cx="1584000" cy="872824"/>
          </a:xfrm>
          <a:solidFill>
            <a:schemeClr val="accent1">
              <a:alpha val="65000"/>
            </a:schemeClr>
          </a:solidFill>
        </p:grpSpPr>
        <p:sp>
          <p:nvSpPr>
            <p:cNvPr id="52" name="Rectangle 51"/>
            <p:cNvSpPr/>
            <p:nvPr/>
          </p:nvSpPr>
          <p:spPr>
            <a:xfrm>
              <a:off x="4698159" y="3876360"/>
              <a:ext cx="1584000" cy="689944"/>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wrap="none" lIns="91440" tIns="108000" rIns="46800" rtlCol="0" anchor="t" anchorCtr="0">
              <a:noAutofit/>
            </a:bodyPr>
            <a:lstStyle/>
            <a:p>
              <a:pPr>
                <a:lnSpc>
                  <a:spcPct val="85000"/>
                </a:lnSpc>
              </a:pPr>
              <a:r>
                <a:rPr lang="en-US" sz="1200" dirty="0">
                  <a:solidFill>
                    <a:schemeClr val="bg1"/>
                  </a:solidFill>
                  <a:latin typeface="+mj-lt"/>
                  <a:cs typeface="Calibri"/>
                </a:rPr>
                <a:t>Intelligence</a:t>
              </a:r>
              <a:r>
                <a:rPr lang="en-US" sz="1200" dirty="0">
                  <a:solidFill>
                    <a:schemeClr val="bg1"/>
                  </a:solidFill>
                  <a:cs typeface="Calibri"/>
                </a:rPr>
                <a:t/>
              </a:r>
              <a:br>
                <a:rPr lang="en-US" sz="1200" dirty="0">
                  <a:solidFill>
                    <a:schemeClr val="bg1"/>
                  </a:solidFill>
                  <a:cs typeface="Calibri"/>
                </a:rPr>
              </a:br>
              <a:r>
                <a:rPr lang="en-US" sz="1100" dirty="0">
                  <a:solidFill>
                    <a:schemeClr val="bg1"/>
                  </a:solidFill>
                  <a:cs typeface="Calibri"/>
                </a:rPr>
                <a:t>• </a:t>
              </a:r>
              <a:r>
                <a:rPr lang="en-US" sz="1050" dirty="0">
                  <a:solidFill>
                    <a:schemeClr val="bg1"/>
                  </a:solidFill>
                  <a:cs typeface="Calibri"/>
                </a:rPr>
                <a:t>Malware</a:t>
              </a:r>
              <a:br>
                <a:rPr lang="en-US" sz="1050" dirty="0">
                  <a:solidFill>
                    <a:schemeClr val="bg1"/>
                  </a:solidFill>
                  <a:cs typeface="Calibri"/>
                </a:rPr>
              </a:br>
              <a:r>
                <a:rPr lang="en-US" sz="1050" dirty="0">
                  <a:solidFill>
                    <a:schemeClr val="bg1"/>
                  </a:solidFill>
                  <a:cs typeface="Calibri"/>
                </a:rPr>
                <a:t>• Honeypots</a:t>
              </a:r>
              <a:br>
                <a:rPr lang="en-US" sz="1050" dirty="0">
                  <a:solidFill>
                    <a:schemeClr val="bg1"/>
                  </a:solidFill>
                  <a:cs typeface="Calibri"/>
                </a:rPr>
              </a:br>
              <a:r>
                <a:rPr lang="en-US" sz="1050" dirty="0">
                  <a:solidFill>
                    <a:schemeClr val="bg1"/>
                  </a:solidFill>
                  <a:cs typeface="Calibri"/>
                </a:rPr>
                <a:t>• Trip-wires</a:t>
              </a:r>
              <a:endParaRPr lang="en-AU" sz="1100" dirty="0">
                <a:solidFill>
                  <a:schemeClr val="bg1"/>
                </a:solidFill>
                <a:cs typeface="Calibri"/>
              </a:endParaRPr>
            </a:p>
          </p:txBody>
        </p:sp>
        <p:sp>
          <p:nvSpPr>
            <p:cNvPr id="22" name="Right Triangle 21"/>
            <p:cNvSpPr/>
            <p:nvPr/>
          </p:nvSpPr>
          <p:spPr>
            <a:xfrm>
              <a:off x="4698159" y="3693480"/>
              <a:ext cx="182880" cy="18288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tlCol="0" anchor="t" anchorCtr="0"/>
            <a:lstStyle/>
            <a:p>
              <a:pPr algn="ctr"/>
              <a:endParaRPr lang="en-AU" sz="1600">
                <a:solidFill>
                  <a:schemeClr val="bg1"/>
                </a:solidFill>
              </a:endParaRPr>
            </a:p>
          </p:txBody>
        </p:sp>
      </p:grpSp>
      <p:grpSp>
        <p:nvGrpSpPr>
          <p:cNvPr id="8" name="Group 7"/>
          <p:cNvGrpSpPr/>
          <p:nvPr/>
        </p:nvGrpSpPr>
        <p:grpSpPr>
          <a:xfrm>
            <a:off x="6879723" y="3219334"/>
            <a:ext cx="1584362" cy="875399"/>
            <a:chOff x="6601250" y="3693480"/>
            <a:chExt cx="1584362" cy="1010880"/>
          </a:xfrm>
          <a:solidFill>
            <a:schemeClr val="accent1">
              <a:alpha val="65000"/>
            </a:schemeClr>
          </a:solidFill>
        </p:grpSpPr>
        <p:sp>
          <p:nvSpPr>
            <p:cNvPr id="14" name="Rectangle 13"/>
            <p:cNvSpPr/>
            <p:nvPr/>
          </p:nvSpPr>
          <p:spPr>
            <a:xfrm>
              <a:off x="6601612" y="3876360"/>
              <a:ext cx="1584000" cy="82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wrap="none" lIns="91440" tIns="108000" rIns="46800" rtlCol="0" anchor="t" anchorCtr="0">
              <a:noAutofit/>
            </a:bodyPr>
            <a:lstStyle/>
            <a:p>
              <a:pPr>
                <a:lnSpc>
                  <a:spcPct val="85000"/>
                </a:lnSpc>
              </a:pPr>
              <a:r>
                <a:rPr lang="en-US" sz="1200" dirty="0">
                  <a:solidFill>
                    <a:schemeClr val="bg1"/>
                  </a:solidFill>
                  <a:latin typeface="+mj-lt"/>
                  <a:cs typeface="Calibri"/>
                </a:rPr>
                <a:t>Context</a:t>
              </a:r>
              <a:r>
                <a:rPr lang="en-US" sz="1200" dirty="0">
                  <a:solidFill>
                    <a:schemeClr val="bg1"/>
                  </a:solidFill>
                  <a:cs typeface="Calibri"/>
                </a:rPr>
                <a:t/>
              </a:r>
              <a:br>
                <a:rPr lang="en-US" sz="1200" dirty="0">
                  <a:solidFill>
                    <a:schemeClr val="bg1"/>
                  </a:solidFill>
                  <a:cs typeface="Calibri"/>
                </a:rPr>
              </a:br>
              <a:r>
                <a:rPr lang="en-US" sz="1100" dirty="0">
                  <a:solidFill>
                    <a:schemeClr val="bg1"/>
                  </a:solidFill>
                  <a:cs typeface="Calibri"/>
                </a:rPr>
                <a:t>• </a:t>
              </a:r>
              <a:r>
                <a:rPr lang="en-US" sz="1050" dirty="0">
                  <a:solidFill>
                    <a:schemeClr val="bg1"/>
                  </a:solidFill>
                  <a:cs typeface="Calibri"/>
                </a:rPr>
                <a:t>Location</a:t>
              </a:r>
              <a:br>
                <a:rPr lang="en-US" sz="1050" dirty="0">
                  <a:solidFill>
                    <a:schemeClr val="bg1"/>
                  </a:solidFill>
                  <a:cs typeface="Calibri"/>
                </a:rPr>
              </a:br>
              <a:r>
                <a:rPr lang="en-US" sz="1050" dirty="0">
                  <a:solidFill>
                    <a:schemeClr val="bg1"/>
                  </a:solidFill>
                  <a:cs typeface="Calibri"/>
                </a:rPr>
                <a:t>• Application</a:t>
              </a:r>
              <a:endParaRPr lang="en-AU" sz="1200" dirty="0">
                <a:solidFill>
                  <a:schemeClr val="bg1"/>
                </a:solidFill>
                <a:cs typeface="Calibri"/>
              </a:endParaRPr>
            </a:p>
          </p:txBody>
        </p:sp>
        <p:sp>
          <p:nvSpPr>
            <p:cNvPr id="23" name="Right Triangle 22"/>
            <p:cNvSpPr/>
            <p:nvPr/>
          </p:nvSpPr>
          <p:spPr>
            <a:xfrm>
              <a:off x="6601250" y="3693480"/>
              <a:ext cx="182880" cy="18288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tlCol="0" anchor="t" anchorCtr="0"/>
            <a:lstStyle/>
            <a:p>
              <a:pPr algn="ctr"/>
              <a:endParaRPr lang="en-AU" sz="1600">
                <a:solidFill>
                  <a:schemeClr val="bg1"/>
                </a:solidFill>
              </a:endParaRPr>
            </a:p>
          </p:txBody>
        </p:sp>
      </p:grpSp>
      <p:grpSp>
        <p:nvGrpSpPr>
          <p:cNvPr id="12" name="Group 11"/>
          <p:cNvGrpSpPr/>
          <p:nvPr/>
        </p:nvGrpSpPr>
        <p:grpSpPr>
          <a:xfrm>
            <a:off x="6848762" y="1683823"/>
            <a:ext cx="1615323" cy="929547"/>
            <a:chOff x="6631632" y="2172846"/>
            <a:chExt cx="1615323" cy="929547"/>
          </a:xfrm>
          <a:solidFill>
            <a:schemeClr val="accent1">
              <a:alpha val="65000"/>
            </a:schemeClr>
          </a:solidFill>
        </p:grpSpPr>
        <p:sp>
          <p:nvSpPr>
            <p:cNvPr id="53" name="Rectangle 52"/>
            <p:cNvSpPr/>
            <p:nvPr/>
          </p:nvSpPr>
          <p:spPr>
            <a:xfrm>
              <a:off x="6631632" y="2355726"/>
              <a:ext cx="1615323" cy="74666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wrap="none" lIns="91440" rIns="46800" rtlCol="0" anchor="ctr">
              <a:noAutofit/>
            </a:bodyPr>
            <a:lstStyle/>
            <a:p>
              <a:pPr>
                <a:lnSpc>
                  <a:spcPct val="85000"/>
                </a:lnSpc>
              </a:pPr>
              <a:r>
                <a:rPr lang="en-US" sz="1200" dirty="0">
                  <a:solidFill>
                    <a:schemeClr val="bg1"/>
                  </a:solidFill>
                  <a:latin typeface="+mj-lt"/>
                  <a:cs typeface="Calibri"/>
                </a:rPr>
                <a:t>Identity</a:t>
              </a:r>
              <a:r>
                <a:rPr lang="en-US" sz="1200" dirty="0">
                  <a:solidFill>
                    <a:schemeClr val="bg1"/>
                  </a:solidFill>
                  <a:cs typeface="Calibri"/>
                </a:rPr>
                <a:t/>
              </a:r>
              <a:br>
                <a:rPr lang="en-US" sz="1200" dirty="0">
                  <a:solidFill>
                    <a:schemeClr val="bg1"/>
                  </a:solidFill>
                  <a:cs typeface="Calibri"/>
                </a:rPr>
              </a:br>
              <a:r>
                <a:rPr lang="en-US" sz="1100" dirty="0">
                  <a:solidFill>
                    <a:schemeClr val="bg1"/>
                  </a:solidFill>
                  <a:cs typeface="Calibri"/>
                </a:rPr>
                <a:t>• </a:t>
              </a:r>
              <a:r>
                <a:rPr lang="en-US" sz="1050" dirty="0">
                  <a:solidFill>
                    <a:schemeClr val="bg1"/>
                  </a:solidFill>
                  <a:cs typeface="Calibri"/>
                </a:rPr>
                <a:t>Authorization</a:t>
              </a:r>
              <a:br>
                <a:rPr lang="en-US" sz="1050" dirty="0">
                  <a:solidFill>
                    <a:schemeClr val="bg1"/>
                  </a:solidFill>
                  <a:cs typeface="Calibri"/>
                </a:rPr>
              </a:br>
              <a:r>
                <a:rPr lang="en-US" sz="1050" dirty="0">
                  <a:solidFill>
                    <a:schemeClr val="bg1"/>
                  </a:solidFill>
                  <a:cs typeface="Calibri"/>
                </a:rPr>
                <a:t>• Delegation</a:t>
              </a:r>
              <a:br>
                <a:rPr lang="en-US" sz="1050" dirty="0">
                  <a:solidFill>
                    <a:schemeClr val="bg1"/>
                  </a:solidFill>
                  <a:cs typeface="Calibri"/>
                </a:rPr>
              </a:br>
              <a:r>
                <a:rPr lang="en-US" sz="1050" dirty="0">
                  <a:solidFill>
                    <a:schemeClr val="bg1"/>
                  </a:solidFill>
                  <a:cs typeface="Calibri"/>
                </a:rPr>
                <a:t>• Device</a:t>
              </a:r>
              <a:endParaRPr lang="en-AU" sz="1200" dirty="0">
                <a:solidFill>
                  <a:schemeClr val="bg1"/>
                </a:solidFill>
                <a:cs typeface="Calibri"/>
              </a:endParaRPr>
            </a:p>
          </p:txBody>
        </p:sp>
        <p:sp>
          <p:nvSpPr>
            <p:cNvPr id="28" name="Right Triangle 27"/>
            <p:cNvSpPr/>
            <p:nvPr/>
          </p:nvSpPr>
          <p:spPr>
            <a:xfrm>
              <a:off x="6631632" y="2172846"/>
              <a:ext cx="182880" cy="18288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AU" sz="1600">
                <a:solidFill>
                  <a:schemeClr val="bg1"/>
                </a:solidFill>
              </a:endParaRPr>
            </a:p>
          </p:txBody>
        </p:sp>
      </p:grpSp>
      <p:sp>
        <p:nvSpPr>
          <p:cNvPr id="32" name="Rectangle: Rounded Corners 31"/>
          <p:cNvSpPr/>
          <p:nvPr/>
        </p:nvSpPr>
        <p:spPr>
          <a:xfrm>
            <a:off x="426287" y="930462"/>
            <a:ext cx="8352000" cy="330277"/>
          </a:xfrm>
          <a:prstGeom prst="roundRect">
            <a:avLst>
              <a:gd name="adj" fmla="val 0"/>
            </a:avLst>
          </a:prstGeom>
          <a:solidFill>
            <a:schemeClr val="accent2"/>
          </a:solidFill>
        </p:spPr>
        <p:txBody>
          <a:bodyPr vert="horz" lIns="72000" tIns="72000" rIns="72000" bIns="72000" rtlCol="0" anchor="ctr" anchorCtr="0">
            <a:noAutofit/>
          </a:bodyPr>
          <a:lstStyle/>
          <a:p>
            <a:pPr algn="ctr">
              <a:buFont typeface="Arial" pitchFamily="34" charset="0"/>
              <a:buNone/>
            </a:pPr>
            <a:r>
              <a:rPr lang="en-US" sz="1050" dirty="0">
                <a:solidFill>
                  <a:schemeClr val="bg1"/>
                </a:solidFill>
              </a:rPr>
              <a:t>Real-time context-aware risk ratings</a:t>
            </a:r>
          </a:p>
        </p:txBody>
      </p:sp>
      <p:sp>
        <p:nvSpPr>
          <p:cNvPr id="17" name="Arrow: Circular 16"/>
          <p:cNvSpPr/>
          <p:nvPr/>
        </p:nvSpPr>
        <p:spPr>
          <a:xfrm>
            <a:off x="3631143" y="1424200"/>
            <a:ext cx="2330017" cy="2102897"/>
          </a:xfrm>
          <a:prstGeom prst="circularArrow">
            <a:avLst>
              <a:gd name="adj1" fmla="val 16826"/>
              <a:gd name="adj2" fmla="val 10093"/>
              <a:gd name="adj3" fmla="val 20399673"/>
              <a:gd name="adj4" fmla="val 11955155"/>
              <a:gd name="adj5" fmla="val 8413"/>
            </a:avLst>
          </a:prstGeom>
          <a:gradFill flip="none" rotWithShape="1">
            <a:gsLst>
              <a:gs pos="100000">
                <a:srgbClr val="FF0000"/>
              </a:gs>
              <a:gs pos="72000">
                <a:srgbClr val="FFC000"/>
              </a:gs>
              <a:gs pos="47000">
                <a:srgbClr val="FFFF00"/>
              </a:gs>
              <a:gs pos="23000">
                <a:srgbClr val="00B050"/>
              </a:gs>
              <a:gs pos="0">
                <a:schemeClr val="accent2"/>
              </a:gs>
            </a:gsLst>
            <a:lin ang="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err="1">
              <a:solidFill>
                <a:schemeClr val="tx1"/>
              </a:solidFill>
            </a:endParaRPr>
          </a:p>
        </p:txBody>
      </p:sp>
      <p:grpSp>
        <p:nvGrpSpPr>
          <p:cNvPr id="18" name="Group 17"/>
          <p:cNvGrpSpPr/>
          <p:nvPr/>
        </p:nvGrpSpPr>
        <p:grpSpPr>
          <a:xfrm>
            <a:off x="3776530" y="1595629"/>
            <a:ext cx="2035951" cy="1239394"/>
            <a:chOff x="3552063" y="1941517"/>
            <a:chExt cx="2035951" cy="1239394"/>
          </a:xfrm>
        </p:grpSpPr>
        <p:sp>
          <p:nvSpPr>
            <p:cNvPr id="54" name="TextBox 53"/>
            <p:cNvSpPr txBox="1"/>
            <p:nvPr/>
          </p:nvSpPr>
          <p:spPr>
            <a:xfrm>
              <a:off x="3552063" y="2140399"/>
              <a:ext cx="377026" cy="400110"/>
            </a:xfrm>
            <a:prstGeom prst="rect">
              <a:avLst/>
            </a:prstGeom>
            <a:noFill/>
          </p:spPr>
          <p:txBody>
            <a:bodyPr wrap="none" rtlCol="0">
              <a:spAutoFit/>
            </a:bodyPr>
            <a:lstStyle/>
            <a:p>
              <a:r>
                <a:rPr lang="en-AU" sz="2000" b="1" dirty="0">
                  <a:solidFill>
                    <a:srgbClr val="FFFFFF"/>
                  </a:solidFill>
                  <a:latin typeface="+mj-lt"/>
                </a:rPr>
                <a:t>✓</a:t>
              </a:r>
            </a:p>
          </p:txBody>
        </p:sp>
        <p:sp>
          <p:nvSpPr>
            <p:cNvPr id="7" name="Rectangle 6"/>
            <p:cNvSpPr/>
            <p:nvPr/>
          </p:nvSpPr>
          <p:spPr>
            <a:xfrm>
              <a:off x="5193354" y="2097661"/>
              <a:ext cx="394660" cy="400110"/>
            </a:xfrm>
            <a:prstGeom prst="rect">
              <a:avLst/>
            </a:prstGeom>
          </p:spPr>
          <p:txBody>
            <a:bodyPr wrap="none">
              <a:spAutoFit/>
            </a:bodyPr>
            <a:lstStyle/>
            <a:p>
              <a:r>
                <a:rPr lang="en-AU" sz="2000" b="1" dirty="0">
                  <a:solidFill>
                    <a:prstClr val="white"/>
                  </a:solidFill>
                  <a:latin typeface="+mj-lt"/>
                </a:rPr>
                <a:t>✗</a:t>
              </a:r>
              <a:endParaRPr lang="en-AU" b="1" dirty="0">
                <a:solidFill>
                  <a:srgbClr val="5B5B5B"/>
                </a:solidFill>
                <a:latin typeface="+mj-lt"/>
              </a:endParaRPr>
            </a:p>
          </p:txBody>
        </p:sp>
        <p:sp>
          <p:nvSpPr>
            <p:cNvPr id="6" name="Isosceles Triangle 5"/>
            <p:cNvSpPr/>
            <p:nvPr/>
          </p:nvSpPr>
          <p:spPr>
            <a:xfrm rot="20072566">
              <a:off x="4104930" y="1941517"/>
              <a:ext cx="371111" cy="503742"/>
            </a:xfrm>
            <a:prstGeom prst="triangle">
              <a:avLst/>
            </a:prstGeom>
            <a:solidFill>
              <a:schemeClr val="accent2"/>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sz="1200" dirty="0" err="1">
                <a:solidFill>
                  <a:srgbClr val="FFFFFF"/>
                </a:solidFill>
              </a:endParaRPr>
            </a:p>
          </p:txBody>
        </p:sp>
        <p:sp>
          <p:nvSpPr>
            <p:cNvPr id="55" name="Oval 54"/>
            <p:cNvSpPr/>
            <p:nvPr/>
          </p:nvSpPr>
          <p:spPr>
            <a:xfrm>
              <a:off x="4123534" y="2301383"/>
              <a:ext cx="898634" cy="879528"/>
            </a:xfrm>
            <a:prstGeom prst="ellipse">
              <a:avLst/>
            </a:prstGeom>
            <a:solidFill>
              <a:schemeClr val="accent2"/>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err="1">
                  <a:solidFill>
                    <a:srgbClr val="FFFFFF"/>
                  </a:solidFill>
                </a:rPr>
                <a:t>Realtime</a:t>
              </a:r>
              <a:endParaRPr lang="en-AU" sz="1200" dirty="0">
                <a:solidFill>
                  <a:srgbClr val="FFFFFF"/>
                </a:solidFill>
              </a:endParaRPr>
            </a:p>
          </p:txBody>
        </p:sp>
      </p:grpSp>
    </p:spTree>
    <p:extLst>
      <p:ext uri="{BB962C8B-B14F-4D97-AF65-F5344CB8AC3E}">
        <p14:creationId xmlns:p14="http://schemas.microsoft.com/office/powerpoint/2010/main" val="219912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Emerging threats</a:t>
            </a:r>
            <a:endParaRPr lang="en-AU" dirty="0"/>
          </a:p>
        </p:txBody>
      </p:sp>
      <p:sp>
        <p:nvSpPr>
          <p:cNvPr id="3" name="Slide Number Placeholder 2"/>
          <p:cNvSpPr>
            <a:spLocks noGrp="1"/>
          </p:cNvSpPr>
          <p:nvPr>
            <p:ph type="sldNum" sz="quarter" idx="11"/>
          </p:nvPr>
        </p:nvSpPr>
        <p:spPr/>
        <p:txBody>
          <a:bodyPr/>
          <a:lstStyle/>
          <a:p>
            <a:pPr algn="r"/>
            <a:fld id="{E917DE0E-AFB1-41FD-BC35-27DB61CA125F}" type="slidenum">
              <a:rPr lang="en-AU" smtClean="0"/>
              <a:pPr algn="r"/>
              <a:t>23</a:t>
            </a:fld>
            <a:endParaRPr lang="en-AU" dirty="0"/>
          </a:p>
        </p:txBody>
      </p:sp>
      <p:sp>
        <p:nvSpPr>
          <p:cNvPr id="5" name="Footer Placeholder 4"/>
          <p:cNvSpPr>
            <a:spLocks noGrp="1"/>
          </p:cNvSpPr>
          <p:nvPr>
            <p:ph type="ftr" sz="quarter" idx="12"/>
          </p:nvPr>
        </p:nvSpPr>
        <p:spPr/>
        <p:txBody>
          <a:bodyPr/>
          <a:lstStyle/>
          <a:p>
            <a:r>
              <a:rPr lang="en-US" smtClean="0"/>
              <a:t>Hugh Bradlow – ACCANect 2017 - Your place in the connected world</a:t>
            </a:r>
            <a:endParaRPr lang="en-AU" dirty="0"/>
          </a:p>
        </p:txBody>
      </p:sp>
      <p:grpSp>
        <p:nvGrpSpPr>
          <p:cNvPr id="10" name="Group 9"/>
          <p:cNvGrpSpPr/>
          <p:nvPr/>
        </p:nvGrpSpPr>
        <p:grpSpPr>
          <a:xfrm>
            <a:off x="548595" y="771550"/>
            <a:ext cx="4031844" cy="3144060"/>
            <a:chOff x="4667559" y="771550"/>
            <a:chExt cx="4031844" cy="3144060"/>
          </a:xfrm>
        </p:grpSpPr>
        <p:pic>
          <p:nvPicPr>
            <p:cNvPr id="8" name="Picture 7" descr="Edmonton's first &lt;strong&gt;digital&lt;/strong&gt; &lt;strong&gt;billboard&lt;/strong&g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67559" y="771550"/>
              <a:ext cx="4031844" cy="2994965"/>
            </a:xfrm>
            <a:prstGeom prst="rect">
              <a:avLst/>
            </a:prstGeom>
          </p:spPr>
        </p:pic>
        <p:sp>
          <p:nvSpPr>
            <p:cNvPr id="9" name="TextBox 8"/>
            <p:cNvSpPr txBox="1"/>
            <p:nvPr/>
          </p:nvSpPr>
          <p:spPr>
            <a:xfrm>
              <a:off x="4672612" y="3730944"/>
              <a:ext cx="3724096" cy="184666"/>
            </a:xfrm>
            <a:prstGeom prst="rect">
              <a:avLst/>
            </a:prstGeom>
            <a:noFill/>
          </p:spPr>
          <p:txBody>
            <a:bodyPr wrap="none" rtlCol="0">
              <a:spAutoFit/>
            </a:bodyPr>
            <a:lstStyle/>
            <a:p>
              <a:r>
                <a:rPr lang="en-AU" sz="600" dirty="0" smtClean="0"/>
                <a:t>Picture under </a:t>
              </a:r>
              <a:r>
                <a:rPr lang="en-AU" sz="600" dirty="0"/>
                <a:t>Creative Commons by Mack Male https://www.flickr.com/photos/mastermaq/3226521389/</a:t>
              </a:r>
            </a:p>
          </p:txBody>
        </p:sp>
      </p:grpSp>
      <p:grpSp>
        <p:nvGrpSpPr>
          <p:cNvPr id="21" name="Group 20"/>
          <p:cNvGrpSpPr/>
          <p:nvPr/>
        </p:nvGrpSpPr>
        <p:grpSpPr>
          <a:xfrm>
            <a:off x="4580439" y="678323"/>
            <a:ext cx="4525598" cy="3421953"/>
            <a:chOff x="5114215" y="846123"/>
            <a:chExt cx="4525598" cy="3421953"/>
          </a:xfrm>
        </p:grpSpPr>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l="-4"/>
            <a:stretch/>
          </p:blipFill>
          <p:spPr>
            <a:xfrm>
              <a:off x="5495382" y="846123"/>
              <a:ext cx="3412815" cy="3270906"/>
            </a:xfrm>
            <a:prstGeom prst="rect">
              <a:avLst/>
            </a:prstGeom>
          </p:spPr>
        </p:pic>
        <p:sp>
          <p:nvSpPr>
            <p:cNvPr id="20" name="TextBox 19"/>
            <p:cNvSpPr txBox="1"/>
            <p:nvPr/>
          </p:nvSpPr>
          <p:spPr>
            <a:xfrm>
              <a:off x="5114215" y="4083410"/>
              <a:ext cx="4525598" cy="184666"/>
            </a:xfrm>
            <a:prstGeom prst="rect">
              <a:avLst/>
            </a:prstGeom>
            <a:noFill/>
          </p:spPr>
          <p:txBody>
            <a:bodyPr wrap="none" rtlCol="0">
              <a:spAutoFit/>
            </a:bodyPr>
            <a:lstStyle/>
            <a:p>
              <a:r>
                <a:rPr lang="en-AU" sz="600" dirty="0" smtClean="0"/>
                <a:t>Picture under </a:t>
              </a:r>
              <a:r>
                <a:rPr lang="en-AU" sz="600" dirty="0"/>
                <a:t>Creative Commons from https://commons.wikimedia.org/wiki/File:Google_self-driving_Lexus_SUV_rear_view.jpg</a:t>
              </a:r>
            </a:p>
          </p:txBody>
        </p:sp>
      </p:grpSp>
    </p:spTree>
    <p:extLst>
      <p:ext uri="{BB962C8B-B14F-4D97-AF65-F5344CB8AC3E}">
        <p14:creationId xmlns:p14="http://schemas.microsoft.com/office/powerpoint/2010/main" val="335850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r>
              <a:rPr lang="en-AU" dirty="0" smtClean="0"/>
              <a:t>The pace of AI development is exceeding the timescale of business reaction</a:t>
            </a:r>
          </a:p>
          <a:p>
            <a:endParaRPr lang="en-AU" dirty="0" smtClean="0"/>
          </a:p>
          <a:p>
            <a:r>
              <a:rPr lang="en-AU" dirty="0" smtClean="0"/>
              <a:t>AI is a massively over-hyped field</a:t>
            </a:r>
          </a:p>
          <a:p>
            <a:pPr marL="0" indent="0" algn="ctr">
              <a:buNone/>
            </a:pPr>
            <a:r>
              <a:rPr lang="en-AU" dirty="0" smtClean="0"/>
              <a:t>BUT</a:t>
            </a:r>
          </a:p>
          <a:p>
            <a:r>
              <a:rPr lang="en-AU" dirty="0" smtClean="0"/>
              <a:t>BUT: that doesn’t mean it does not have widespread application</a:t>
            </a:r>
            <a:endParaRPr lang="en-AU" dirty="0"/>
          </a:p>
        </p:txBody>
      </p:sp>
      <p:sp>
        <p:nvSpPr>
          <p:cNvPr id="3" name="Slide Number Placeholder 2"/>
          <p:cNvSpPr>
            <a:spLocks noGrp="1"/>
          </p:cNvSpPr>
          <p:nvPr>
            <p:ph type="sldNum" sz="quarter" idx="12"/>
          </p:nvPr>
        </p:nvSpPr>
        <p:spPr/>
        <p:txBody>
          <a:bodyPr/>
          <a:lstStyle/>
          <a:p>
            <a:pPr algn="r"/>
            <a:fld id="{E917DE0E-AFB1-41FD-BC35-27DB61CA125F}" type="slidenum">
              <a:rPr lang="en-AU" smtClean="0"/>
              <a:pPr algn="r"/>
              <a:t>24</a:t>
            </a:fld>
            <a:endParaRPr lang="en-AU" dirty="0"/>
          </a:p>
        </p:txBody>
      </p:sp>
      <p:sp>
        <p:nvSpPr>
          <p:cNvPr id="5" name="Title 4"/>
          <p:cNvSpPr>
            <a:spLocks noGrp="1"/>
          </p:cNvSpPr>
          <p:nvPr>
            <p:ph type="title"/>
          </p:nvPr>
        </p:nvSpPr>
        <p:spPr/>
        <p:txBody>
          <a:bodyPr/>
          <a:lstStyle/>
          <a:p>
            <a:r>
              <a:rPr lang="en-AU" dirty="0" smtClean="0"/>
              <a:t>Be prepared</a:t>
            </a:r>
            <a:endParaRPr lang="en-AU" dirty="0"/>
          </a:p>
        </p:txBody>
      </p:sp>
      <p:sp>
        <p:nvSpPr>
          <p:cNvPr id="4" name="Footer Placeholder 3"/>
          <p:cNvSpPr>
            <a:spLocks noGrp="1"/>
          </p:cNvSpPr>
          <p:nvPr>
            <p:ph type="ftr" sz="quarter" idx="13"/>
          </p:nvPr>
        </p:nvSpPr>
        <p:spPr/>
        <p:txBody>
          <a:bodyPr/>
          <a:lstStyle/>
          <a:p>
            <a:r>
              <a:rPr lang="en-US" smtClean="0"/>
              <a:t>Hugh Bradlow – ACCANect 2017 - Your place in the connected world</a:t>
            </a:r>
            <a:endParaRPr lang="en-AU" dirty="0"/>
          </a:p>
        </p:txBody>
      </p:sp>
    </p:spTree>
    <p:extLst>
      <p:ext uri="{BB962C8B-B14F-4D97-AF65-F5344CB8AC3E}">
        <p14:creationId xmlns:p14="http://schemas.microsoft.com/office/powerpoint/2010/main" val="401250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None/>
            </a:pPr>
            <a:r>
              <a:rPr lang="en-AU" dirty="0" smtClean="0"/>
              <a:t>Thank you</a:t>
            </a:r>
            <a:endParaRPr lang="en-AU" dirty="0"/>
          </a:p>
        </p:txBody>
      </p:sp>
    </p:spTree>
    <p:extLst>
      <p:ext uri="{BB962C8B-B14F-4D97-AF65-F5344CB8AC3E}">
        <p14:creationId xmlns:p14="http://schemas.microsoft.com/office/powerpoint/2010/main" val="242023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Today’s Digital Transformation Environment </a:t>
            </a:r>
            <a:endParaRPr lang="en-AU" dirty="0"/>
          </a:p>
        </p:txBody>
      </p:sp>
      <p:sp>
        <p:nvSpPr>
          <p:cNvPr id="36" name="Slide Number Placeholder 35"/>
          <p:cNvSpPr>
            <a:spLocks noGrp="1"/>
          </p:cNvSpPr>
          <p:nvPr>
            <p:ph type="sldNum" sz="quarter" idx="11"/>
          </p:nvPr>
        </p:nvSpPr>
        <p:spPr/>
        <p:txBody>
          <a:bodyPr/>
          <a:lstStyle/>
          <a:p>
            <a:fld id="{D5E6A87D-7597-4496-9773-1BD29EAF26C5}" type="slidenum">
              <a:rPr lang="en-AU" smtClean="0"/>
              <a:pPr/>
              <a:t>3</a:t>
            </a:fld>
            <a:endParaRPr lang="en-AU" dirty="0"/>
          </a:p>
        </p:txBody>
      </p:sp>
      <p:sp>
        <p:nvSpPr>
          <p:cNvPr id="33" name="Footer Placeholder 32"/>
          <p:cNvSpPr>
            <a:spLocks noGrp="1"/>
          </p:cNvSpPr>
          <p:nvPr>
            <p:ph type="ftr" sz="quarter" idx="12"/>
          </p:nvPr>
        </p:nvSpPr>
        <p:spPr/>
        <p:txBody>
          <a:bodyPr/>
          <a:lstStyle/>
          <a:p>
            <a:r>
              <a:rPr lang="en-US" smtClean="0"/>
              <a:t>Hugh Bradlow – ACCANect 2017 - Your place in the connected world</a:t>
            </a:r>
            <a:endParaRPr lang="en-US" dirty="0"/>
          </a:p>
        </p:txBody>
      </p:sp>
      <p:grpSp>
        <p:nvGrpSpPr>
          <p:cNvPr id="5" name="Group 4"/>
          <p:cNvGrpSpPr>
            <a:grpSpLocks noChangeAspect="1"/>
          </p:cNvGrpSpPr>
          <p:nvPr/>
        </p:nvGrpSpPr>
        <p:grpSpPr>
          <a:xfrm>
            <a:off x="6376859" y="686513"/>
            <a:ext cx="2016224" cy="1068804"/>
            <a:chOff x="442521" y="3254592"/>
            <a:chExt cx="2520280" cy="1336005"/>
          </a:xfrm>
        </p:grpSpPr>
        <p:sp>
          <p:nvSpPr>
            <p:cNvPr id="6" name="Freeform 16"/>
            <p:cNvSpPr>
              <a:spLocks/>
            </p:cNvSpPr>
            <p:nvPr/>
          </p:nvSpPr>
          <p:spPr bwMode="auto">
            <a:xfrm>
              <a:off x="442521" y="3254592"/>
              <a:ext cx="2520280" cy="1336005"/>
            </a:xfrm>
            <a:custGeom>
              <a:avLst/>
              <a:gdLst/>
              <a:ahLst/>
              <a:cxnLst>
                <a:cxn ang="0">
                  <a:pos x="624" y="48"/>
                </a:cxn>
                <a:cxn ang="0">
                  <a:pos x="675" y="40"/>
                </a:cxn>
                <a:cxn ang="0">
                  <a:pos x="744" y="42"/>
                </a:cxn>
                <a:cxn ang="0">
                  <a:pos x="830" y="60"/>
                </a:cxn>
                <a:cxn ang="0">
                  <a:pos x="892" y="115"/>
                </a:cxn>
                <a:cxn ang="0">
                  <a:pos x="879" y="160"/>
                </a:cxn>
                <a:cxn ang="0">
                  <a:pos x="852" y="151"/>
                </a:cxn>
                <a:cxn ang="0">
                  <a:pos x="941" y="225"/>
                </a:cxn>
                <a:cxn ang="0">
                  <a:pos x="858" y="300"/>
                </a:cxn>
                <a:cxn ang="0">
                  <a:pos x="831" y="306"/>
                </a:cxn>
                <a:cxn ang="0">
                  <a:pos x="827" y="333"/>
                </a:cxn>
                <a:cxn ang="0">
                  <a:pos x="786" y="364"/>
                </a:cxn>
                <a:cxn ang="0">
                  <a:pos x="726" y="385"/>
                </a:cxn>
                <a:cxn ang="0">
                  <a:pos x="662" y="391"/>
                </a:cxn>
                <a:cxn ang="0">
                  <a:pos x="612" y="391"/>
                </a:cxn>
                <a:cxn ang="0">
                  <a:pos x="579" y="411"/>
                </a:cxn>
                <a:cxn ang="0">
                  <a:pos x="531" y="426"/>
                </a:cxn>
                <a:cxn ang="0">
                  <a:pos x="483" y="433"/>
                </a:cxn>
                <a:cxn ang="0">
                  <a:pos x="437" y="433"/>
                </a:cxn>
                <a:cxn ang="0">
                  <a:pos x="374" y="424"/>
                </a:cxn>
                <a:cxn ang="0">
                  <a:pos x="326" y="405"/>
                </a:cxn>
                <a:cxn ang="0">
                  <a:pos x="297" y="384"/>
                </a:cxn>
                <a:cxn ang="0">
                  <a:pos x="285" y="363"/>
                </a:cxn>
                <a:cxn ang="0">
                  <a:pos x="294" y="385"/>
                </a:cxn>
                <a:cxn ang="0">
                  <a:pos x="254" y="394"/>
                </a:cxn>
                <a:cxn ang="0">
                  <a:pos x="182" y="390"/>
                </a:cxn>
                <a:cxn ang="0">
                  <a:pos x="111" y="369"/>
                </a:cxn>
                <a:cxn ang="0">
                  <a:pos x="75" y="346"/>
                </a:cxn>
                <a:cxn ang="0">
                  <a:pos x="62" y="324"/>
                </a:cxn>
                <a:cxn ang="0">
                  <a:pos x="57" y="297"/>
                </a:cxn>
                <a:cxn ang="0">
                  <a:pos x="69" y="273"/>
                </a:cxn>
                <a:cxn ang="0">
                  <a:pos x="86" y="258"/>
                </a:cxn>
                <a:cxn ang="0">
                  <a:pos x="66" y="273"/>
                </a:cxn>
                <a:cxn ang="0">
                  <a:pos x="41" y="262"/>
                </a:cxn>
                <a:cxn ang="0">
                  <a:pos x="17" y="241"/>
                </a:cxn>
                <a:cxn ang="0">
                  <a:pos x="0" y="214"/>
                </a:cxn>
                <a:cxn ang="0">
                  <a:pos x="5" y="186"/>
                </a:cxn>
                <a:cxn ang="0">
                  <a:pos x="24" y="163"/>
                </a:cxn>
                <a:cxn ang="0">
                  <a:pos x="56" y="142"/>
                </a:cxn>
                <a:cxn ang="0">
                  <a:pos x="86" y="133"/>
                </a:cxn>
                <a:cxn ang="0">
                  <a:pos x="90" y="150"/>
                </a:cxn>
                <a:cxn ang="0">
                  <a:pos x="86" y="121"/>
                </a:cxn>
                <a:cxn ang="0">
                  <a:pos x="95" y="96"/>
                </a:cxn>
                <a:cxn ang="0">
                  <a:pos x="125" y="72"/>
                </a:cxn>
                <a:cxn ang="0">
                  <a:pos x="164" y="55"/>
                </a:cxn>
                <a:cxn ang="0">
                  <a:pos x="218" y="43"/>
                </a:cxn>
                <a:cxn ang="0">
                  <a:pos x="270" y="40"/>
                </a:cxn>
                <a:cxn ang="0">
                  <a:pos x="314" y="42"/>
                </a:cxn>
                <a:cxn ang="0">
                  <a:pos x="327" y="48"/>
                </a:cxn>
                <a:cxn ang="0">
                  <a:pos x="317" y="60"/>
                </a:cxn>
                <a:cxn ang="0">
                  <a:pos x="309" y="79"/>
                </a:cxn>
                <a:cxn ang="0">
                  <a:pos x="338" y="37"/>
                </a:cxn>
                <a:cxn ang="0">
                  <a:pos x="368" y="24"/>
                </a:cxn>
                <a:cxn ang="0">
                  <a:pos x="417" y="7"/>
                </a:cxn>
                <a:cxn ang="0">
                  <a:pos x="465" y="1"/>
                </a:cxn>
                <a:cxn ang="0">
                  <a:pos x="510" y="1"/>
                </a:cxn>
                <a:cxn ang="0">
                  <a:pos x="564" y="9"/>
                </a:cxn>
                <a:cxn ang="0">
                  <a:pos x="620" y="27"/>
                </a:cxn>
                <a:cxn ang="0">
                  <a:pos x="642" y="46"/>
                </a:cxn>
                <a:cxn ang="0">
                  <a:pos x="624" y="48"/>
                </a:cxn>
              </a:cxnLst>
              <a:rect l="0" t="0" r="r" b="b"/>
              <a:pathLst>
                <a:path w="942" h="433">
                  <a:moveTo>
                    <a:pt x="624" y="48"/>
                  </a:moveTo>
                  <a:lnTo>
                    <a:pt x="675" y="40"/>
                  </a:lnTo>
                  <a:lnTo>
                    <a:pt x="744" y="42"/>
                  </a:lnTo>
                  <a:cubicBezTo>
                    <a:pt x="744" y="42"/>
                    <a:pt x="805" y="48"/>
                    <a:pt x="830" y="60"/>
                  </a:cubicBezTo>
                  <a:cubicBezTo>
                    <a:pt x="855" y="72"/>
                    <a:pt x="884" y="98"/>
                    <a:pt x="892" y="115"/>
                  </a:cubicBezTo>
                  <a:cubicBezTo>
                    <a:pt x="900" y="132"/>
                    <a:pt x="885" y="156"/>
                    <a:pt x="879" y="160"/>
                  </a:cubicBezTo>
                  <a:lnTo>
                    <a:pt x="852" y="151"/>
                  </a:lnTo>
                  <a:cubicBezTo>
                    <a:pt x="862" y="162"/>
                    <a:pt x="942" y="175"/>
                    <a:pt x="941" y="225"/>
                  </a:cubicBezTo>
                  <a:cubicBezTo>
                    <a:pt x="940" y="275"/>
                    <a:pt x="879" y="288"/>
                    <a:pt x="858" y="300"/>
                  </a:cubicBezTo>
                  <a:cubicBezTo>
                    <a:pt x="837" y="312"/>
                    <a:pt x="831" y="306"/>
                    <a:pt x="831" y="306"/>
                  </a:cubicBezTo>
                  <a:cubicBezTo>
                    <a:pt x="831" y="306"/>
                    <a:pt x="827" y="333"/>
                    <a:pt x="827" y="333"/>
                  </a:cubicBezTo>
                  <a:cubicBezTo>
                    <a:pt x="827" y="333"/>
                    <a:pt x="786" y="364"/>
                    <a:pt x="786" y="364"/>
                  </a:cubicBezTo>
                  <a:cubicBezTo>
                    <a:pt x="786" y="364"/>
                    <a:pt x="726" y="385"/>
                    <a:pt x="726" y="385"/>
                  </a:cubicBezTo>
                  <a:cubicBezTo>
                    <a:pt x="726" y="385"/>
                    <a:pt x="662" y="391"/>
                    <a:pt x="662" y="391"/>
                  </a:cubicBezTo>
                  <a:cubicBezTo>
                    <a:pt x="662" y="391"/>
                    <a:pt x="612" y="391"/>
                    <a:pt x="612" y="391"/>
                  </a:cubicBezTo>
                  <a:cubicBezTo>
                    <a:pt x="612" y="391"/>
                    <a:pt x="579" y="411"/>
                    <a:pt x="579" y="411"/>
                  </a:cubicBezTo>
                  <a:cubicBezTo>
                    <a:pt x="579" y="411"/>
                    <a:pt x="531" y="426"/>
                    <a:pt x="531" y="426"/>
                  </a:cubicBezTo>
                  <a:cubicBezTo>
                    <a:pt x="531" y="426"/>
                    <a:pt x="483" y="433"/>
                    <a:pt x="483" y="433"/>
                  </a:cubicBezTo>
                  <a:cubicBezTo>
                    <a:pt x="483" y="433"/>
                    <a:pt x="437" y="433"/>
                    <a:pt x="437" y="433"/>
                  </a:cubicBezTo>
                  <a:cubicBezTo>
                    <a:pt x="437" y="433"/>
                    <a:pt x="374" y="424"/>
                    <a:pt x="374" y="424"/>
                  </a:cubicBezTo>
                  <a:cubicBezTo>
                    <a:pt x="374" y="424"/>
                    <a:pt x="339" y="412"/>
                    <a:pt x="326" y="405"/>
                  </a:cubicBezTo>
                  <a:cubicBezTo>
                    <a:pt x="313" y="398"/>
                    <a:pt x="304" y="391"/>
                    <a:pt x="297" y="384"/>
                  </a:cubicBezTo>
                  <a:cubicBezTo>
                    <a:pt x="290" y="377"/>
                    <a:pt x="285" y="363"/>
                    <a:pt x="285" y="363"/>
                  </a:cubicBezTo>
                  <a:lnTo>
                    <a:pt x="294" y="385"/>
                  </a:lnTo>
                  <a:cubicBezTo>
                    <a:pt x="294" y="385"/>
                    <a:pt x="254" y="394"/>
                    <a:pt x="254" y="394"/>
                  </a:cubicBezTo>
                  <a:cubicBezTo>
                    <a:pt x="254" y="394"/>
                    <a:pt x="182" y="390"/>
                    <a:pt x="182" y="390"/>
                  </a:cubicBezTo>
                  <a:cubicBezTo>
                    <a:pt x="182" y="390"/>
                    <a:pt x="111" y="369"/>
                    <a:pt x="111" y="369"/>
                  </a:cubicBezTo>
                  <a:cubicBezTo>
                    <a:pt x="111" y="369"/>
                    <a:pt x="75" y="346"/>
                    <a:pt x="75" y="346"/>
                  </a:cubicBezTo>
                  <a:cubicBezTo>
                    <a:pt x="75" y="346"/>
                    <a:pt x="65" y="332"/>
                    <a:pt x="62" y="324"/>
                  </a:cubicBezTo>
                  <a:cubicBezTo>
                    <a:pt x="59" y="316"/>
                    <a:pt x="56" y="305"/>
                    <a:pt x="57" y="297"/>
                  </a:cubicBezTo>
                  <a:cubicBezTo>
                    <a:pt x="58" y="289"/>
                    <a:pt x="64" y="279"/>
                    <a:pt x="69" y="273"/>
                  </a:cubicBezTo>
                  <a:lnTo>
                    <a:pt x="86" y="258"/>
                  </a:lnTo>
                  <a:lnTo>
                    <a:pt x="66" y="273"/>
                  </a:lnTo>
                  <a:cubicBezTo>
                    <a:pt x="66" y="273"/>
                    <a:pt x="41" y="262"/>
                    <a:pt x="41" y="262"/>
                  </a:cubicBezTo>
                  <a:cubicBezTo>
                    <a:pt x="41" y="262"/>
                    <a:pt x="17" y="241"/>
                    <a:pt x="17" y="241"/>
                  </a:cubicBezTo>
                  <a:cubicBezTo>
                    <a:pt x="17" y="241"/>
                    <a:pt x="0" y="214"/>
                    <a:pt x="0" y="214"/>
                  </a:cubicBezTo>
                  <a:cubicBezTo>
                    <a:pt x="0" y="214"/>
                    <a:pt x="5" y="186"/>
                    <a:pt x="5" y="186"/>
                  </a:cubicBezTo>
                  <a:cubicBezTo>
                    <a:pt x="5" y="186"/>
                    <a:pt x="24" y="163"/>
                    <a:pt x="24" y="163"/>
                  </a:cubicBezTo>
                  <a:cubicBezTo>
                    <a:pt x="24" y="163"/>
                    <a:pt x="46" y="147"/>
                    <a:pt x="56" y="142"/>
                  </a:cubicBezTo>
                  <a:cubicBezTo>
                    <a:pt x="66" y="137"/>
                    <a:pt x="80" y="132"/>
                    <a:pt x="86" y="133"/>
                  </a:cubicBezTo>
                  <a:cubicBezTo>
                    <a:pt x="92" y="134"/>
                    <a:pt x="90" y="150"/>
                    <a:pt x="90" y="150"/>
                  </a:cubicBezTo>
                  <a:cubicBezTo>
                    <a:pt x="90" y="150"/>
                    <a:pt x="86" y="121"/>
                    <a:pt x="86" y="121"/>
                  </a:cubicBezTo>
                  <a:cubicBezTo>
                    <a:pt x="86" y="121"/>
                    <a:pt x="95" y="96"/>
                    <a:pt x="95" y="96"/>
                  </a:cubicBezTo>
                  <a:cubicBezTo>
                    <a:pt x="95" y="96"/>
                    <a:pt x="125" y="72"/>
                    <a:pt x="125" y="72"/>
                  </a:cubicBezTo>
                  <a:cubicBezTo>
                    <a:pt x="125" y="72"/>
                    <a:pt x="164" y="55"/>
                    <a:pt x="164" y="55"/>
                  </a:cubicBezTo>
                  <a:cubicBezTo>
                    <a:pt x="164" y="55"/>
                    <a:pt x="218" y="43"/>
                    <a:pt x="218" y="43"/>
                  </a:cubicBezTo>
                  <a:cubicBezTo>
                    <a:pt x="218" y="43"/>
                    <a:pt x="270" y="40"/>
                    <a:pt x="270" y="40"/>
                  </a:cubicBezTo>
                  <a:cubicBezTo>
                    <a:pt x="270" y="40"/>
                    <a:pt x="305" y="41"/>
                    <a:pt x="314" y="42"/>
                  </a:cubicBezTo>
                  <a:cubicBezTo>
                    <a:pt x="323" y="43"/>
                    <a:pt x="327" y="45"/>
                    <a:pt x="327" y="48"/>
                  </a:cubicBezTo>
                  <a:cubicBezTo>
                    <a:pt x="327" y="51"/>
                    <a:pt x="320" y="55"/>
                    <a:pt x="317" y="60"/>
                  </a:cubicBezTo>
                  <a:cubicBezTo>
                    <a:pt x="314" y="65"/>
                    <a:pt x="309" y="79"/>
                    <a:pt x="309" y="79"/>
                  </a:cubicBezTo>
                  <a:cubicBezTo>
                    <a:pt x="309" y="79"/>
                    <a:pt x="338" y="37"/>
                    <a:pt x="338" y="37"/>
                  </a:cubicBezTo>
                  <a:cubicBezTo>
                    <a:pt x="338" y="37"/>
                    <a:pt x="368" y="24"/>
                    <a:pt x="368" y="24"/>
                  </a:cubicBezTo>
                  <a:cubicBezTo>
                    <a:pt x="368" y="24"/>
                    <a:pt x="401" y="11"/>
                    <a:pt x="417" y="7"/>
                  </a:cubicBezTo>
                  <a:cubicBezTo>
                    <a:pt x="433" y="3"/>
                    <a:pt x="450" y="2"/>
                    <a:pt x="465" y="1"/>
                  </a:cubicBezTo>
                  <a:cubicBezTo>
                    <a:pt x="480" y="0"/>
                    <a:pt x="494" y="0"/>
                    <a:pt x="510" y="1"/>
                  </a:cubicBezTo>
                  <a:lnTo>
                    <a:pt x="564" y="9"/>
                  </a:lnTo>
                  <a:lnTo>
                    <a:pt x="620" y="27"/>
                  </a:lnTo>
                  <a:lnTo>
                    <a:pt x="642" y="46"/>
                  </a:lnTo>
                  <a:lnTo>
                    <a:pt x="624" y="48"/>
                  </a:lnTo>
                  <a:close/>
                </a:path>
              </a:pathLst>
            </a:cu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0000" tIns="46800" rIns="90000" bIns="46800" anchor="ctr"/>
            <a:lstStyle/>
            <a:p>
              <a:endParaRPr lang="en-AU">
                <a:solidFill>
                  <a:srgbClr val="382C82"/>
                </a:solidFill>
                <a:latin typeface="Calibri"/>
                <a:cs typeface="Calibri"/>
              </a:endParaRPr>
            </a:p>
          </p:txBody>
        </p:sp>
        <p:pic>
          <p:nvPicPr>
            <p:cNvPr id="7" name="Picture 6" descr="datacent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586" y="3582378"/>
              <a:ext cx="1327374" cy="671403"/>
            </a:xfrm>
            <a:prstGeom prst="rect">
              <a:avLst/>
            </a:prstGeom>
            <a:effectLst>
              <a:outerShdw blurRad="50800" dist="38100" dir="5400000" algn="t" rotWithShape="0">
                <a:prstClr val="black">
                  <a:alpha val="40000"/>
                </a:prstClr>
              </a:outerShdw>
            </a:effec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541038" y="3688048"/>
              <a:ext cx="261228" cy="465379"/>
            </a:xfrm>
            <a:prstGeom prst="rect">
              <a:avLst/>
            </a:prstGeom>
            <a:noFill/>
            <a:ln w="9525">
              <a:noFill/>
              <a:miter lim="800000"/>
              <a:headEnd/>
              <a:tailEnd/>
            </a:ln>
          </p:spPr>
        </p:pic>
      </p:gr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9296" y="542497"/>
            <a:ext cx="1828800" cy="1371600"/>
          </a:xfrm>
          <a:prstGeom prst="rect">
            <a:avLst/>
          </a:prstGeom>
        </p:spPr>
      </p:pic>
      <p:grpSp>
        <p:nvGrpSpPr>
          <p:cNvPr id="12" name="Group 11"/>
          <p:cNvGrpSpPr/>
          <p:nvPr/>
        </p:nvGrpSpPr>
        <p:grpSpPr>
          <a:xfrm>
            <a:off x="2018913" y="1810040"/>
            <a:ext cx="1828800" cy="860108"/>
            <a:chOff x="1111217" y="1810304"/>
            <a:chExt cx="1828800" cy="860108"/>
          </a:xfrm>
        </p:grpSpPr>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1217" y="1810304"/>
              <a:ext cx="952500" cy="860108"/>
            </a:xfrm>
            <a:prstGeom prst="rect">
              <a:avLst/>
            </a:prstGeom>
          </p:spPr>
        </p:pic>
        <p:sp>
          <p:nvSpPr>
            <p:cNvPr id="11" name="Lightning Bolt 10"/>
            <p:cNvSpPr/>
            <p:nvPr/>
          </p:nvSpPr>
          <p:spPr>
            <a:xfrm flipH="1">
              <a:off x="1886000" y="1905138"/>
              <a:ext cx="1054017" cy="335220"/>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Cloud 12"/>
          <p:cNvSpPr/>
          <p:nvPr/>
        </p:nvSpPr>
        <p:spPr>
          <a:xfrm>
            <a:off x="3406035" y="849172"/>
            <a:ext cx="2996722" cy="1322855"/>
          </a:xfrm>
          <a:prstGeom prst="cloud">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tx1"/>
                </a:solidFill>
              </a:rPr>
              <a:t>Internet Connectivity </a:t>
            </a:r>
            <a:r>
              <a:rPr lang="en-AU" dirty="0" smtClean="0">
                <a:solidFill>
                  <a:schemeClr val="bg1">
                    <a:lumMod val="50000"/>
                  </a:schemeClr>
                </a:solidFill>
              </a:rPr>
              <a:t>– public and private</a:t>
            </a:r>
            <a:endParaRPr lang="en-AU" dirty="0">
              <a:solidFill>
                <a:schemeClr val="bg1">
                  <a:lumMod val="50000"/>
                </a:schemeClr>
              </a:solidFill>
            </a:endParaRPr>
          </a:p>
        </p:txBody>
      </p:sp>
      <p:sp>
        <p:nvSpPr>
          <p:cNvPr id="14" name="TextBox 13"/>
          <p:cNvSpPr txBox="1"/>
          <p:nvPr/>
        </p:nvSpPr>
        <p:spPr>
          <a:xfrm>
            <a:off x="251520" y="686513"/>
            <a:ext cx="1512168" cy="2031325"/>
          </a:xfrm>
          <a:prstGeom prst="rect">
            <a:avLst/>
          </a:prstGeom>
          <a:noFill/>
        </p:spPr>
        <p:txBody>
          <a:bodyPr wrap="square" rtlCol="0">
            <a:spAutoFit/>
          </a:bodyPr>
          <a:lstStyle/>
          <a:p>
            <a:pPr algn="ctr"/>
            <a:r>
              <a:rPr lang="en-AU" b="1" dirty="0" smtClean="0"/>
              <a:t>Fixed and Mobile Broadband</a:t>
            </a:r>
          </a:p>
          <a:p>
            <a:pPr algn="ctr"/>
            <a:r>
              <a:rPr lang="en-AU" dirty="0" smtClean="0">
                <a:solidFill>
                  <a:schemeClr val="bg1">
                    <a:lumMod val="50000"/>
                  </a:schemeClr>
                </a:solidFill>
              </a:rPr>
              <a:t>(media-centric and cloud-centric)</a:t>
            </a:r>
            <a:endParaRPr lang="en-AU" dirty="0">
              <a:solidFill>
                <a:schemeClr val="bg1">
                  <a:lumMod val="50000"/>
                </a:schemeClr>
              </a:solidFill>
            </a:endParaRPr>
          </a:p>
        </p:txBody>
      </p:sp>
      <p:sp>
        <p:nvSpPr>
          <p:cNvPr id="15" name="TextBox 14"/>
          <p:cNvSpPr txBox="1"/>
          <p:nvPr/>
        </p:nvSpPr>
        <p:spPr>
          <a:xfrm>
            <a:off x="5854628" y="1864444"/>
            <a:ext cx="3175365" cy="923330"/>
          </a:xfrm>
          <a:prstGeom prst="rect">
            <a:avLst/>
          </a:prstGeom>
          <a:noFill/>
        </p:spPr>
        <p:txBody>
          <a:bodyPr wrap="square" rtlCol="0">
            <a:spAutoFit/>
          </a:bodyPr>
          <a:lstStyle/>
          <a:p>
            <a:pPr algn="ctr"/>
            <a:r>
              <a:rPr lang="en-AU" b="1" dirty="0" smtClean="0"/>
              <a:t>Cloud computing</a:t>
            </a:r>
          </a:p>
          <a:p>
            <a:pPr algn="ctr"/>
            <a:r>
              <a:rPr lang="en-AU" dirty="0" smtClean="0">
                <a:solidFill>
                  <a:schemeClr val="bg1">
                    <a:lumMod val="50000"/>
                  </a:schemeClr>
                </a:solidFill>
              </a:rPr>
              <a:t>(abundant computation on demand)</a:t>
            </a:r>
            <a:endParaRPr lang="en-AU" dirty="0">
              <a:solidFill>
                <a:schemeClr val="bg1">
                  <a:lumMod val="50000"/>
                </a:schemeClr>
              </a:solidFill>
            </a:endParaRPr>
          </a:p>
        </p:txBody>
      </p:sp>
      <p:grpSp>
        <p:nvGrpSpPr>
          <p:cNvPr id="32" name="Group 31"/>
          <p:cNvGrpSpPr/>
          <p:nvPr/>
        </p:nvGrpSpPr>
        <p:grpSpPr>
          <a:xfrm>
            <a:off x="1012101" y="2787948"/>
            <a:ext cx="7498391" cy="1769840"/>
            <a:chOff x="1002812" y="2928078"/>
            <a:chExt cx="7498391" cy="1769840"/>
          </a:xfrm>
        </p:grpSpPr>
        <p:grpSp>
          <p:nvGrpSpPr>
            <p:cNvPr id="28" name="Group 27"/>
            <p:cNvGrpSpPr/>
            <p:nvPr/>
          </p:nvGrpSpPr>
          <p:grpSpPr>
            <a:xfrm>
              <a:off x="1002812" y="3495050"/>
              <a:ext cx="2403222" cy="1202868"/>
              <a:chOff x="1002812" y="3495050"/>
              <a:chExt cx="2403222" cy="1202868"/>
            </a:xfrm>
          </p:grpSpPr>
          <p:sp>
            <p:nvSpPr>
              <p:cNvPr id="16" name="TextBox 15"/>
              <p:cNvSpPr txBox="1"/>
              <p:nvPr/>
            </p:nvSpPr>
            <p:spPr>
              <a:xfrm>
                <a:off x="1002812" y="4328586"/>
                <a:ext cx="2403222" cy="369332"/>
              </a:xfrm>
              <a:prstGeom prst="rect">
                <a:avLst/>
              </a:prstGeom>
              <a:noFill/>
            </p:spPr>
            <p:txBody>
              <a:bodyPr wrap="none" rtlCol="0">
                <a:spAutoFit/>
              </a:bodyPr>
              <a:lstStyle/>
              <a:p>
                <a:r>
                  <a:rPr lang="en-AU" dirty="0" smtClean="0"/>
                  <a:t>On-demand economy</a:t>
                </a:r>
                <a:endParaRPr lang="en-AU" dirty="0"/>
              </a:p>
            </p:txBody>
          </p:sp>
          <p:grpSp>
            <p:nvGrpSpPr>
              <p:cNvPr id="17" name="Group 16"/>
              <p:cNvGrpSpPr/>
              <p:nvPr/>
            </p:nvGrpSpPr>
            <p:grpSpPr>
              <a:xfrm>
                <a:off x="1660720" y="3495050"/>
                <a:ext cx="1104611" cy="856643"/>
                <a:chOff x="7223322" y="664725"/>
                <a:chExt cx="1104611" cy="856643"/>
              </a:xfrm>
            </p:grpSpPr>
            <p:sp>
              <p:nvSpPr>
                <p:cNvPr id="18" name="TextBox 17"/>
                <p:cNvSpPr txBox="1"/>
                <p:nvPr/>
              </p:nvSpPr>
              <p:spPr>
                <a:xfrm>
                  <a:off x="7243982" y="1367480"/>
                  <a:ext cx="1083951" cy="153888"/>
                </a:xfrm>
                <a:prstGeom prst="rect">
                  <a:avLst/>
                </a:prstGeom>
                <a:noFill/>
              </p:spPr>
              <p:txBody>
                <a:bodyPr wrap="none" rtlCol="0">
                  <a:spAutoFit/>
                </a:bodyPr>
                <a:lstStyle/>
                <a:p>
                  <a:r>
                    <a:rPr lang="en-AU" sz="400" dirty="0" smtClean="0"/>
                    <a:t>Image: </a:t>
                  </a:r>
                  <a:r>
                    <a:rPr lang="en-AU" sz="400" dirty="0" smtClean="0">
                      <a:hlinkClick r:id="rId7" action="ppaction://hlinkfile"/>
                    </a:rPr>
                    <a:t>Twin Design / Shutterstock.com</a:t>
                  </a:r>
                  <a:endParaRPr lang="en-AU" sz="400" dirty="0"/>
                </a:p>
              </p:txBody>
            </p:sp>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23322" y="664725"/>
                  <a:ext cx="1097280" cy="731520"/>
                </a:xfrm>
                <a:prstGeom prst="rect">
                  <a:avLst/>
                </a:prstGeom>
              </p:spPr>
            </p:pic>
          </p:grpSp>
        </p:grpSp>
        <p:grpSp>
          <p:nvGrpSpPr>
            <p:cNvPr id="29" name="Group 28"/>
            <p:cNvGrpSpPr/>
            <p:nvPr/>
          </p:nvGrpSpPr>
          <p:grpSpPr>
            <a:xfrm>
              <a:off x="3718743" y="3433631"/>
              <a:ext cx="1980029" cy="1264287"/>
              <a:chOff x="3781680" y="3433631"/>
              <a:chExt cx="1980029" cy="1264287"/>
            </a:xfrm>
          </p:grpSpPr>
          <p:grpSp>
            <p:nvGrpSpPr>
              <p:cNvPr id="20" name="Group 8"/>
              <p:cNvGrpSpPr>
                <a:grpSpLocks noChangeAspect="1"/>
              </p:cNvGrpSpPr>
              <p:nvPr/>
            </p:nvGrpSpPr>
            <p:grpSpPr>
              <a:xfrm>
                <a:off x="4139952" y="3433631"/>
                <a:ext cx="1299548" cy="979481"/>
                <a:chOff x="3096262" y="2240964"/>
                <a:chExt cx="1613906" cy="1226136"/>
              </a:xfrm>
            </p:grpSpPr>
            <p:pic>
              <p:nvPicPr>
                <p:cNvPr id="21" name="Picture 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08984" y="2240964"/>
                  <a:ext cx="1601184" cy="1064539"/>
                </a:xfrm>
                <a:prstGeom prst="rect">
                  <a:avLst/>
                </a:prstGeom>
              </p:spPr>
            </p:pic>
            <p:sp>
              <p:nvSpPr>
                <p:cNvPr id="22" name="TextBox 21"/>
                <p:cNvSpPr txBox="1"/>
                <p:nvPr/>
              </p:nvSpPr>
              <p:spPr>
                <a:xfrm>
                  <a:off x="3096262" y="3274460"/>
                  <a:ext cx="1569121" cy="192640"/>
                </a:xfrm>
                <a:prstGeom prst="rect">
                  <a:avLst/>
                </a:prstGeom>
                <a:noFill/>
              </p:spPr>
              <p:txBody>
                <a:bodyPr wrap="none" rtlCol="0">
                  <a:spAutoFit/>
                </a:bodyPr>
                <a:lstStyle/>
                <a:p>
                  <a:r>
                    <a:rPr lang="en-AU" sz="400" dirty="0" smtClean="0"/>
                    <a:t>Picture: </a:t>
                  </a:r>
                  <a:r>
                    <a:rPr lang="en-AU" sz="400" dirty="0" smtClean="0">
                      <a:hlinkClick r:id="rId10"/>
                    </a:rPr>
                    <a:t>Tom Brandt under Creative Commons</a:t>
                  </a:r>
                  <a:r>
                    <a:rPr lang="en-AU" sz="400" dirty="0" smtClean="0"/>
                    <a:t> </a:t>
                  </a:r>
                </a:p>
              </p:txBody>
            </p:sp>
          </p:grpSp>
          <p:sp>
            <p:nvSpPr>
              <p:cNvPr id="23" name="TextBox 22"/>
              <p:cNvSpPr txBox="1"/>
              <p:nvPr/>
            </p:nvSpPr>
            <p:spPr>
              <a:xfrm>
                <a:off x="3781680" y="4328586"/>
                <a:ext cx="1980029" cy="369332"/>
              </a:xfrm>
              <a:prstGeom prst="rect">
                <a:avLst/>
              </a:prstGeom>
              <a:noFill/>
            </p:spPr>
            <p:txBody>
              <a:bodyPr wrap="none" rtlCol="0">
                <a:spAutoFit/>
              </a:bodyPr>
              <a:lstStyle/>
              <a:p>
                <a:r>
                  <a:rPr lang="en-AU" dirty="0" smtClean="0"/>
                  <a:t>Sharing economy</a:t>
                </a:r>
                <a:endParaRPr lang="en-AU" dirty="0"/>
              </a:p>
            </p:txBody>
          </p:sp>
        </p:grpSp>
        <p:grpSp>
          <p:nvGrpSpPr>
            <p:cNvPr id="30" name="Group 29"/>
            <p:cNvGrpSpPr/>
            <p:nvPr/>
          </p:nvGrpSpPr>
          <p:grpSpPr>
            <a:xfrm>
              <a:off x="5786847" y="3419974"/>
              <a:ext cx="2714356" cy="1277944"/>
              <a:chOff x="5786847" y="3419974"/>
              <a:chExt cx="2714356" cy="1277944"/>
            </a:xfrm>
          </p:grpSpPr>
          <p:sp>
            <p:nvSpPr>
              <p:cNvPr id="24" name="TextBox 23"/>
              <p:cNvSpPr txBox="1"/>
              <p:nvPr/>
            </p:nvSpPr>
            <p:spPr>
              <a:xfrm>
                <a:off x="5786847" y="4328586"/>
                <a:ext cx="2714356" cy="369332"/>
              </a:xfrm>
              <a:prstGeom prst="rect">
                <a:avLst/>
              </a:prstGeom>
              <a:noFill/>
            </p:spPr>
            <p:txBody>
              <a:bodyPr wrap="square" rtlCol="0">
                <a:spAutoFit/>
              </a:bodyPr>
              <a:lstStyle/>
              <a:p>
                <a:r>
                  <a:rPr lang="en-AU" dirty="0" smtClean="0"/>
                  <a:t>Crowdsourced economy</a:t>
                </a:r>
                <a:endParaRPr lang="en-AU" dirty="0"/>
              </a:p>
            </p:txBody>
          </p:sp>
          <p:grpSp>
            <p:nvGrpSpPr>
              <p:cNvPr id="25" name="Group 24"/>
              <p:cNvGrpSpPr/>
              <p:nvPr/>
            </p:nvGrpSpPr>
            <p:grpSpPr>
              <a:xfrm>
                <a:off x="6378670" y="3419974"/>
                <a:ext cx="1754006" cy="1006795"/>
                <a:chOff x="6845251" y="3475894"/>
                <a:chExt cx="1754006" cy="1006795"/>
              </a:xfrm>
            </p:grpSpPr>
            <p:pic>
              <p:nvPicPr>
                <p:cNvPr id="26"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069058" y="3475894"/>
                  <a:ext cx="1234547" cy="85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845251" y="4328801"/>
                  <a:ext cx="1754006" cy="153888"/>
                </a:xfrm>
                <a:prstGeom prst="rect">
                  <a:avLst/>
                </a:prstGeom>
                <a:noFill/>
              </p:spPr>
              <p:txBody>
                <a:bodyPr wrap="none" rtlCol="0">
                  <a:spAutoFit/>
                </a:bodyPr>
                <a:lstStyle/>
                <a:p>
                  <a:r>
                    <a:rPr lang="en-AU" sz="400" dirty="0" smtClean="0"/>
                    <a:t>Picture: </a:t>
                  </a:r>
                  <a:r>
                    <a:rPr lang="en-US" sz="400" dirty="0">
                      <a:hlinkClick r:id="rId12"/>
                    </a:rPr>
                    <a:t>Crowdfunding | by </a:t>
                  </a:r>
                  <a:r>
                    <a:rPr lang="en-US" sz="400" dirty="0" err="1">
                      <a:hlinkClick r:id="rId12"/>
                    </a:rPr>
                    <a:t>Rocío</a:t>
                  </a:r>
                  <a:r>
                    <a:rPr lang="en-US" sz="400" dirty="0">
                      <a:hlinkClick r:id="rId12"/>
                    </a:rPr>
                    <a:t> Lara Crowdfunding | by </a:t>
                  </a:r>
                  <a:r>
                    <a:rPr lang="en-US" sz="400" dirty="0" err="1">
                      <a:hlinkClick r:id="rId12"/>
                    </a:rPr>
                    <a:t>Rocío</a:t>
                  </a:r>
                  <a:r>
                    <a:rPr lang="en-US" sz="400" dirty="0">
                      <a:hlinkClick r:id="rId12"/>
                    </a:rPr>
                    <a:t> Lara</a:t>
                  </a:r>
                  <a:endParaRPr lang="en-AU" sz="400" dirty="0"/>
                </a:p>
              </p:txBody>
            </p:sp>
          </p:grpSp>
        </p:grpSp>
        <p:sp>
          <p:nvSpPr>
            <p:cNvPr id="31" name="Chevron 30"/>
            <p:cNvSpPr/>
            <p:nvPr/>
          </p:nvSpPr>
          <p:spPr>
            <a:xfrm rot="5400000">
              <a:off x="4564091" y="6737"/>
              <a:ext cx="351592" cy="6194274"/>
            </a:xfrm>
            <a:prstGeom prst="chevron">
              <a:avLst>
                <a:gd name="adj" fmla="val 7633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Tree>
    <p:extLst>
      <p:ext uri="{BB962C8B-B14F-4D97-AF65-F5344CB8AC3E}">
        <p14:creationId xmlns:p14="http://schemas.microsoft.com/office/powerpoint/2010/main" val="367207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p:txBody>
          <a:bodyPr>
            <a:normAutofit fontScale="92500"/>
          </a:bodyPr>
          <a:lstStyle/>
          <a:p>
            <a:r>
              <a:rPr lang="en-AU" smtClean="0"/>
              <a:t>Sensors and actuators</a:t>
            </a:r>
          </a:p>
          <a:p>
            <a:pPr lvl="1"/>
            <a:r>
              <a:rPr lang="en-AU" smtClean="0"/>
              <a:t>MEMS</a:t>
            </a:r>
          </a:p>
          <a:p>
            <a:pPr lvl="1"/>
            <a:r>
              <a:rPr lang="en-AU" smtClean="0"/>
              <a:t>Chemical</a:t>
            </a:r>
          </a:p>
          <a:p>
            <a:pPr lvl="1"/>
            <a:r>
              <a:rPr lang="en-AU" smtClean="0"/>
              <a:t>Imaging – Cameras, Micro Wave</a:t>
            </a:r>
          </a:p>
          <a:p>
            <a:pPr lvl="1"/>
            <a:r>
              <a:rPr lang="en-AU" smtClean="0"/>
              <a:t>Acoustic</a:t>
            </a:r>
          </a:p>
          <a:p>
            <a:pPr lvl="1"/>
            <a:r>
              <a:rPr lang="en-AU" smtClean="0"/>
              <a:t>Biological</a:t>
            </a:r>
          </a:p>
          <a:p>
            <a:r>
              <a:rPr lang="en-AU" smtClean="0"/>
              <a:t>Distributed intelligence</a:t>
            </a:r>
          </a:p>
          <a:p>
            <a:r>
              <a:rPr lang="en-AU" smtClean="0"/>
              <a:t>Power</a:t>
            </a:r>
          </a:p>
          <a:p>
            <a:r>
              <a:rPr lang="en-AU" smtClean="0"/>
              <a:t>Weight/Size</a:t>
            </a:r>
            <a:endParaRPr lang="en-AU" dirty="0"/>
          </a:p>
        </p:txBody>
      </p:sp>
      <p:sp>
        <p:nvSpPr>
          <p:cNvPr id="5" name="Title 4"/>
          <p:cNvSpPr>
            <a:spLocks noGrp="1"/>
          </p:cNvSpPr>
          <p:nvPr>
            <p:ph type="title"/>
          </p:nvPr>
        </p:nvSpPr>
        <p:spPr/>
        <p:txBody>
          <a:bodyPr/>
          <a:lstStyle/>
          <a:p>
            <a:r>
              <a:rPr lang="en-AU" dirty="0" smtClean="0"/>
              <a:t>The Internet of Things:</a:t>
            </a:r>
            <a:br>
              <a:rPr lang="en-AU" dirty="0" smtClean="0"/>
            </a:br>
            <a:r>
              <a:rPr lang="en-AU" sz="2400" dirty="0" smtClean="0"/>
              <a:t>Everything that can be measured, will be measured</a:t>
            </a:r>
            <a:endParaRPr lang="en-AU" sz="2400" dirty="0"/>
          </a:p>
        </p:txBody>
      </p:sp>
      <p:sp>
        <p:nvSpPr>
          <p:cNvPr id="8" name="Slide Number Placeholder 7"/>
          <p:cNvSpPr>
            <a:spLocks noGrp="1"/>
          </p:cNvSpPr>
          <p:nvPr>
            <p:ph type="sldNum" sz="quarter" idx="11"/>
          </p:nvPr>
        </p:nvSpPr>
        <p:spPr/>
        <p:txBody>
          <a:bodyPr/>
          <a:lstStyle/>
          <a:p>
            <a:fld id="{E917DE0E-AFB1-41FD-BC35-27DB61CA125F}" type="slidenum">
              <a:rPr lang="en-AU" smtClean="0"/>
              <a:pPr/>
              <a:t>4</a:t>
            </a:fld>
            <a:endParaRPr lang="en-AU" dirty="0"/>
          </a:p>
        </p:txBody>
      </p:sp>
      <p:sp>
        <p:nvSpPr>
          <p:cNvPr id="3" name="Footer Placeholder 2"/>
          <p:cNvSpPr>
            <a:spLocks noGrp="1"/>
          </p:cNvSpPr>
          <p:nvPr>
            <p:ph type="ftr" sz="quarter" idx="12"/>
          </p:nvPr>
        </p:nvSpPr>
        <p:spPr/>
        <p:txBody>
          <a:bodyPr/>
          <a:lstStyle/>
          <a:p>
            <a:r>
              <a:rPr lang="en-US" smtClean="0"/>
              <a:t>Hugh Bradlow – ACCANect 2017 - Your place in the connected world</a:t>
            </a:r>
            <a:endParaRPr lang="en-US"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6325" y="1631260"/>
            <a:ext cx="864096" cy="90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s://encrypted-tbn3.gstatic.com/images?q=tbn:ANd9GcTu4VGNhIorTv9mvLFx6xCMGMu4-OWfrVNh5aj3NE7TADt8ixQ_9Q"/>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39843" y="2770686"/>
            <a:ext cx="822534" cy="621683"/>
          </a:xfrm>
          <a:prstGeom prst="rect">
            <a:avLst/>
          </a:prstGeom>
          <a:noFill/>
        </p:spPr>
      </p:pic>
      <p:pic>
        <p:nvPicPr>
          <p:cNvPr id="10"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33321" y="1666834"/>
            <a:ext cx="834052" cy="88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39077" y="1604276"/>
            <a:ext cx="1267969" cy="971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Placeholder 5" descr="contact lens 2.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941709" y="3647465"/>
            <a:ext cx="1407453" cy="1249722"/>
          </a:xfrm>
          <a:prstGeom prst="rect">
            <a:avLst/>
          </a:prstGeom>
          <a:noFill/>
          <a:ln>
            <a:noFill/>
          </a:ln>
        </p:spPr>
      </p:pic>
      <p:pic>
        <p:nvPicPr>
          <p:cNvPr id="13"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53304" y="3927478"/>
            <a:ext cx="1992359" cy="807779"/>
          </a:xfrm>
          <a:prstGeom prst="roundRect">
            <a:avLst>
              <a:gd name="adj" fmla="val 0"/>
            </a:avLst>
          </a:prstGeom>
          <a:noFill/>
          <a:ln w="9525">
            <a:noFill/>
            <a:miter lim="800000"/>
            <a:headEnd/>
            <a:tailEnd/>
          </a:ln>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8044" y="2801774"/>
            <a:ext cx="1571625" cy="1100138"/>
          </a:xfrm>
          <a:prstGeom prst="rect">
            <a:avLst/>
          </a:prstGeom>
        </p:spPr>
      </p:pic>
      <p:pic>
        <p:nvPicPr>
          <p:cNvPr id="17"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36701" y="1545301"/>
            <a:ext cx="882968" cy="1143000"/>
          </a:xfrm>
          <a:prstGeom prst="rect">
            <a:avLst/>
          </a:prstGeom>
        </p:spPr>
      </p:pic>
      <p:sp>
        <p:nvSpPr>
          <p:cNvPr id="19" name="TextBox 18"/>
          <p:cNvSpPr txBox="1"/>
          <p:nvPr/>
        </p:nvSpPr>
        <p:spPr>
          <a:xfrm>
            <a:off x="703582" y="936319"/>
            <a:ext cx="8568952" cy="369332"/>
          </a:xfrm>
          <a:prstGeom prst="rect">
            <a:avLst/>
          </a:prstGeom>
          <a:noFill/>
        </p:spPr>
        <p:txBody>
          <a:bodyPr wrap="square" rtlCol="0">
            <a:spAutoFit/>
          </a:bodyPr>
          <a:lstStyle/>
          <a:p>
            <a:pPr algn="l"/>
            <a:r>
              <a:rPr lang="en-AU" b="1" dirty="0" smtClean="0">
                <a:solidFill>
                  <a:schemeClr val="tx1">
                    <a:lumMod val="75000"/>
                  </a:schemeClr>
                </a:solidFill>
              </a:rPr>
              <a:t>Today, more than 99% of things are still not connected</a:t>
            </a:r>
            <a:r>
              <a:rPr lang="en-AU" b="1" baseline="30000" dirty="0" smtClean="0">
                <a:solidFill>
                  <a:schemeClr val="tx1">
                    <a:lumMod val="75000"/>
                  </a:schemeClr>
                </a:solidFill>
              </a:rPr>
              <a:t>*</a:t>
            </a:r>
            <a:endParaRPr lang="en-AU" b="1" baseline="30000" dirty="0">
              <a:solidFill>
                <a:schemeClr val="tx1">
                  <a:lumMod val="75000"/>
                </a:schemeClr>
              </a:solidFill>
            </a:endParaRPr>
          </a:p>
        </p:txBody>
      </p:sp>
    </p:spTree>
    <p:extLst>
      <p:ext uri="{BB962C8B-B14F-4D97-AF65-F5344CB8AC3E}">
        <p14:creationId xmlns:p14="http://schemas.microsoft.com/office/powerpoint/2010/main" val="223775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mtClean="0"/>
              <a:t>What is involved in creating the Internet of Things?</a:t>
            </a:r>
            <a:endParaRPr lang="en-AU" dirty="0"/>
          </a:p>
        </p:txBody>
      </p:sp>
      <p:sp>
        <p:nvSpPr>
          <p:cNvPr id="6164" name="Slide Number Placeholder 6163"/>
          <p:cNvSpPr>
            <a:spLocks noGrp="1"/>
          </p:cNvSpPr>
          <p:nvPr>
            <p:ph type="sldNum" sz="quarter" idx="11"/>
          </p:nvPr>
        </p:nvSpPr>
        <p:spPr/>
        <p:txBody>
          <a:bodyPr/>
          <a:lstStyle/>
          <a:p>
            <a:fld id="{E917DE0E-AFB1-41FD-BC35-27DB61CA125F}" type="slidenum">
              <a:rPr lang="en-AU" smtClean="0"/>
              <a:pPr/>
              <a:t>5</a:t>
            </a:fld>
            <a:endParaRPr lang="en-AU" dirty="0"/>
          </a:p>
        </p:txBody>
      </p:sp>
      <p:sp>
        <p:nvSpPr>
          <p:cNvPr id="10" name="Footer Placeholder 9"/>
          <p:cNvSpPr>
            <a:spLocks noGrp="1"/>
          </p:cNvSpPr>
          <p:nvPr>
            <p:ph type="ftr" sz="quarter" idx="12"/>
          </p:nvPr>
        </p:nvSpPr>
        <p:spPr/>
        <p:txBody>
          <a:bodyPr/>
          <a:lstStyle/>
          <a:p>
            <a:r>
              <a:rPr lang="en-US" smtClean="0"/>
              <a:t>Hugh Bradlow – ACCANect 2017 - Your place in the connected world</a:t>
            </a:r>
            <a:endParaRPr lang="en-AU" dirty="0"/>
          </a:p>
        </p:txBody>
      </p:sp>
      <p:sp>
        <p:nvSpPr>
          <p:cNvPr id="63" name="TextBox 62"/>
          <p:cNvSpPr txBox="1"/>
          <p:nvPr/>
        </p:nvSpPr>
        <p:spPr>
          <a:xfrm>
            <a:off x="3215884" y="6671942"/>
            <a:ext cx="1882848" cy="323165"/>
          </a:xfrm>
          <a:prstGeom prst="rect">
            <a:avLst/>
          </a:prstGeom>
          <a:noFill/>
        </p:spPr>
        <p:txBody>
          <a:bodyPr wrap="none" lIns="27000" tIns="0" rIns="27000" bIns="0" rtlCol="0">
            <a:spAutoFit/>
          </a:bodyPr>
          <a:lstStyle>
            <a:defPPr>
              <a:defRPr lang="en-US"/>
            </a:defPPr>
            <a:lvl1pPr>
              <a:defRPr sz="2800" spc="-150">
                <a:solidFill>
                  <a:schemeClr val="bg1"/>
                </a:solidFill>
                <a:latin typeface="Gravur-Condensed" panose="02000506020000020004" pitchFamily="2" charset="0"/>
              </a:defRPr>
            </a:lvl1pPr>
          </a:lstStyle>
          <a:p>
            <a:r>
              <a:rPr lang="en-AU" sz="2100" dirty="0"/>
              <a:t>DEVICES AND ASSETS</a:t>
            </a:r>
          </a:p>
        </p:txBody>
      </p:sp>
      <p:sp>
        <p:nvSpPr>
          <p:cNvPr id="64" name="TextBox 63"/>
          <p:cNvSpPr txBox="1"/>
          <p:nvPr/>
        </p:nvSpPr>
        <p:spPr>
          <a:xfrm>
            <a:off x="2295146" y="6082175"/>
            <a:ext cx="4761522" cy="323165"/>
          </a:xfrm>
          <a:prstGeom prst="rect">
            <a:avLst/>
          </a:prstGeom>
          <a:noFill/>
        </p:spPr>
        <p:txBody>
          <a:bodyPr wrap="none" lIns="27000" tIns="0" rIns="27000" bIns="0" rtlCol="0">
            <a:spAutoFit/>
          </a:bodyPr>
          <a:lstStyle/>
          <a:p>
            <a:r>
              <a:rPr lang="en-AU" sz="2100" spc="-113" dirty="0">
                <a:solidFill>
                  <a:schemeClr val="bg1"/>
                </a:solidFill>
                <a:latin typeface="Gravur-Condensed" panose="02000506020000020004" pitchFamily="2" charset="0"/>
              </a:rPr>
              <a:t>ACCESS NETWORKS &amp; SUBSCRIPTION MANAGEMENT</a:t>
            </a:r>
          </a:p>
        </p:txBody>
      </p:sp>
      <p:sp>
        <p:nvSpPr>
          <p:cNvPr id="65" name="TextBox 64"/>
          <p:cNvSpPr txBox="1"/>
          <p:nvPr/>
        </p:nvSpPr>
        <p:spPr>
          <a:xfrm>
            <a:off x="1817695" y="5546693"/>
            <a:ext cx="1484919" cy="242374"/>
          </a:xfrm>
          <a:prstGeom prst="rect">
            <a:avLst/>
          </a:prstGeom>
          <a:noFill/>
        </p:spPr>
        <p:txBody>
          <a:bodyPr wrap="none" lIns="27000" tIns="0" rIns="27000" bIns="0" rtlCol="0">
            <a:spAutoFit/>
          </a:bodyPr>
          <a:lstStyle/>
          <a:p>
            <a:r>
              <a:rPr lang="en-AU" sz="1575" spc="-113" dirty="0">
                <a:solidFill>
                  <a:schemeClr val="bg1"/>
                </a:solidFill>
                <a:latin typeface="Gravur-Condensed" panose="02000506020000020004" pitchFamily="2" charset="0"/>
              </a:rPr>
              <a:t>DEVICE MANAGEMENT</a:t>
            </a:r>
          </a:p>
        </p:txBody>
      </p:sp>
      <p:sp>
        <p:nvSpPr>
          <p:cNvPr id="66" name="TextBox 65"/>
          <p:cNvSpPr txBox="1"/>
          <p:nvPr/>
        </p:nvSpPr>
        <p:spPr>
          <a:xfrm>
            <a:off x="3909727" y="5546693"/>
            <a:ext cx="1340842" cy="242374"/>
          </a:xfrm>
          <a:prstGeom prst="rect">
            <a:avLst/>
          </a:prstGeom>
          <a:noFill/>
        </p:spPr>
        <p:txBody>
          <a:bodyPr wrap="none" lIns="27000" tIns="0" rIns="27000" bIns="0" rtlCol="0">
            <a:spAutoFit/>
          </a:bodyPr>
          <a:lstStyle/>
          <a:p>
            <a:r>
              <a:rPr lang="en-AU" sz="1575" spc="-113" dirty="0">
                <a:solidFill>
                  <a:schemeClr val="bg1"/>
                </a:solidFill>
                <a:latin typeface="Gravur-Condensed" panose="02000506020000020004" pitchFamily="2" charset="0"/>
              </a:rPr>
              <a:t>DATA MANAGEMENT</a:t>
            </a:r>
          </a:p>
        </p:txBody>
      </p:sp>
      <p:sp>
        <p:nvSpPr>
          <p:cNvPr id="67" name="TextBox 66"/>
          <p:cNvSpPr txBox="1"/>
          <p:nvPr/>
        </p:nvSpPr>
        <p:spPr>
          <a:xfrm>
            <a:off x="5984539" y="5546693"/>
            <a:ext cx="1337956" cy="242374"/>
          </a:xfrm>
          <a:prstGeom prst="rect">
            <a:avLst/>
          </a:prstGeom>
          <a:noFill/>
        </p:spPr>
        <p:txBody>
          <a:bodyPr wrap="none" lIns="27000" tIns="0" rIns="27000" bIns="0" rtlCol="0">
            <a:spAutoFit/>
          </a:bodyPr>
          <a:lstStyle/>
          <a:p>
            <a:r>
              <a:rPr lang="en-AU" sz="1575" spc="-113" dirty="0">
                <a:solidFill>
                  <a:schemeClr val="bg1"/>
                </a:solidFill>
                <a:latin typeface="Gravur-Condensed" panose="02000506020000020004" pitchFamily="2" charset="0"/>
              </a:rPr>
              <a:t>DATA VISUALISATION</a:t>
            </a:r>
          </a:p>
        </p:txBody>
      </p:sp>
      <p:sp>
        <p:nvSpPr>
          <p:cNvPr id="4" name="TextBox 3"/>
          <p:cNvSpPr txBox="1"/>
          <p:nvPr/>
        </p:nvSpPr>
        <p:spPr>
          <a:xfrm>
            <a:off x="7166870" y="2860823"/>
            <a:ext cx="1786435" cy="1015663"/>
          </a:xfrm>
          <a:prstGeom prst="rect">
            <a:avLst/>
          </a:prstGeom>
          <a:solidFill>
            <a:schemeClr val="accent5">
              <a:lumMod val="40000"/>
              <a:lumOff val="60000"/>
            </a:schemeClr>
          </a:solidFill>
        </p:spPr>
        <p:txBody>
          <a:bodyPr wrap="square" rtlCol="0">
            <a:spAutoFit/>
          </a:bodyPr>
          <a:lstStyle/>
          <a:p>
            <a:r>
              <a:rPr lang="en-AU" sz="2000" b="1" dirty="0" smtClean="0"/>
              <a:t>Industry</a:t>
            </a:r>
          </a:p>
          <a:p>
            <a:r>
              <a:rPr lang="en-AU" sz="2000" b="1" dirty="0" smtClean="0"/>
              <a:t>Specific Applications</a:t>
            </a:r>
            <a:endParaRPr lang="en-AU" sz="2000" b="1" dirty="0"/>
          </a:p>
        </p:txBody>
      </p:sp>
      <p:grpSp>
        <p:nvGrpSpPr>
          <p:cNvPr id="106" name="Group 105"/>
          <p:cNvGrpSpPr>
            <a:grpSpLocks noChangeAspect="1"/>
          </p:cNvGrpSpPr>
          <p:nvPr/>
        </p:nvGrpSpPr>
        <p:grpSpPr>
          <a:xfrm>
            <a:off x="4484397" y="1252880"/>
            <a:ext cx="2427136" cy="1068804"/>
            <a:chOff x="442521" y="3254592"/>
            <a:chExt cx="2520280" cy="1336005"/>
          </a:xfrm>
        </p:grpSpPr>
        <p:sp>
          <p:nvSpPr>
            <p:cNvPr id="107" name="Freeform 16"/>
            <p:cNvSpPr>
              <a:spLocks/>
            </p:cNvSpPr>
            <p:nvPr/>
          </p:nvSpPr>
          <p:spPr bwMode="auto">
            <a:xfrm>
              <a:off x="442521" y="3254592"/>
              <a:ext cx="2520280" cy="1336005"/>
            </a:xfrm>
            <a:custGeom>
              <a:avLst/>
              <a:gdLst/>
              <a:ahLst/>
              <a:cxnLst>
                <a:cxn ang="0">
                  <a:pos x="624" y="48"/>
                </a:cxn>
                <a:cxn ang="0">
                  <a:pos x="675" y="40"/>
                </a:cxn>
                <a:cxn ang="0">
                  <a:pos x="744" y="42"/>
                </a:cxn>
                <a:cxn ang="0">
                  <a:pos x="830" y="60"/>
                </a:cxn>
                <a:cxn ang="0">
                  <a:pos x="892" y="115"/>
                </a:cxn>
                <a:cxn ang="0">
                  <a:pos x="879" y="160"/>
                </a:cxn>
                <a:cxn ang="0">
                  <a:pos x="852" y="151"/>
                </a:cxn>
                <a:cxn ang="0">
                  <a:pos x="941" y="225"/>
                </a:cxn>
                <a:cxn ang="0">
                  <a:pos x="858" y="300"/>
                </a:cxn>
                <a:cxn ang="0">
                  <a:pos x="831" y="306"/>
                </a:cxn>
                <a:cxn ang="0">
                  <a:pos x="827" y="333"/>
                </a:cxn>
                <a:cxn ang="0">
                  <a:pos x="786" y="364"/>
                </a:cxn>
                <a:cxn ang="0">
                  <a:pos x="726" y="385"/>
                </a:cxn>
                <a:cxn ang="0">
                  <a:pos x="662" y="391"/>
                </a:cxn>
                <a:cxn ang="0">
                  <a:pos x="612" y="391"/>
                </a:cxn>
                <a:cxn ang="0">
                  <a:pos x="579" y="411"/>
                </a:cxn>
                <a:cxn ang="0">
                  <a:pos x="531" y="426"/>
                </a:cxn>
                <a:cxn ang="0">
                  <a:pos x="483" y="433"/>
                </a:cxn>
                <a:cxn ang="0">
                  <a:pos x="437" y="433"/>
                </a:cxn>
                <a:cxn ang="0">
                  <a:pos x="374" y="424"/>
                </a:cxn>
                <a:cxn ang="0">
                  <a:pos x="326" y="405"/>
                </a:cxn>
                <a:cxn ang="0">
                  <a:pos x="297" y="384"/>
                </a:cxn>
                <a:cxn ang="0">
                  <a:pos x="285" y="363"/>
                </a:cxn>
                <a:cxn ang="0">
                  <a:pos x="294" y="385"/>
                </a:cxn>
                <a:cxn ang="0">
                  <a:pos x="254" y="394"/>
                </a:cxn>
                <a:cxn ang="0">
                  <a:pos x="182" y="390"/>
                </a:cxn>
                <a:cxn ang="0">
                  <a:pos x="111" y="369"/>
                </a:cxn>
                <a:cxn ang="0">
                  <a:pos x="75" y="346"/>
                </a:cxn>
                <a:cxn ang="0">
                  <a:pos x="62" y="324"/>
                </a:cxn>
                <a:cxn ang="0">
                  <a:pos x="57" y="297"/>
                </a:cxn>
                <a:cxn ang="0">
                  <a:pos x="69" y="273"/>
                </a:cxn>
                <a:cxn ang="0">
                  <a:pos x="86" y="258"/>
                </a:cxn>
                <a:cxn ang="0">
                  <a:pos x="66" y="273"/>
                </a:cxn>
                <a:cxn ang="0">
                  <a:pos x="41" y="262"/>
                </a:cxn>
                <a:cxn ang="0">
                  <a:pos x="17" y="241"/>
                </a:cxn>
                <a:cxn ang="0">
                  <a:pos x="0" y="214"/>
                </a:cxn>
                <a:cxn ang="0">
                  <a:pos x="5" y="186"/>
                </a:cxn>
                <a:cxn ang="0">
                  <a:pos x="24" y="163"/>
                </a:cxn>
                <a:cxn ang="0">
                  <a:pos x="56" y="142"/>
                </a:cxn>
                <a:cxn ang="0">
                  <a:pos x="86" y="133"/>
                </a:cxn>
                <a:cxn ang="0">
                  <a:pos x="90" y="150"/>
                </a:cxn>
                <a:cxn ang="0">
                  <a:pos x="86" y="121"/>
                </a:cxn>
                <a:cxn ang="0">
                  <a:pos x="95" y="96"/>
                </a:cxn>
                <a:cxn ang="0">
                  <a:pos x="125" y="72"/>
                </a:cxn>
                <a:cxn ang="0">
                  <a:pos x="164" y="55"/>
                </a:cxn>
                <a:cxn ang="0">
                  <a:pos x="218" y="43"/>
                </a:cxn>
                <a:cxn ang="0">
                  <a:pos x="270" y="40"/>
                </a:cxn>
                <a:cxn ang="0">
                  <a:pos x="314" y="42"/>
                </a:cxn>
                <a:cxn ang="0">
                  <a:pos x="327" y="48"/>
                </a:cxn>
                <a:cxn ang="0">
                  <a:pos x="317" y="60"/>
                </a:cxn>
                <a:cxn ang="0">
                  <a:pos x="309" y="79"/>
                </a:cxn>
                <a:cxn ang="0">
                  <a:pos x="338" y="37"/>
                </a:cxn>
                <a:cxn ang="0">
                  <a:pos x="368" y="24"/>
                </a:cxn>
                <a:cxn ang="0">
                  <a:pos x="417" y="7"/>
                </a:cxn>
                <a:cxn ang="0">
                  <a:pos x="465" y="1"/>
                </a:cxn>
                <a:cxn ang="0">
                  <a:pos x="510" y="1"/>
                </a:cxn>
                <a:cxn ang="0">
                  <a:pos x="564" y="9"/>
                </a:cxn>
                <a:cxn ang="0">
                  <a:pos x="620" y="27"/>
                </a:cxn>
                <a:cxn ang="0">
                  <a:pos x="642" y="46"/>
                </a:cxn>
                <a:cxn ang="0">
                  <a:pos x="624" y="48"/>
                </a:cxn>
              </a:cxnLst>
              <a:rect l="0" t="0" r="r" b="b"/>
              <a:pathLst>
                <a:path w="942" h="433">
                  <a:moveTo>
                    <a:pt x="624" y="48"/>
                  </a:moveTo>
                  <a:lnTo>
                    <a:pt x="675" y="40"/>
                  </a:lnTo>
                  <a:lnTo>
                    <a:pt x="744" y="42"/>
                  </a:lnTo>
                  <a:cubicBezTo>
                    <a:pt x="744" y="42"/>
                    <a:pt x="805" y="48"/>
                    <a:pt x="830" y="60"/>
                  </a:cubicBezTo>
                  <a:cubicBezTo>
                    <a:pt x="855" y="72"/>
                    <a:pt x="884" y="98"/>
                    <a:pt x="892" y="115"/>
                  </a:cubicBezTo>
                  <a:cubicBezTo>
                    <a:pt x="900" y="132"/>
                    <a:pt x="885" y="156"/>
                    <a:pt x="879" y="160"/>
                  </a:cubicBezTo>
                  <a:lnTo>
                    <a:pt x="852" y="151"/>
                  </a:lnTo>
                  <a:cubicBezTo>
                    <a:pt x="862" y="162"/>
                    <a:pt x="942" y="175"/>
                    <a:pt x="941" y="225"/>
                  </a:cubicBezTo>
                  <a:cubicBezTo>
                    <a:pt x="940" y="275"/>
                    <a:pt x="879" y="288"/>
                    <a:pt x="858" y="300"/>
                  </a:cubicBezTo>
                  <a:cubicBezTo>
                    <a:pt x="837" y="312"/>
                    <a:pt x="831" y="306"/>
                    <a:pt x="831" y="306"/>
                  </a:cubicBezTo>
                  <a:cubicBezTo>
                    <a:pt x="831" y="306"/>
                    <a:pt x="827" y="333"/>
                    <a:pt x="827" y="333"/>
                  </a:cubicBezTo>
                  <a:cubicBezTo>
                    <a:pt x="827" y="333"/>
                    <a:pt x="786" y="364"/>
                    <a:pt x="786" y="364"/>
                  </a:cubicBezTo>
                  <a:cubicBezTo>
                    <a:pt x="786" y="364"/>
                    <a:pt x="726" y="385"/>
                    <a:pt x="726" y="385"/>
                  </a:cubicBezTo>
                  <a:cubicBezTo>
                    <a:pt x="726" y="385"/>
                    <a:pt x="662" y="391"/>
                    <a:pt x="662" y="391"/>
                  </a:cubicBezTo>
                  <a:cubicBezTo>
                    <a:pt x="662" y="391"/>
                    <a:pt x="612" y="391"/>
                    <a:pt x="612" y="391"/>
                  </a:cubicBezTo>
                  <a:cubicBezTo>
                    <a:pt x="612" y="391"/>
                    <a:pt x="579" y="411"/>
                    <a:pt x="579" y="411"/>
                  </a:cubicBezTo>
                  <a:cubicBezTo>
                    <a:pt x="579" y="411"/>
                    <a:pt x="531" y="426"/>
                    <a:pt x="531" y="426"/>
                  </a:cubicBezTo>
                  <a:cubicBezTo>
                    <a:pt x="531" y="426"/>
                    <a:pt x="483" y="433"/>
                    <a:pt x="483" y="433"/>
                  </a:cubicBezTo>
                  <a:cubicBezTo>
                    <a:pt x="483" y="433"/>
                    <a:pt x="437" y="433"/>
                    <a:pt x="437" y="433"/>
                  </a:cubicBezTo>
                  <a:cubicBezTo>
                    <a:pt x="437" y="433"/>
                    <a:pt x="374" y="424"/>
                    <a:pt x="374" y="424"/>
                  </a:cubicBezTo>
                  <a:cubicBezTo>
                    <a:pt x="374" y="424"/>
                    <a:pt x="339" y="412"/>
                    <a:pt x="326" y="405"/>
                  </a:cubicBezTo>
                  <a:cubicBezTo>
                    <a:pt x="313" y="398"/>
                    <a:pt x="304" y="391"/>
                    <a:pt x="297" y="384"/>
                  </a:cubicBezTo>
                  <a:cubicBezTo>
                    <a:pt x="290" y="377"/>
                    <a:pt x="285" y="363"/>
                    <a:pt x="285" y="363"/>
                  </a:cubicBezTo>
                  <a:lnTo>
                    <a:pt x="294" y="385"/>
                  </a:lnTo>
                  <a:cubicBezTo>
                    <a:pt x="294" y="385"/>
                    <a:pt x="254" y="394"/>
                    <a:pt x="254" y="394"/>
                  </a:cubicBezTo>
                  <a:cubicBezTo>
                    <a:pt x="254" y="394"/>
                    <a:pt x="182" y="390"/>
                    <a:pt x="182" y="390"/>
                  </a:cubicBezTo>
                  <a:cubicBezTo>
                    <a:pt x="182" y="390"/>
                    <a:pt x="111" y="369"/>
                    <a:pt x="111" y="369"/>
                  </a:cubicBezTo>
                  <a:cubicBezTo>
                    <a:pt x="111" y="369"/>
                    <a:pt x="75" y="346"/>
                    <a:pt x="75" y="346"/>
                  </a:cubicBezTo>
                  <a:cubicBezTo>
                    <a:pt x="75" y="346"/>
                    <a:pt x="65" y="332"/>
                    <a:pt x="62" y="324"/>
                  </a:cubicBezTo>
                  <a:cubicBezTo>
                    <a:pt x="59" y="316"/>
                    <a:pt x="56" y="305"/>
                    <a:pt x="57" y="297"/>
                  </a:cubicBezTo>
                  <a:cubicBezTo>
                    <a:pt x="58" y="289"/>
                    <a:pt x="64" y="279"/>
                    <a:pt x="69" y="273"/>
                  </a:cubicBezTo>
                  <a:lnTo>
                    <a:pt x="86" y="258"/>
                  </a:lnTo>
                  <a:lnTo>
                    <a:pt x="66" y="273"/>
                  </a:lnTo>
                  <a:cubicBezTo>
                    <a:pt x="66" y="273"/>
                    <a:pt x="41" y="262"/>
                    <a:pt x="41" y="262"/>
                  </a:cubicBezTo>
                  <a:cubicBezTo>
                    <a:pt x="41" y="262"/>
                    <a:pt x="17" y="241"/>
                    <a:pt x="17" y="241"/>
                  </a:cubicBezTo>
                  <a:cubicBezTo>
                    <a:pt x="17" y="241"/>
                    <a:pt x="0" y="214"/>
                    <a:pt x="0" y="214"/>
                  </a:cubicBezTo>
                  <a:cubicBezTo>
                    <a:pt x="0" y="214"/>
                    <a:pt x="5" y="186"/>
                    <a:pt x="5" y="186"/>
                  </a:cubicBezTo>
                  <a:cubicBezTo>
                    <a:pt x="5" y="186"/>
                    <a:pt x="24" y="163"/>
                    <a:pt x="24" y="163"/>
                  </a:cubicBezTo>
                  <a:cubicBezTo>
                    <a:pt x="24" y="163"/>
                    <a:pt x="46" y="147"/>
                    <a:pt x="56" y="142"/>
                  </a:cubicBezTo>
                  <a:cubicBezTo>
                    <a:pt x="66" y="137"/>
                    <a:pt x="80" y="132"/>
                    <a:pt x="86" y="133"/>
                  </a:cubicBezTo>
                  <a:cubicBezTo>
                    <a:pt x="92" y="134"/>
                    <a:pt x="90" y="150"/>
                    <a:pt x="90" y="150"/>
                  </a:cubicBezTo>
                  <a:cubicBezTo>
                    <a:pt x="90" y="150"/>
                    <a:pt x="86" y="121"/>
                    <a:pt x="86" y="121"/>
                  </a:cubicBezTo>
                  <a:cubicBezTo>
                    <a:pt x="86" y="121"/>
                    <a:pt x="95" y="96"/>
                    <a:pt x="95" y="96"/>
                  </a:cubicBezTo>
                  <a:cubicBezTo>
                    <a:pt x="95" y="96"/>
                    <a:pt x="125" y="72"/>
                    <a:pt x="125" y="72"/>
                  </a:cubicBezTo>
                  <a:cubicBezTo>
                    <a:pt x="125" y="72"/>
                    <a:pt x="164" y="55"/>
                    <a:pt x="164" y="55"/>
                  </a:cubicBezTo>
                  <a:cubicBezTo>
                    <a:pt x="164" y="55"/>
                    <a:pt x="218" y="43"/>
                    <a:pt x="218" y="43"/>
                  </a:cubicBezTo>
                  <a:cubicBezTo>
                    <a:pt x="218" y="43"/>
                    <a:pt x="270" y="40"/>
                    <a:pt x="270" y="40"/>
                  </a:cubicBezTo>
                  <a:cubicBezTo>
                    <a:pt x="270" y="40"/>
                    <a:pt x="305" y="41"/>
                    <a:pt x="314" y="42"/>
                  </a:cubicBezTo>
                  <a:cubicBezTo>
                    <a:pt x="323" y="43"/>
                    <a:pt x="327" y="45"/>
                    <a:pt x="327" y="48"/>
                  </a:cubicBezTo>
                  <a:cubicBezTo>
                    <a:pt x="327" y="51"/>
                    <a:pt x="320" y="55"/>
                    <a:pt x="317" y="60"/>
                  </a:cubicBezTo>
                  <a:cubicBezTo>
                    <a:pt x="314" y="65"/>
                    <a:pt x="309" y="79"/>
                    <a:pt x="309" y="79"/>
                  </a:cubicBezTo>
                  <a:cubicBezTo>
                    <a:pt x="309" y="79"/>
                    <a:pt x="338" y="37"/>
                    <a:pt x="338" y="37"/>
                  </a:cubicBezTo>
                  <a:cubicBezTo>
                    <a:pt x="338" y="37"/>
                    <a:pt x="368" y="24"/>
                    <a:pt x="368" y="24"/>
                  </a:cubicBezTo>
                  <a:cubicBezTo>
                    <a:pt x="368" y="24"/>
                    <a:pt x="401" y="11"/>
                    <a:pt x="417" y="7"/>
                  </a:cubicBezTo>
                  <a:cubicBezTo>
                    <a:pt x="433" y="3"/>
                    <a:pt x="450" y="2"/>
                    <a:pt x="465" y="1"/>
                  </a:cubicBezTo>
                  <a:cubicBezTo>
                    <a:pt x="480" y="0"/>
                    <a:pt x="494" y="0"/>
                    <a:pt x="510" y="1"/>
                  </a:cubicBezTo>
                  <a:lnTo>
                    <a:pt x="564" y="9"/>
                  </a:lnTo>
                  <a:lnTo>
                    <a:pt x="620" y="27"/>
                  </a:lnTo>
                  <a:lnTo>
                    <a:pt x="642" y="46"/>
                  </a:lnTo>
                  <a:lnTo>
                    <a:pt x="624" y="48"/>
                  </a:lnTo>
                  <a:close/>
                </a:path>
              </a:pathLst>
            </a:cu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0000" tIns="46800" rIns="90000" bIns="46800" anchor="ctr"/>
            <a:lstStyle/>
            <a:p>
              <a:endParaRPr lang="en-AU">
                <a:solidFill>
                  <a:srgbClr val="382C82"/>
                </a:solidFill>
                <a:latin typeface="Calibri"/>
                <a:cs typeface="Calibri"/>
              </a:endParaRPr>
            </a:p>
          </p:txBody>
        </p:sp>
        <p:pic>
          <p:nvPicPr>
            <p:cNvPr id="108" name="Picture 107" descr="datacentr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586" y="3582378"/>
              <a:ext cx="1327374" cy="671403"/>
            </a:xfrm>
            <a:prstGeom prst="rect">
              <a:avLst/>
            </a:prstGeom>
            <a:effectLst>
              <a:outerShdw blurRad="50800" dist="38100" dir="5400000" algn="t" rotWithShape="0">
                <a:prstClr val="black">
                  <a:alpha val="40000"/>
                </a:prstClr>
              </a:outerShdw>
            </a:effectLst>
          </p:spPr>
        </p:pic>
        <p:pic>
          <p:nvPicPr>
            <p:cNvPr id="109" name="Picture 6"/>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541038" y="3688048"/>
              <a:ext cx="261228" cy="465379"/>
            </a:xfrm>
            <a:prstGeom prst="rect">
              <a:avLst/>
            </a:prstGeom>
            <a:noFill/>
            <a:ln w="9525">
              <a:noFill/>
              <a:miter lim="800000"/>
              <a:headEnd/>
              <a:tailEnd/>
            </a:ln>
          </p:spPr>
        </p:pic>
      </p:grpSp>
      <p:sp>
        <p:nvSpPr>
          <p:cNvPr id="7" name="Cloud 6"/>
          <p:cNvSpPr/>
          <p:nvPr/>
        </p:nvSpPr>
        <p:spPr>
          <a:xfrm>
            <a:off x="2295146" y="1384955"/>
            <a:ext cx="1857063" cy="8046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Networks</a:t>
            </a:r>
            <a:endParaRPr lang="en-AU" dirty="0"/>
          </a:p>
        </p:txBody>
      </p:sp>
      <p:grpSp>
        <p:nvGrpSpPr>
          <p:cNvPr id="6156" name="Group 6155"/>
          <p:cNvGrpSpPr/>
          <p:nvPr/>
        </p:nvGrpSpPr>
        <p:grpSpPr>
          <a:xfrm>
            <a:off x="2342409" y="2868042"/>
            <a:ext cx="1786435" cy="912376"/>
            <a:chOff x="2195735" y="3130223"/>
            <a:chExt cx="1786435" cy="912376"/>
          </a:xfrm>
        </p:grpSpPr>
        <p:sp>
          <p:nvSpPr>
            <p:cNvPr id="104" name="TextBox 103"/>
            <p:cNvSpPr txBox="1"/>
            <p:nvPr/>
          </p:nvSpPr>
          <p:spPr>
            <a:xfrm>
              <a:off x="2195736" y="3130223"/>
              <a:ext cx="1786434" cy="400110"/>
            </a:xfrm>
            <a:prstGeom prst="rect">
              <a:avLst/>
            </a:prstGeom>
            <a:solidFill>
              <a:schemeClr val="accent5">
                <a:lumMod val="40000"/>
                <a:lumOff val="60000"/>
              </a:schemeClr>
            </a:solidFill>
          </p:spPr>
          <p:txBody>
            <a:bodyPr wrap="square" rtlCol="0">
              <a:spAutoFit/>
            </a:bodyPr>
            <a:lstStyle/>
            <a:p>
              <a:r>
                <a:rPr lang="en-AU" sz="2000" b="1" dirty="0" smtClean="0"/>
                <a:t>Networks</a:t>
              </a:r>
              <a:endParaRPr lang="en-AU" sz="2000" b="1" dirty="0"/>
            </a:p>
          </p:txBody>
        </p:sp>
        <p:sp>
          <p:nvSpPr>
            <p:cNvPr id="8" name="TextBox 7"/>
            <p:cNvSpPr txBox="1"/>
            <p:nvPr/>
          </p:nvSpPr>
          <p:spPr>
            <a:xfrm>
              <a:off x="2195735" y="3519379"/>
              <a:ext cx="1786435" cy="523220"/>
            </a:xfrm>
            <a:prstGeom prst="rect">
              <a:avLst/>
            </a:prstGeom>
            <a:noFill/>
            <a:ln>
              <a:solidFill>
                <a:schemeClr val="accent1">
                  <a:shade val="50000"/>
                </a:schemeClr>
              </a:solidFill>
            </a:ln>
          </p:spPr>
          <p:txBody>
            <a:bodyPr wrap="square" rtlCol="0">
              <a:spAutoFit/>
            </a:bodyPr>
            <a:lstStyle/>
            <a:p>
              <a:r>
                <a:rPr lang="en-AU" sz="1400" dirty="0" smtClean="0"/>
                <a:t>Network management</a:t>
              </a:r>
              <a:endParaRPr lang="en-AU" sz="1400" dirty="0"/>
            </a:p>
          </p:txBody>
        </p:sp>
      </p:grpSp>
      <p:grpSp>
        <p:nvGrpSpPr>
          <p:cNvPr id="6155" name="Group 6154"/>
          <p:cNvGrpSpPr/>
          <p:nvPr/>
        </p:nvGrpSpPr>
        <p:grpSpPr>
          <a:xfrm>
            <a:off x="239029" y="2877702"/>
            <a:ext cx="1786435" cy="923330"/>
            <a:chOff x="92355" y="3139883"/>
            <a:chExt cx="1786435" cy="923330"/>
          </a:xfrm>
        </p:grpSpPr>
        <p:sp>
          <p:nvSpPr>
            <p:cNvPr id="105" name="TextBox 104"/>
            <p:cNvSpPr txBox="1"/>
            <p:nvPr/>
          </p:nvSpPr>
          <p:spPr>
            <a:xfrm>
              <a:off x="92355" y="3139883"/>
              <a:ext cx="1786434" cy="400110"/>
            </a:xfrm>
            <a:prstGeom prst="rect">
              <a:avLst/>
            </a:prstGeom>
            <a:solidFill>
              <a:schemeClr val="accent5">
                <a:lumMod val="40000"/>
                <a:lumOff val="60000"/>
              </a:schemeClr>
            </a:solidFill>
          </p:spPr>
          <p:txBody>
            <a:bodyPr wrap="square" rtlCol="0">
              <a:spAutoFit/>
            </a:bodyPr>
            <a:lstStyle/>
            <a:p>
              <a:r>
                <a:rPr lang="en-AU" sz="2000" b="1" dirty="0" smtClean="0"/>
                <a:t>Devices</a:t>
              </a:r>
              <a:endParaRPr lang="en-AU" sz="2000" b="1" dirty="0"/>
            </a:p>
          </p:txBody>
        </p:sp>
        <p:sp>
          <p:nvSpPr>
            <p:cNvPr id="111" name="TextBox 110"/>
            <p:cNvSpPr txBox="1"/>
            <p:nvPr/>
          </p:nvSpPr>
          <p:spPr>
            <a:xfrm>
              <a:off x="92356" y="3539993"/>
              <a:ext cx="1786434" cy="523220"/>
            </a:xfrm>
            <a:prstGeom prst="rect">
              <a:avLst/>
            </a:prstGeom>
            <a:noFill/>
            <a:ln>
              <a:solidFill>
                <a:schemeClr val="accent1">
                  <a:shade val="50000"/>
                </a:schemeClr>
              </a:solidFill>
            </a:ln>
          </p:spPr>
          <p:txBody>
            <a:bodyPr wrap="square" rtlCol="0">
              <a:spAutoFit/>
            </a:bodyPr>
            <a:lstStyle/>
            <a:p>
              <a:r>
                <a:rPr lang="en-AU" sz="1400" dirty="0" smtClean="0"/>
                <a:t>Device management</a:t>
              </a:r>
              <a:endParaRPr lang="en-AU" sz="1400" dirty="0"/>
            </a:p>
          </p:txBody>
        </p:sp>
      </p:grpSp>
      <p:grpSp>
        <p:nvGrpSpPr>
          <p:cNvPr id="6157" name="Group 6156"/>
          <p:cNvGrpSpPr/>
          <p:nvPr/>
        </p:nvGrpSpPr>
        <p:grpSpPr>
          <a:xfrm>
            <a:off x="4647218" y="2860622"/>
            <a:ext cx="2006299" cy="1880820"/>
            <a:chOff x="4283968" y="3119269"/>
            <a:chExt cx="2006299" cy="1880820"/>
          </a:xfrm>
        </p:grpSpPr>
        <p:sp>
          <p:nvSpPr>
            <p:cNvPr id="110" name="TextBox 109"/>
            <p:cNvSpPr txBox="1"/>
            <p:nvPr/>
          </p:nvSpPr>
          <p:spPr>
            <a:xfrm>
              <a:off x="4283968" y="3119269"/>
              <a:ext cx="2006299" cy="400110"/>
            </a:xfrm>
            <a:prstGeom prst="rect">
              <a:avLst/>
            </a:prstGeom>
            <a:solidFill>
              <a:schemeClr val="accent5">
                <a:lumMod val="40000"/>
                <a:lumOff val="60000"/>
              </a:schemeClr>
            </a:solidFill>
          </p:spPr>
          <p:txBody>
            <a:bodyPr wrap="square" rtlCol="0">
              <a:spAutoFit/>
            </a:bodyPr>
            <a:lstStyle/>
            <a:p>
              <a:r>
                <a:rPr lang="en-AU" sz="2000" b="1" dirty="0" smtClean="0"/>
                <a:t>Cloud services</a:t>
              </a:r>
              <a:endParaRPr lang="en-AU" sz="2000" b="1" dirty="0"/>
            </a:p>
          </p:txBody>
        </p:sp>
        <p:sp>
          <p:nvSpPr>
            <p:cNvPr id="9" name="TextBox 8"/>
            <p:cNvSpPr txBox="1"/>
            <p:nvPr/>
          </p:nvSpPr>
          <p:spPr>
            <a:xfrm>
              <a:off x="4283968" y="4045982"/>
              <a:ext cx="2006299" cy="954107"/>
            </a:xfrm>
            <a:prstGeom prst="rect">
              <a:avLst/>
            </a:prstGeom>
            <a:noFill/>
            <a:ln>
              <a:solidFill>
                <a:schemeClr val="accent1">
                  <a:shade val="50000"/>
                </a:schemeClr>
              </a:solidFill>
            </a:ln>
          </p:spPr>
          <p:txBody>
            <a:bodyPr wrap="square" rtlCol="0">
              <a:spAutoFit/>
            </a:bodyPr>
            <a:lstStyle/>
            <a:p>
              <a:r>
                <a:rPr lang="en-AU" sz="1400" dirty="0" smtClean="0"/>
                <a:t>Generic analysis capabilities: visualisation, alerts, </a:t>
              </a:r>
              <a:r>
                <a:rPr lang="en-AU" sz="1400" dirty="0" err="1" smtClean="0"/>
                <a:t>etc</a:t>
              </a:r>
              <a:endParaRPr lang="en-AU" sz="1400" dirty="0" smtClean="0"/>
            </a:p>
          </p:txBody>
        </p:sp>
        <p:sp>
          <p:nvSpPr>
            <p:cNvPr id="112" name="TextBox 111"/>
            <p:cNvSpPr txBox="1"/>
            <p:nvPr/>
          </p:nvSpPr>
          <p:spPr>
            <a:xfrm>
              <a:off x="4283968" y="3516257"/>
              <a:ext cx="2006299" cy="523220"/>
            </a:xfrm>
            <a:prstGeom prst="rect">
              <a:avLst/>
            </a:prstGeom>
            <a:noFill/>
            <a:ln>
              <a:solidFill>
                <a:schemeClr val="accent1">
                  <a:shade val="50000"/>
                </a:schemeClr>
              </a:solidFill>
            </a:ln>
          </p:spPr>
          <p:txBody>
            <a:bodyPr wrap="square" rtlCol="0">
              <a:spAutoFit/>
            </a:bodyPr>
            <a:lstStyle/>
            <a:p>
              <a:r>
                <a:rPr lang="en-AU" sz="1400" dirty="0"/>
                <a:t>Data collection and storage</a:t>
              </a:r>
            </a:p>
          </p:txBody>
        </p:sp>
      </p:grpSp>
      <p:grpSp>
        <p:nvGrpSpPr>
          <p:cNvPr id="6152" name="Group 6151"/>
          <p:cNvGrpSpPr/>
          <p:nvPr/>
        </p:nvGrpSpPr>
        <p:grpSpPr>
          <a:xfrm>
            <a:off x="772886" y="963794"/>
            <a:ext cx="1367750" cy="1646977"/>
            <a:chOff x="147408" y="1236610"/>
            <a:chExt cx="1367750" cy="1646977"/>
          </a:xfrm>
        </p:grpSpPr>
        <p:pic>
          <p:nvPicPr>
            <p:cNvPr id="83" name="Picture 23" descr="fall detector.jpe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29690" y="2214209"/>
              <a:ext cx="2000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32" descr="EHS Glucomonito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8613" y="1731424"/>
              <a:ext cx="133369" cy="24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5" descr="TraigeWireless-patch_b1.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47408" y="2126207"/>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 descr="https://smarthome.cto.telstra.com/p/595522/kg/images/contact_sensor_0.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33134" y="2459598"/>
              <a:ext cx="276615" cy="42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4" descr="https://smarthome.cto.telstra.com/p/595522/kg/images/smoke_sensor_0.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50140" y="1394581"/>
              <a:ext cx="423139" cy="40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7408" y="1236610"/>
              <a:ext cx="411480" cy="411480"/>
            </a:xfrm>
            <a:prstGeom prst="rect">
              <a:avLst/>
            </a:prstGeom>
          </p:spPr>
        </p:pic>
        <p:cxnSp>
          <p:nvCxnSpPr>
            <p:cNvPr id="127" name="Straight Connector 126"/>
            <p:cNvCxnSpPr/>
            <p:nvPr/>
          </p:nvCxnSpPr>
          <p:spPr>
            <a:xfrm>
              <a:off x="1060762" y="1597001"/>
              <a:ext cx="454396" cy="41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04234" y="2223692"/>
              <a:ext cx="607047" cy="4434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54" name="Group 6153"/>
          <p:cNvGrpSpPr/>
          <p:nvPr/>
        </p:nvGrpSpPr>
        <p:grpSpPr>
          <a:xfrm>
            <a:off x="7285858" y="834374"/>
            <a:ext cx="1589827" cy="1905817"/>
            <a:chOff x="7250924" y="1130894"/>
            <a:chExt cx="1589827" cy="1905817"/>
          </a:xfrm>
        </p:grpSpPr>
        <p:sp>
          <p:nvSpPr>
            <p:cNvPr id="97" name="Vertical Scroll 96"/>
            <p:cNvSpPr/>
            <p:nvPr/>
          </p:nvSpPr>
          <p:spPr>
            <a:xfrm>
              <a:off x="7628170" y="2288102"/>
              <a:ext cx="1212581" cy="748609"/>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1"/>
                  </a:solidFill>
                </a:rPr>
                <a:t>Tractor control</a:t>
              </a:r>
              <a:endParaRPr lang="en-AU" sz="1050" dirty="0">
                <a:solidFill>
                  <a:schemeClr val="tx1"/>
                </a:solidFill>
              </a:endParaRPr>
            </a:p>
          </p:txBody>
        </p:sp>
        <p:sp>
          <p:nvSpPr>
            <p:cNvPr id="95" name="Vertical Scroll 94"/>
            <p:cNvSpPr/>
            <p:nvPr/>
          </p:nvSpPr>
          <p:spPr>
            <a:xfrm>
              <a:off x="7459586" y="1749881"/>
              <a:ext cx="1279788" cy="748609"/>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1"/>
                  </a:solidFill>
                </a:rPr>
                <a:t>Water management</a:t>
              </a:r>
              <a:endParaRPr lang="en-AU" sz="1050" dirty="0">
                <a:solidFill>
                  <a:schemeClr val="tx1"/>
                </a:solidFill>
              </a:endParaRPr>
            </a:p>
          </p:txBody>
        </p:sp>
        <p:sp>
          <p:nvSpPr>
            <p:cNvPr id="96" name="Vertical Scroll 95"/>
            <p:cNvSpPr/>
            <p:nvPr/>
          </p:nvSpPr>
          <p:spPr>
            <a:xfrm>
              <a:off x="7250924" y="1130894"/>
              <a:ext cx="1281997" cy="748609"/>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smtClean="0">
                  <a:solidFill>
                    <a:schemeClr val="tx1"/>
                  </a:solidFill>
                </a:rPr>
                <a:t>Harvest Readiness</a:t>
              </a:r>
              <a:endParaRPr lang="en-AU" sz="1050" dirty="0">
                <a:solidFill>
                  <a:schemeClr val="tx1"/>
                </a:solidFill>
              </a:endParaRPr>
            </a:p>
          </p:txBody>
        </p:sp>
      </p:grpSp>
      <p:sp>
        <p:nvSpPr>
          <p:cNvPr id="6151" name="Right Arrow 6150"/>
          <p:cNvSpPr/>
          <p:nvPr/>
        </p:nvSpPr>
        <p:spPr>
          <a:xfrm>
            <a:off x="6946467" y="1683694"/>
            <a:ext cx="446676" cy="207176"/>
          </a:xfrm>
          <a:prstGeom prst="rightArrow">
            <a:avLst>
              <a:gd name="adj1" fmla="val 29472"/>
              <a:gd name="adj2" fmla="val 70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7" name="Right Arrow 136"/>
          <p:cNvSpPr/>
          <p:nvPr/>
        </p:nvSpPr>
        <p:spPr>
          <a:xfrm>
            <a:off x="4143142" y="1683694"/>
            <a:ext cx="334774" cy="169697"/>
          </a:xfrm>
          <a:prstGeom prst="rightArrow">
            <a:avLst>
              <a:gd name="adj1" fmla="val 29472"/>
              <a:gd name="adj2" fmla="val 70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159" name="Straight Connector 6158"/>
          <p:cNvCxnSpPr/>
          <p:nvPr/>
        </p:nvCxnSpPr>
        <p:spPr>
          <a:xfrm>
            <a:off x="7056668" y="987574"/>
            <a:ext cx="0" cy="35283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60" name="TextBox 6159"/>
          <p:cNvSpPr txBox="1"/>
          <p:nvPr/>
        </p:nvSpPr>
        <p:spPr>
          <a:xfrm>
            <a:off x="3429833" y="2414060"/>
            <a:ext cx="2300630" cy="369332"/>
          </a:xfrm>
          <a:prstGeom prst="rect">
            <a:avLst/>
          </a:prstGeom>
          <a:noFill/>
        </p:spPr>
        <p:txBody>
          <a:bodyPr wrap="none" rtlCol="0">
            <a:spAutoFit/>
          </a:bodyPr>
          <a:lstStyle/>
          <a:p>
            <a:r>
              <a:rPr lang="en-AU" dirty="0" smtClean="0"/>
              <a:t>Horizontal “Platform”</a:t>
            </a:r>
            <a:endParaRPr lang="en-AU" dirty="0"/>
          </a:p>
        </p:txBody>
      </p:sp>
      <p:cxnSp>
        <p:nvCxnSpPr>
          <p:cNvPr id="147" name="Straight Connector 146"/>
          <p:cNvCxnSpPr/>
          <p:nvPr/>
        </p:nvCxnSpPr>
        <p:spPr>
          <a:xfrm>
            <a:off x="2195736" y="1096426"/>
            <a:ext cx="0" cy="352839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63" name="Straight Arrow Connector 6162"/>
          <p:cNvCxnSpPr/>
          <p:nvPr/>
        </p:nvCxnSpPr>
        <p:spPr>
          <a:xfrm>
            <a:off x="5793889" y="2598726"/>
            <a:ext cx="12627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2195736" y="2610771"/>
            <a:ext cx="12627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03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Abundant Computing -&gt; Abundant Data -&gt; New Analytics = Artificial Intelligence</a:t>
            </a:r>
            <a:endParaRPr lang="en-AU" dirty="0"/>
          </a:p>
        </p:txBody>
      </p:sp>
      <p:sp>
        <p:nvSpPr>
          <p:cNvPr id="3" name="Footer Placeholder 2"/>
          <p:cNvSpPr>
            <a:spLocks noGrp="1"/>
          </p:cNvSpPr>
          <p:nvPr>
            <p:ph type="ftr" sz="quarter" idx="10"/>
          </p:nvPr>
        </p:nvSpPr>
        <p:spPr/>
        <p:txBody>
          <a:bodyPr/>
          <a:lstStyle/>
          <a:p>
            <a:r>
              <a:rPr lang="en-US" smtClean="0"/>
              <a:t>Hugh Bradlow – ACCANect 2017 - Your place in the connected world</a:t>
            </a:r>
            <a:endParaRPr lang="en-AU"/>
          </a:p>
        </p:txBody>
      </p:sp>
      <p:sp>
        <p:nvSpPr>
          <p:cNvPr id="20" name="Slide Number Placeholder 19"/>
          <p:cNvSpPr>
            <a:spLocks noGrp="1"/>
          </p:cNvSpPr>
          <p:nvPr>
            <p:ph type="sldNum" sz="quarter" idx="11"/>
          </p:nvPr>
        </p:nvSpPr>
        <p:spPr/>
        <p:txBody>
          <a:bodyPr/>
          <a:lstStyle/>
          <a:p>
            <a:fld id="{D5E6A87D-7597-4496-9773-1BD29EAF26C5}" type="slidenum">
              <a:rPr lang="en-AU" smtClean="0"/>
              <a:pPr/>
              <a:t>6</a:t>
            </a:fld>
            <a:endParaRPr lang="en-AU" dirty="0"/>
          </a:p>
        </p:txBody>
      </p:sp>
      <p:sp>
        <p:nvSpPr>
          <p:cNvPr id="5" name="TextBox 4"/>
          <p:cNvSpPr txBox="1"/>
          <p:nvPr/>
        </p:nvSpPr>
        <p:spPr>
          <a:xfrm>
            <a:off x="487879" y="1603065"/>
            <a:ext cx="1869744" cy="492443"/>
          </a:xfrm>
          <a:prstGeom prst="rect">
            <a:avLst/>
          </a:prstGeom>
          <a:noFill/>
        </p:spPr>
        <p:txBody>
          <a:bodyPr wrap="square" rtlCol="0">
            <a:spAutoFit/>
          </a:bodyPr>
          <a:lstStyle/>
          <a:p>
            <a:pPr algn="ctr"/>
            <a:r>
              <a:rPr lang="en-AU" sz="1400" b="1" kern="0" dirty="0" smtClean="0">
                <a:solidFill>
                  <a:schemeClr val="accent1"/>
                </a:solidFill>
              </a:rPr>
              <a:t>SQL sources </a:t>
            </a:r>
            <a:br>
              <a:rPr lang="en-AU" sz="1400" b="1" kern="0" dirty="0" smtClean="0">
                <a:solidFill>
                  <a:schemeClr val="accent1"/>
                </a:solidFill>
              </a:rPr>
            </a:br>
            <a:r>
              <a:rPr lang="en-AU" sz="1200" kern="0" dirty="0" smtClean="0">
                <a:solidFill>
                  <a:schemeClr val="accent1"/>
                </a:solidFill>
              </a:rPr>
              <a:t>(DW, CRM, CDR)</a:t>
            </a:r>
          </a:p>
        </p:txBody>
      </p:sp>
      <p:sp>
        <p:nvSpPr>
          <p:cNvPr id="6" name="TextBox 5"/>
          <p:cNvSpPr txBox="1"/>
          <p:nvPr/>
        </p:nvSpPr>
        <p:spPr>
          <a:xfrm>
            <a:off x="492037" y="2931038"/>
            <a:ext cx="1861431" cy="707886"/>
          </a:xfrm>
          <a:prstGeom prst="rect">
            <a:avLst/>
          </a:prstGeom>
          <a:noFill/>
        </p:spPr>
        <p:txBody>
          <a:bodyPr wrap="square" rtlCol="0">
            <a:spAutoFit/>
          </a:bodyPr>
          <a:lstStyle/>
          <a:p>
            <a:pPr algn="ctr"/>
            <a:r>
              <a:rPr lang="en-AU" sz="1400" b="1" kern="0" dirty="0" smtClean="0">
                <a:solidFill>
                  <a:schemeClr val="accent1"/>
                </a:solidFill>
              </a:rPr>
              <a:t>Unstructured </a:t>
            </a:r>
            <a:r>
              <a:rPr lang="en-AU" sz="1400" b="1" kern="0" dirty="0">
                <a:solidFill>
                  <a:schemeClr val="accent1"/>
                </a:solidFill>
              </a:rPr>
              <a:t>&amp;</a:t>
            </a:r>
            <a:r>
              <a:rPr lang="en-AU" sz="1400" b="1" kern="0" dirty="0" smtClean="0">
                <a:solidFill>
                  <a:schemeClr val="accent1"/>
                </a:solidFill>
              </a:rPr>
              <a:t/>
            </a:r>
            <a:br>
              <a:rPr lang="en-AU" sz="1400" b="1" kern="0" dirty="0" smtClean="0">
                <a:solidFill>
                  <a:schemeClr val="accent1"/>
                </a:solidFill>
              </a:rPr>
            </a:br>
            <a:r>
              <a:rPr lang="en-AU" sz="1400" b="1" kern="0" dirty="0" smtClean="0">
                <a:solidFill>
                  <a:schemeClr val="accent1"/>
                </a:solidFill>
              </a:rPr>
              <a:t>Real-time sources</a:t>
            </a:r>
          </a:p>
          <a:p>
            <a:pPr algn="ctr"/>
            <a:r>
              <a:rPr lang="en-AU" sz="1200" kern="0" dirty="0" smtClean="0">
                <a:solidFill>
                  <a:schemeClr val="accent1"/>
                </a:solidFill>
              </a:rPr>
              <a:t>(usage, IoT, content)</a:t>
            </a:r>
          </a:p>
        </p:txBody>
      </p:sp>
      <p:sp>
        <p:nvSpPr>
          <p:cNvPr id="7" name="TextBox 6"/>
          <p:cNvSpPr txBox="1"/>
          <p:nvPr/>
        </p:nvSpPr>
        <p:spPr>
          <a:xfrm>
            <a:off x="1942500" y="4171076"/>
            <a:ext cx="2014757" cy="307777"/>
          </a:xfrm>
          <a:prstGeom prst="rect">
            <a:avLst/>
          </a:prstGeom>
          <a:noFill/>
        </p:spPr>
        <p:txBody>
          <a:bodyPr wrap="square" rtlCol="0">
            <a:spAutoFit/>
          </a:bodyPr>
          <a:lstStyle/>
          <a:p>
            <a:pPr algn="ctr"/>
            <a:r>
              <a:rPr lang="en-AU" sz="1400" b="1" kern="0" dirty="0" smtClean="0">
                <a:solidFill>
                  <a:schemeClr val="accent1"/>
                </a:solidFill>
              </a:rPr>
              <a:t>Streaming analytics</a:t>
            </a:r>
          </a:p>
        </p:txBody>
      </p:sp>
      <p:sp>
        <p:nvSpPr>
          <p:cNvPr id="8" name="TextBox 7"/>
          <p:cNvSpPr txBox="1"/>
          <p:nvPr/>
        </p:nvSpPr>
        <p:spPr>
          <a:xfrm>
            <a:off x="6189839" y="2709549"/>
            <a:ext cx="2489363" cy="677108"/>
          </a:xfrm>
          <a:prstGeom prst="rect">
            <a:avLst/>
          </a:prstGeom>
          <a:noFill/>
        </p:spPr>
        <p:txBody>
          <a:bodyPr wrap="square" rtlCol="0">
            <a:spAutoFit/>
          </a:bodyPr>
          <a:lstStyle/>
          <a:p>
            <a:pPr algn="ctr"/>
            <a:r>
              <a:rPr lang="en-AU" sz="1400" b="1" kern="0" dirty="0" smtClean="0">
                <a:solidFill>
                  <a:schemeClr val="accent1"/>
                </a:solidFill>
              </a:rPr>
              <a:t>New analytics</a:t>
            </a:r>
            <a:r>
              <a:rPr lang="en-AU" sz="1400" kern="0" dirty="0">
                <a:solidFill>
                  <a:schemeClr val="accent1"/>
                </a:solidFill>
              </a:rPr>
              <a:t/>
            </a:r>
            <a:br>
              <a:rPr lang="en-AU" sz="1400" kern="0" dirty="0">
                <a:solidFill>
                  <a:schemeClr val="accent1"/>
                </a:solidFill>
              </a:rPr>
            </a:br>
            <a:r>
              <a:rPr lang="en-AU" sz="1200" kern="0" dirty="0" smtClean="0">
                <a:solidFill>
                  <a:schemeClr val="accent1"/>
                </a:solidFill>
              </a:rPr>
              <a:t>(search, machine learning, probabilistic analysis)</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212" y="926756"/>
            <a:ext cx="895078" cy="631952"/>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175" y="2141818"/>
            <a:ext cx="975155" cy="735966"/>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9005" y="3485036"/>
            <a:ext cx="976658" cy="737100"/>
          </a:xfrm>
          <a:prstGeom prst="rect">
            <a:avLst/>
          </a:prstGeom>
        </p:spPr>
      </p:pic>
      <p:cxnSp>
        <p:nvCxnSpPr>
          <p:cNvPr id="12" name="Straight Arrow Connector 11"/>
          <p:cNvCxnSpPr/>
          <p:nvPr/>
        </p:nvCxnSpPr>
        <p:spPr>
          <a:xfrm>
            <a:off x="2443910" y="1933028"/>
            <a:ext cx="505092" cy="0"/>
          </a:xfrm>
          <a:prstGeom prst="straightConnector1">
            <a:avLst/>
          </a:prstGeom>
          <a:noFill/>
          <a:ln w="19050">
            <a:solidFill>
              <a:schemeClr val="accent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13" name="Left Bracket 12"/>
          <p:cNvSpPr/>
          <p:nvPr/>
        </p:nvSpPr>
        <p:spPr>
          <a:xfrm rot="10800000">
            <a:off x="2256040" y="1275606"/>
            <a:ext cx="183159" cy="1342482"/>
          </a:xfrm>
          <a:prstGeom prst="leftBracket">
            <a:avLst>
              <a:gd name="adj" fmla="val 94825"/>
            </a:avLst>
          </a:prstGeom>
          <a:noFill/>
          <a:ln w="190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GB" sz="1000" dirty="0">
              <a:solidFill>
                <a:srgbClr val="00AAFF"/>
              </a:solidFill>
            </a:endParaRPr>
          </a:p>
        </p:txBody>
      </p:sp>
      <p:sp>
        <p:nvSpPr>
          <p:cNvPr id="14" name="Rounded Rectangle 14"/>
          <p:cNvSpPr/>
          <p:nvPr/>
        </p:nvSpPr>
        <p:spPr>
          <a:xfrm>
            <a:off x="1422752" y="3597935"/>
            <a:ext cx="978649" cy="346429"/>
          </a:xfrm>
          <a:custGeom>
            <a:avLst/>
            <a:gdLst>
              <a:gd name="connsiteX0" fmla="*/ 0 w 1835337"/>
              <a:gd name="connsiteY0" fmla="*/ 260281 h 1561657"/>
              <a:gd name="connsiteX1" fmla="*/ 260281 w 1835337"/>
              <a:gd name="connsiteY1" fmla="*/ 0 h 1561657"/>
              <a:gd name="connsiteX2" fmla="*/ 1575056 w 1835337"/>
              <a:gd name="connsiteY2" fmla="*/ 0 h 1561657"/>
              <a:gd name="connsiteX3" fmla="*/ 1835337 w 1835337"/>
              <a:gd name="connsiteY3" fmla="*/ 260281 h 1561657"/>
              <a:gd name="connsiteX4" fmla="*/ 1835337 w 1835337"/>
              <a:gd name="connsiteY4" fmla="*/ 1301376 h 1561657"/>
              <a:gd name="connsiteX5" fmla="*/ 1575056 w 1835337"/>
              <a:gd name="connsiteY5" fmla="*/ 1561657 h 1561657"/>
              <a:gd name="connsiteX6" fmla="*/ 260281 w 1835337"/>
              <a:gd name="connsiteY6" fmla="*/ 1561657 h 1561657"/>
              <a:gd name="connsiteX7" fmla="*/ 0 w 1835337"/>
              <a:gd name="connsiteY7" fmla="*/ 1301376 h 1561657"/>
              <a:gd name="connsiteX8" fmla="*/ 0 w 1835337"/>
              <a:gd name="connsiteY8" fmla="*/ 260281 h 1561657"/>
              <a:gd name="connsiteX0" fmla="*/ 0 w 1835337"/>
              <a:gd name="connsiteY0" fmla="*/ 260281 h 1561657"/>
              <a:gd name="connsiteX1" fmla="*/ 260281 w 1835337"/>
              <a:gd name="connsiteY1" fmla="*/ 0 h 1561657"/>
              <a:gd name="connsiteX2" fmla="*/ 1835337 w 1835337"/>
              <a:gd name="connsiteY2" fmla="*/ 260281 h 1561657"/>
              <a:gd name="connsiteX3" fmla="*/ 1835337 w 1835337"/>
              <a:gd name="connsiteY3" fmla="*/ 1301376 h 1561657"/>
              <a:gd name="connsiteX4" fmla="*/ 1575056 w 1835337"/>
              <a:gd name="connsiteY4" fmla="*/ 1561657 h 1561657"/>
              <a:gd name="connsiteX5" fmla="*/ 260281 w 1835337"/>
              <a:gd name="connsiteY5" fmla="*/ 1561657 h 1561657"/>
              <a:gd name="connsiteX6" fmla="*/ 0 w 1835337"/>
              <a:gd name="connsiteY6" fmla="*/ 1301376 h 1561657"/>
              <a:gd name="connsiteX7" fmla="*/ 0 w 1835337"/>
              <a:gd name="connsiteY7" fmla="*/ 260281 h 1561657"/>
              <a:gd name="connsiteX0" fmla="*/ 0 w 1835337"/>
              <a:gd name="connsiteY0" fmla="*/ 260281 h 1561657"/>
              <a:gd name="connsiteX1" fmla="*/ 260281 w 1835337"/>
              <a:gd name="connsiteY1" fmla="*/ 0 h 1561657"/>
              <a:gd name="connsiteX2" fmla="*/ 1835337 w 1835337"/>
              <a:gd name="connsiteY2" fmla="*/ 1301376 h 1561657"/>
              <a:gd name="connsiteX3" fmla="*/ 1575056 w 1835337"/>
              <a:gd name="connsiteY3" fmla="*/ 1561657 h 1561657"/>
              <a:gd name="connsiteX4" fmla="*/ 260281 w 1835337"/>
              <a:gd name="connsiteY4" fmla="*/ 1561657 h 1561657"/>
              <a:gd name="connsiteX5" fmla="*/ 0 w 1835337"/>
              <a:gd name="connsiteY5" fmla="*/ 1301376 h 1561657"/>
              <a:gd name="connsiteX6" fmla="*/ 0 w 1835337"/>
              <a:gd name="connsiteY6" fmla="*/ 260281 h 1561657"/>
              <a:gd name="connsiteX0" fmla="*/ 0 w 1835337"/>
              <a:gd name="connsiteY0" fmla="*/ 0 h 1301376"/>
              <a:gd name="connsiteX1" fmla="*/ 1835337 w 1835337"/>
              <a:gd name="connsiteY1" fmla="*/ 1041095 h 1301376"/>
              <a:gd name="connsiteX2" fmla="*/ 1575056 w 1835337"/>
              <a:gd name="connsiteY2" fmla="*/ 1301376 h 1301376"/>
              <a:gd name="connsiteX3" fmla="*/ 260281 w 1835337"/>
              <a:gd name="connsiteY3" fmla="*/ 1301376 h 1301376"/>
              <a:gd name="connsiteX4" fmla="*/ 0 w 1835337"/>
              <a:gd name="connsiteY4" fmla="*/ 1041095 h 1301376"/>
              <a:gd name="connsiteX5" fmla="*/ 0 w 1835337"/>
              <a:gd name="connsiteY5" fmla="*/ 0 h 1301376"/>
              <a:gd name="connsiteX0" fmla="*/ 0 w 1575056"/>
              <a:gd name="connsiteY0" fmla="*/ 0 h 1301376"/>
              <a:gd name="connsiteX1" fmla="*/ 1575056 w 1575056"/>
              <a:gd name="connsiteY1" fmla="*/ 1301376 h 1301376"/>
              <a:gd name="connsiteX2" fmla="*/ 260281 w 1575056"/>
              <a:gd name="connsiteY2" fmla="*/ 1301376 h 1301376"/>
              <a:gd name="connsiteX3" fmla="*/ 0 w 1575056"/>
              <a:gd name="connsiteY3" fmla="*/ 1041095 h 1301376"/>
              <a:gd name="connsiteX4" fmla="*/ 0 w 1575056"/>
              <a:gd name="connsiteY4" fmla="*/ 0 h 1301376"/>
              <a:gd name="connsiteX0" fmla="*/ 0 w 1614397"/>
              <a:gd name="connsiteY0" fmla="*/ 1088 h 1302464"/>
              <a:gd name="connsiteX1" fmla="*/ 1156350 w 1614397"/>
              <a:gd name="connsiteY1" fmla="*/ 852466 h 1302464"/>
              <a:gd name="connsiteX2" fmla="*/ 1575056 w 1614397"/>
              <a:gd name="connsiteY2" fmla="*/ 1302464 h 1302464"/>
              <a:gd name="connsiteX3" fmla="*/ 260281 w 1614397"/>
              <a:gd name="connsiteY3" fmla="*/ 1302464 h 1302464"/>
              <a:gd name="connsiteX4" fmla="*/ 0 w 1614397"/>
              <a:gd name="connsiteY4" fmla="*/ 1042183 h 1302464"/>
              <a:gd name="connsiteX5" fmla="*/ 0 w 1614397"/>
              <a:gd name="connsiteY5" fmla="*/ 1088 h 1302464"/>
              <a:gd name="connsiteX0" fmla="*/ 0 w 1575056"/>
              <a:gd name="connsiteY0" fmla="*/ 0 h 1301376"/>
              <a:gd name="connsiteX1" fmla="*/ 1575056 w 1575056"/>
              <a:gd name="connsiteY1" fmla="*/ 1301376 h 1301376"/>
              <a:gd name="connsiteX2" fmla="*/ 260281 w 1575056"/>
              <a:gd name="connsiteY2" fmla="*/ 1301376 h 1301376"/>
              <a:gd name="connsiteX3" fmla="*/ 0 w 1575056"/>
              <a:gd name="connsiteY3" fmla="*/ 1041095 h 1301376"/>
              <a:gd name="connsiteX4" fmla="*/ 0 w 1575056"/>
              <a:gd name="connsiteY4" fmla="*/ 0 h 1301376"/>
              <a:gd name="connsiteX0" fmla="*/ 0 w 1575056"/>
              <a:gd name="connsiteY0" fmla="*/ 0 h 1301376"/>
              <a:gd name="connsiteX1" fmla="*/ 1575056 w 1575056"/>
              <a:gd name="connsiteY1" fmla="*/ 1301376 h 1301376"/>
              <a:gd name="connsiteX2" fmla="*/ 260281 w 1575056"/>
              <a:gd name="connsiteY2" fmla="*/ 1301376 h 1301376"/>
              <a:gd name="connsiteX3" fmla="*/ 0 w 1575056"/>
              <a:gd name="connsiteY3" fmla="*/ 1041095 h 1301376"/>
              <a:gd name="connsiteX4" fmla="*/ 91440 w 1575056"/>
              <a:gd name="connsiteY4" fmla="*/ 91440 h 1301376"/>
              <a:gd name="connsiteX0" fmla="*/ 4095 w 1579151"/>
              <a:gd name="connsiteY0" fmla="*/ 0 h 1301376"/>
              <a:gd name="connsiteX1" fmla="*/ 1579151 w 1579151"/>
              <a:gd name="connsiteY1" fmla="*/ 1301376 h 1301376"/>
              <a:gd name="connsiteX2" fmla="*/ 264376 w 1579151"/>
              <a:gd name="connsiteY2" fmla="*/ 1301376 h 1301376"/>
              <a:gd name="connsiteX3" fmla="*/ 4095 w 1579151"/>
              <a:gd name="connsiteY3" fmla="*/ 1041095 h 1301376"/>
              <a:gd name="connsiteX4" fmla="*/ 0 w 1579151"/>
              <a:gd name="connsiteY4" fmla="*/ 30025 h 1301376"/>
              <a:gd name="connsiteX0" fmla="*/ 4095 w 1579151"/>
              <a:gd name="connsiteY0" fmla="*/ 0 h 1301376"/>
              <a:gd name="connsiteX1" fmla="*/ 1579151 w 1579151"/>
              <a:gd name="connsiteY1" fmla="*/ 1301376 h 1301376"/>
              <a:gd name="connsiteX2" fmla="*/ 264376 w 1579151"/>
              <a:gd name="connsiteY2" fmla="*/ 1301376 h 1301376"/>
              <a:gd name="connsiteX3" fmla="*/ 4095 w 1579151"/>
              <a:gd name="connsiteY3" fmla="*/ 1041095 h 1301376"/>
              <a:gd name="connsiteX4" fmla="*/ 0 w 1579151"/>
              <a:gd name="connsiteY4" fmla="*/ 30025 h 1301376"/>
              <a:gd name="connsiteX0" fmla="*/ 1579151 w 1579151"/>
              <a:gd name="connsiteY0" fmla="*/ 1271351 h 1271351"/>
              <a:gd name="connsiteX1" fmla="*/ 264376 w 1579151"/>
              <a:gd name="connsiteY1" fmla="*/ 1271351 h 1271351"/>
              <a:gd name="connsiteX2" fmla="*/ 4095 w 1579151"/>
              <a:gd name="connsiteY2" fmla="*/ 1011070 h 1271351"/>
              <a:gd name="connsiteX3" fmla="*/ 0 w 1579151"/>
              <a:gd name="connsiteY3" fmla="*/ 0 h 1271351"/>
              <a:gd name="connsiteX0" fmla="*/ 1579151 w 1579151"/>
              <a:gd name="connsiteY0" fmla="*/ 557673 h 557673"/>
              <a:gd name="connsiteX1" fmla="*/ 264376 w 1579151"/>
              <a:gd name="connsiteY1" fmla="*/ 557673 h 557673"/>
              <a:gd name="connsiteX2" fmla="*/ 4095 w 1579151"/>
              <a:gd name="connsiteY2" fmla="*/ 297392 h 557673"/>
              <a:gd name="connsiteX3" fmla="*/ 0 w 1579151"/>
              <a:gd name="connsiteY3" fmla="*/ 2829 h 557673"/>
              <a:gd name="connsiteX0" fmla="*/ 978649 w 978649"/>
              <a:gd name="connsiteY0" fmla="*/ 564497 h 564497"/>
              <a:gd name="connsiteX1" fmla="*/ 264376 w 978649"/>
              <a:gd name="connsiteY1" fmla="*/ 557673 h 564497"/>
              <a:gd name="connsiteX2" fmla="*/ 4095 w 978649"/>
              <a:gd name="connsiteY2" fmla="*/ 297392 h 564497"/>
              <a:gd name="connsiteX3" fmla="*/ 0 w 978649"/>
              <a:gd name="connsiteY3" fmla="*/ 2829 h 564497"/>
              <a:gd name="connsiteX0" fmla="*/ 978649 w 978649"/>
              <a:gd name="connsiteY0" fmla="*/ 557673 h 557673"/>
              <a:gd name="connsiteX1" fmla="*/ 264376 w 978649"/>
              <a:gd name="connsiteY1" fmla="*/ 557673 h 557673"/>
              <a:gd name="connsiteX2" fmla="*/ 4095 w 978649"/>
              <a:gd name="connsiteY2" fmla="*/ 297392 h 557673"/>
              <a:gd name="connsiteX3" fmla="*/ 0 w 978649"/>
              <a:gd name="connsiteY3" fmla="*/ 2829 h 557673"/>
            </a:gdLst>
            <a:ahLst/>
            <a:cxnLst>
              <a:cxn ang="0">
                <a:pos x="connsiteX0" y="connsiteY0"/>
              </a:cxn>
              <a:cxn ang="0">
                <a:pos x="connsiteX1" y="connsiteY1"/>
              </a:cxn>
              <a:cxn ang="0">
                <a:pos x="connsiteX2" y="connsiteY2"/>
              </a:cxn>
              <a:cxn ang="0">
                <a:pos x="connsiteX3" y="connsiteY3"/>
              </a:cxn>
            </a:cxnLst>
            <a:rect l="l" t="t" r="r" b="b"/>
            <a:pathLst>
              <a:path w="978649" h="557673">
                <a:moveTo>
                  <a:pt x="978649" y="557673"/>
                </a:moveTo>
                <a:lnTo>
                  <a:pt x="264376" y="557673"/>
                </a:lnTo>
                <a:cubicBezTo>
                  <a:pt x="120627" y="557673"/>
                  <a:pt x="4095" y="441141"/>
                  <a:pt x="4095" y="297392"/>
                </a:cubicBezTo>
                <a:cubicBezTo>
                  <a:pt x="4095" y="-49640"/>
                  <a:pt x="0" y="2829"/>
                  <a:pt x="0" y="2829"/>
                </a:cubicBezTo>
              </a:path>
            </a:pathLst>
          </a:custGeom>
          <a:noFill/>
          <a:ln w="19050">
            <a:solidFill>
              <a:schemeClr val="accent1"/>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GB" sz="1000">
              <a:solidFill>
                <a:srgbClr val="00AAFF"/>
              </a:solidFill>
            </a:endParaRPr>
          </a:p>
        </p:txBody>
      </p:sp>
      <p:sp>
        <p:nvSpPr>
          <p:cNvPr id="15" name="Rounded Rectangle 14"/>
          <p:cNvSpPr/>
          <p:nvPr/>
        </p:nvSpPr>
        <p:spPr>
          <a:xfrm rot="16200000">
            <a:off x="3650046" y="3193602"/>
            <a:ext cx="733987" cy="767542"/>
          </a:xfrm>
          <a:custGeom>
            <a:avLst/>
            <a:gdLst>
              <a:gd name="connsiteX0" fmla="*/ 0 w 1835337"/>
              <a:gd name="connsiteY0" fmla="*/ 260281 h 1561657"/>
              <a:gd name="connsiteX1" fmla="*/ 260281 w 1835337"/>
              <a:gd name="connsiteY1" fmla="*/ 0 h 1561657"/>
              <a:gd name="connsiteX2" fmla="*/ 1575056 w 1835337"/>
              <a:gd name="connsiteY2" fmla="*/ 0 h 1561657"/>
              <a:gd name="connsiteX3" fmla="*/ 1835337 w 1835337"/>
              <a:gd name="connsiteY3" fmla="*/ 260281 h 1561657"/>
              <a:gd name="connsiteX4" fmla="*/ 1835337 w 1835337"/>
              <a:gd name="connsiteY4" fmla="*/ 1301376 h 1561657"/>
              <a:gd name="connsiteX5" fmla="*/ 1575056 w 1835337"/>
              <a:gd name="connsiteY5" fmla="*/ 1561657 h 1561657"/>
              <a:gd name="connsiteX6" fmla="*/ 260281 w 1835337"/>
              <a:gd name="connsiteY6" fmla="*/ 1561657 h 1561657"/>
              <a:gd name="connsiteX7" fmla="*/ 0 w 1835337"/>
              <a:gd name="connsiteY7" fmla="*/ 1301376 h 1561657"/>
              <a:gd name="connsiteX8" fmla="*/ 0 w 1835337"/>
              <a:gd name="connsiteY8" fmla="*/ 260281 h 1561657"/>
              <a:gd name="connsiteX0" fmla="*/ 0 w 1835337"/>
              <a:gd name="connsiteY0" fmla="*/ 260281 h 1561657"/>
              <a:gd name="connsiteX1" fmla="*/ 260281 w 1835337"/>
              <a:gd name="connsiteY1" fmla="*/ 0 h 1561657"/>
              <a:gd name="connsiteX2" fmla="*/ 1835337 w 1835337"/>
              <a:gd name="connsiteY2" fmla="*/ 260281 h 1561657"/>
              <a:gd name="connsiteX3" fmla="*/ 1835337 w 1835337"/>
              <a:gd name="connsiteY3" fmla="*/ 1301376 h 1561657"/>
              <a:gd name="connsiteX4" fmla="*/ 1575056 w 1835337"/>
              <a:gd name="connsiteY4" fmla="*/ 1561657 h 1561657"/>
              <a:gd name="connsiteX5" fmla="*/ 260281 w 1835337"/>
              <a:gd name="connsiteY5" fmla="*/ 1561657 h 1561657"/>
              <a:gd name="connsiteX6" fmla="*/ 0 w 1835337"/>
              <a:gd name="connsiteY6" fmla="*/ 1301376 h 1561657"/>
              <a:gd name="connsiteX7" fmla="*/ 0 w 1835337"/>
              <a:gd name="connsiteY7" fmla="*/ 260281 h 1561657"/>
              <a:gd name="connsiteX0" fmla="*/ 0 w 1835337"/>
              <a:gd name="connsiteY0" fmla="*/ 260281 h 1561657"/>
              <a:gd name="connsiteX1" fmla="*/ 260281 w 1835337"/>
              <a:gd name="connsiteY1" fmla="*/ 0 h 1561657"/>
              <a:gd name="connsiteX2" fmla="*/ 1835337 w 1835337"/>
              <a:gd name="connsiteY2" fmla="*/ 1301376 h 1561657"/>
              <a:gd name="connsiteX3" fmla="*/ 1575056 w 1835337"/>
              <a:gd name="connsiteY3" fmla="*/ 1561657 h 1561657"/>
              <a:gd name="connsiteX4" fmla="*/ 260281 w 1835337"/>
              <a:gd name="connsiteY4" fmla="*/ 1561657 h 1561657"/>
              <a:gd name="connsiteX5" fmla="*/ 0 w 1835337"/>
              <a:gd name="connsiteY5" fmla="*/ 1301376 h 1561657"/>
              <a:gd name="connsiteX6" fmla="*/ 0 w 1835337"/>
              <a:gd name="connsiteY6" fmla="*/ 260281 h 1561657"/>
              <a:gd name="connsiteX0" fmla="*/ 0 w 1835337"/>
              <a:gd name="connsiteY0" fmla="*/ 0 h 1301376"/>
              <a:gd name="connsiteX1" fmla="*/ 1835337 w 1835337"/>
              <a:gd name="connsiteY1" fmla="*/ 1041095 h 1301376"/>
              <a:gd name="connsiteX2" fmla="*/ 1575056 w 1835337"/>
              <a:gd name="connsiteY2" fmla="*/ 1301376 h 1301376"/>
              <a:gd name="connsiteX3" fmla="*/ 260281 w 1835337"/>
              <a:gd name="connsiteY3" fmla="*/ 1301376 h 1301376"/>
              <a:gd name="connsiteX4" fmla="*/ 0 w 1835337"/>
              <a:gd name="connsiteY4" fmla="*/ 1041095 h 1301376"/>
              <a:gd name="connsiteX5" fmla="*/ 0 w 1835337"/>
              <a:gd name="connsiteY5" fmla="*/ 0 h 1301376"/>
              <a:gd name="connsiteX0" fmla="*/ 0 w 1575056"/>
              <a:gd name="connsiteY0" fmla="*/ 0 h 1301376"/>
              <a:gd name="connsiteX1" fmla="*/ 1575056 w 1575056"/>
              <a:gd name="connsiteY1" fmla="*/ 1301376 h 1301376"/>
              <a:gd name="connsiteX2" fmla="*/ 260281 w 1575056"/>
              <a:gd name="connsiteY2" fmla="*/ 1301376 h 1301376"/>
              <a:gd name="connsiteX3" fmla="*/ 0 w 1575056"/>
              <a:gd name="connsiteY3" fmla="*/ 1041095 h 1301376"/>
              <a:gd name="connsiteX4" fmla="*/ 0 w 1575056"/>
              <a:gd name="connsiteY4" fmla="*/ 0 h 1301376"/>
              <a:gd name="connsiteX0" fmla="*/ 0 w 1614397"/>
              <a:gd name="connsiteY0" fmla="*/ 1088 h 1302464"/>
              <a:gd name="connsiteX1" fmla="*/ 1156350 w 1614397"/>
              <a:gd name="connsiteY1" fmla="*/ 852466 h 1302464"/>
              <a:gd name="connsiteX2" fmla="*/ 1575056 w 1614397"/>
              <a:gd name="connsiteY2" fmla="*/ 1302464 h 1302464"/>
              <a:gd name="connsiteX3" fmla="*/ 260281 w 1614397"/>
              <a:gd name="connsiteY3" fmla="*/ 1302464 h 1302464"/>
              <a:gd name="connsiteX4" fmla="*/ 0 w 1614397"/>
              <a:gd name="connsiteY4" fmla="*/ 1042183 h 1302464"/>
              <a:gd name="connsiteX5" fmla="*/ 0 w 1614397"/>
              <a:gd name="connsiteY5" fmla="*/ 1088 h 1302464"/>
              <a:gd name="connsiteX0" fmla="*/ 0 w 1575056"/>
              <a:gd name="connsiteY0" fmla="*/ 0 h 1301376"/>
              <a:gd name="connsiteX1" fmla="*/ 1575056 w 1575056"/>
              <a:gd name="connsiteY1" fmla="*/ 1301376 h 1301376"/>
              <a:gd name="connsiteX2" fmla="*/ 260281 w 1575056"/>
              <a:gd name="connsiteY2" fmla="*/ 1301376 h 1301376"/>
              <a:gd name="connsiteX3" fmla="*/ 0 w 1575056"/>
              <a:gd name="connsiteY3" fmla="*/ 1041095 h 1301376"/>
              <a:gd name="connsiteX4" fmla="*/ 0 w 1575056"/>
              <a:gd name="connsiteY4" fmla="*/ 0 h 1301376"/>
              <a:gd name="connsiteX0" fmla="*/ 0 w 1575056"/>
              <a:gd name="connsiteY0" fmla="*/ 0 h 1301376"/>
              <a:gd name="connsiteX1" fmla="*/ 1575056 w 1575056"/>
              <a:gd name="connsiteY1" fmla="*/ 1301376 h 1301376"/>
              <a:gd name="connsiteX2" fmla="*/ 260281 w 1575056"/>
              <a:gd name="connsiteY2" fmla="*/ 1301376 h 1301376"/>
              <a:gd name="connsiteX3" fmla="*/ 0 w 1575056"/>
              <a:gd name="connsiteY3" fmla="*/ 1041095 h 1301376"/>
              <a:gd name="connsiteX4" fmla="*/ 91440 w 1575056"/>
              <a:gd name="connsiteY4" fmla="*/ 91440 h 1301376"/>
              <a:gd name="connsiteX0" fmla="*/ 4095 w 1579151"/>
              <a:gd name="connsiteY0" fmla="*/ 0 h 1301376"/>
              <a:gd name="connsiteX1" fmla="*/ 1579151 w 1579151"/>
              <a:gd name="connsiteY1" fmla="*/ 1301376 h 1301376"/>
              <a:gd name="connsiteX2" fmla="*/ 264376 w 1579151"/>
              <a:gd name="connsiteY2" fmla="*/ 1301376 h 1301376"/>
              <a:gd name="connsiteX3" fmla="*/ 4095 w 1579151"/>
              <a:gd name="connsiteY3" fmla="*/ 1041095 h 1301376"/>
              <a:gd name="connsiteX4" fmla="*/ 0 w 1579151"/>
              <a:gd name="connsiteY4" fmla="*/ 30025 h 1301376"/>
              <a:gd name="connsiteX0" fmla="*/ 4095 w 1579151"/>
              <a:gd name="connsiteY0" fmla="*/ 0 h 1301376"/>
              <a:gd name="connsiteX1" fmla="*/ 1579151 w 1579151"/>
              <a:gd name="connsiteY1" fmla="*/ 1301376 h 1301376"/>
              <a:gd name="connsiteX2" fmla="*/ 264376 w 1579151"/>
              <a:gd name="connsiteY2" fmla="*/ 1301376 h 1301376"/>
              <a:gd name="connsiteX3" fmla="*/ 4095 w 1579151"/>
              <a:gd name="connsiteY3" fmla="*/ 1041095 h 1301376"/>
              <a:gd name="connsiteX4" fmla="*/ 0 w 1579151"/>
              <a:gd name="connsiteY4" fmla="*/ 30025 h 1301376"/>
              <a:gd name="connsiteX0" fmla="*/ 1579151 w 1579151"/>
              <a:gd name="connsiteY0" fmla="*/ 1271351 h 1271351"/>
              <a:gd name="connsiteX1" fmla="*/ 264376 w 1579151"/>
              <a:gd name="connsiteY1" fmla="*/ 1271351 h 1271351"/>
              <a:gd name="connsiteX2" fmla="*/ 4095 w 1579151"/>
              <a:gd name="connsiteY2" fmla="*/ 1011070 h 1271351"/>
              <a:gd name="connsiteX3" fmla="*/ 0 w 1579151"/>
              <a:gd name="connsiteY3" fmla="*/ 0 h 1271351"/>
              <a:gd name="connsiteX0" fmla="*/ 1579151 w 1579151"/>
              <a:gd name="connsiteY0" fmla="*/ 557673 h 557673"/>
              <a:gd name="connsiteX1" fmla="*/ 264376 w 1579151"/>
              <a:gd name="connsiteY1" fmla="*/ 557673 h 557673"/>
              <a:gd name="connsiteX2" fmla="*/ 4095 w 1579151"/>
              <a:gd name="connsiteY2" fmla="*/ 297392 h 557673"/>
              <a:gd name="connsiteX3" fmla="*/ 0 w 1579151"/>
              <a:gd name="connsiteY3" fmla="*/ 2829 h 557673"/>
              <a:gd name="connsiteX0" fmla="*/ 978649 w 978649"/>
              <a:gd name="connsiteY0" fmla="*/ 564497 h 564497"/>
              <a:gd name="connsiteX1" fmla="*/ 264376 w 978649"/>
              <a:gd name="connsiteY1" fmla="*/ 557673 h 564497"/>
              <a:gd name="connsiteX2" fmla="*/ 4095 w 978649"/>
              <a:gd name="connsiteY2" fmla="*/ 297392 h 564497"/>
              <a:gd name="connsiteX3" fmla="*/ 0 w 978649"/>
              <a:gd name="connsiteY3" fmla="*/ 2829 h 564497"/>
              <a:gd name="connsiteX0" fmla="*/ 978649 w 978649"/>
              <a:gd name="connsiteY0" fmla="*/ 557673 h 557673"/>
              <a:gd name="connsiteX1" fmla="*/ 264376 w 978649"/>
              <a:gd name="connsiteY1" fmla="*/ 557673 h 557673"/>
              <a:gd name="connsiteX2" fmla="*/ 4095 w 978649"/>
              <a:gd name="connsiteY2" fmla="*/ 297392 h 557673"/>
              <a:gd name="connsiteX3" fmla="*/ 0 w 978649"/>
              <a:gd name="connsiteY3" fmla="*/ 2829 h 557673"/>
            </a:gdLst>
            <a:ahLst/>
            <a:cxnLst>
              <a:cxn ang="0">
                <a:pos x="connsiteX0" y="connsiteY0"/>
              </a:cxn>
              <a:cxn ang="0">
                <a:pos x="connsiteX1" y="connsiteY1"/>
              </a:cxn>
              <a:cxn ang="0">
                <a:pos x="connsiteX2" y="connsiteY2"/>
              </a:cxn>
              <a:cxn ang="0">
                <a:pos x="connsiteX3" y="connsiteY3"/>
              </a:cxn>
            </a:cxnLst>
            <a:rect l="l" t="t" r="r" b="b"/>
            <a:pathLst>
              <a:path w="978649" h="557673">
                <a:moveTo>
                  <a:pt x="978649" y="557673"/>
                </a:moveTo>
                <a:lnTo>
                  <a:pt x="264376" y="557673"/>
                </a:lnTo>
                <a:cubicBezTo>
                  <a:pt x="120627" y="557673"/>
                  <a:pt x="4095" y="441141"/>
                  <a:pt x="4095" y="297392"/>
                </a:cubicBezTo>
                <a:cubicBezTo>
                  <a:pt x="4095" y="-49640"/>
                  <a:pt x="0" y="2829"/>
                  <a:pt x="0" y="2829"/>
                </a:cubicBezTo>
              </a:path>
            </a:pathLst>
          </a:custGeom>
          <a:noFill/>
          <a:ln w="19050">
            <a:solidFill>
              <a:schemeClr val="accent1"/>
            </a:solidFill>
            <a:prstDash val="sysDot"/>
            <a:headEnd type="arrow"/>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endParaRPr lang="en-GB" sz="1000">
              <a:solidFill>
                <a:srgbClr val="00AAFF"/>
              </a:solidFill>
            </a:endParaRPr>
          </a:p>
        </p:txBody>
      </p:sp>
      <p:sp>
        <p:nvSpPr>
          <p:cNvPr id="16" name="Rounded Rectangle 15"/>
          <p:cNvSpPr/>
          <p:nvPr/>
        </p:nvSpPr>
        <p:spPr>
          <a:xfrm>
            <a:off x="3022793" y="1275606"/>
            <a:ext cx="2518644" cy="1342482"/>
          </a:xfrm>
          <a:prstGeom prst="roundRect">
            <a:avLst>
              <a:gd name="adj" fmla="val 5629"/>
            </a:avLst>
          </a:prstGeom>
          <a:blipFill dpi="0" rotWithShape="1">
            <a:blip r:embed="rId6" cstate="screen">
              <a:extLst>
                <a:ext uri="{28A0092B-C50C-407E-A947-70E740481C1C}">
                  <a14:useLocalDpi xmlns:a14="http://schemas.microsoft.com/office/drawing/2010/main"/>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5605253" y="1920256"/>
            <a:ext cx="505092" cy="0"/>
          </a:xfrm>
          <a:prstGeom prst="straightConnector1">
            <a:avLst/>
          </a:prstGeom>
          <a:noFill/>
          <a:ln w="19050">
            <a:solidFill>
              <a:schemeClr val="accent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169960" y="1275606"/>
            <a:ext cx="2518644" cy="1342482"/>
          </a:xfrm>
          <a:prstGeom prst="roundRect">
            <a:avLst>
              <a:gd name="adj" fmla="val 5629"/>
            </a:avLst>
          </a:prstGeom>
          <a:blipFill dpi="0" rotWithShape="1">
            <a:blip r:embed="rId7" cstate="screen">
              <a:extLst>
                <a:ext uri="{28A0092B-C50C-407E-A947-70E740481C1C}">
                  <a14:useLocalDpi xmlns:a14="http://schemas.microsoft.com/office/drawing/2010/main"/>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022793" y="2709549"/>
            <a:ext cx="2518644" cy="307777"/>
          </a:xfrm>
          <a:prstGeom prst="rect">
            <a:avLst/>
          </a:prstGeom>
          <a:noFill/>
        </p:spPr>
        <p:txBody>
          <a:bodyPr wrap="square" rtlCol="0">
            <a:spAutoFit/>
          </a:bodyPr>
          <a:lstStyle/>
          <a:p>
            <a:pPr algn="ctr"/>
            <a:r>
              <a:rPr lang="en-AU" sz="1400" b="1" kern="0" dirty="0" smtClean="0">
                <a:solidFill>
                  <a:schemeClr val="accent1"/>
                </a:solidFill>
              </a:rPr>
              <a:t>Data lake</a:t>
            </a:r>
          </a:p>
        </p:txBody>
      </p:sp>
    </p:spTree>
    <p:extLst>
      <p:ext uri="{BB962C8B-B14F-4D97-AF65-F5344CB8AC3E}">
        <p14:creationId xmlns:p14="http://schemas.microsoft.com/office/powerpoint/2010/main" val="3412036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is machine learning different? </a:t>
            </a:r>
            <a:br>
              <a:rPr lang="en-AU" dirty="0" smtClean="0"/>
            </a:br>
            <a:r>
              <a:rPr lang="en-AU" dirty="0" smtClean="0"/>
              <a:t>Move from ‘model-driven’ to ‘data-driven’</a:t>
            </a:r>
            <a:endParaRPr lang="en-AU" dirty="0"/>
          </a:p>
        </p:txBody>
      </p:sp>
      <p:sp>
        <p:nvSpPr>
          <p:cNvPr id="3" name="Footer Placeholder 2"/>
          <p:cNvSpPr>
            <a:spLocks noGrp="1"/>
          </p:cNvSpPr>
          <p:nvPr>
            <p:ph type="ftr" sz="quarter" idx="10"/>
          </p:nvPr>
        </p:nvSpPr>
        <p:spPr>
          <a:xfrm>
            <a:off x="288925" y="4762500"/>
            <a:ext cx="3635375" cy="96838"/>
          </a:xfrm>
        </p:spPr>
        <p:txBody>
          <a:bodyPr/>
          <a:lstStyle/>
          <a:p>
            <a:r>
              <a:rPr lang="en-US" smtClean="0"/>
              <a:t>Hugh Bradlow – ACCANect 2017 - Your place in the connected world</a:t>
            </a:r>
            <a:endParaRPr lang="en-AU" dirty="0"/>
          </a:p>
        </p:txBody>
      </p:sp>
      <p:sp>
        <p:nvSpPr>
          <p:cNvPr id="4" name="Slide Number Placeholder 3"/>
          <p:cNvSpPr>
            <a:spLocks noGrp="1"/>
          </p:cNvSpPr>
          <p:nvPr>
            <p:ph type="sldNum" sz="quarter" idx="11"/>
          </p:nvPr>
        </p:nvSpPr>
        <p:spPr>
          <a:xfrm>
            <a:off x="8670925" y="4922838"/>
            <a:ext cx="323850" cy="107950"/>
          </a:xfrm>
        </p:spPr>
        <p:txBody>
          <a:bodyPr/>
          <a:lstStyle/>
          <a:p>
            <a:fld id="{E917DE0E-AFB1-41FD-BC35-27DB61CA125F}" type="slidenum">
              <a:rPr lang="en-AU" smtClean="0"/>
              <a:pPr/>
              <a:t>7</a:t>
            </a:fld>
            <a:endParaRPr lang="en-AU" dirty="0"/>
          </a:p>
        </p:txBody>
      </p:sp>
      <p:grpSp>
        <p:nvGrpSpPr>
          <p:cNvPr id="5" name="Group 4"/>
          <p:cNvGrpSpPr/>
          <p:nvPr/>
        </p:nvGrpSpPr>
        <p:grpSpPr>
          <a:xfrm>
            <a:off x="3203848" y="1707654"/>
            <a:ext cx="3621454" cy="1642936"/>
            <a:chOff x="-580317" y="4771022"/>
            <a:chExt cx="4447417" cy="2580168"/>
          </a:xfrm>
        </p:grpSpPr>
        <p:pic>
          <p:nvPicPr>
            <p:cNvPr id="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317" y="4771022"/>
              <a:ext cx="4447417"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1154793" y="7010752"/>
              <a:ext cx="2232116" cy="3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700" dirty="0">
                  <a:solidFill>
                    <a:srgbClr val="A6A6A6"/>
                  </a:solidFill>
                </a:rPr>
                <a:t>Picture: </a:t>
              </a:r>
              <a:r>
                <a:rPr lang="en-AU" altLang="en-US" sz="700" dirty="0" err="1">
                  <a:solidFill>
                    <a:srgbClr val="A6A6A6"/>
                  </a:solidFill>
                  <a:hlinkClick r:id="rId4"/>
                </a:rPr>
                <a:t>fdecomite</a:t>
              </a:r>
              <a:r>
                <a:rPr lang="en-AU" altLang="en-US" sz="700" dirty="0">
                  <a:solidFill>
                    <a:srgbClr val="A6A6A6"/>
                  </a:solidFill>
                  <a:hlinkClick r:id="rId4"/>
                </a:rPr>
                <a:t> under Creative Commons</a:t>
              </a:r>
              <a:endParaRPr lang="en-AU" altLang="en-US" sz="700" dirty="0">
                <a:solidFill>
                  <a:srgbClr val="A6A6A6"/>
                </a:solidFill>
              </a:endParaRPr>
            </a:p>
          </p:txBody>
        </p:sp>
      </p:grpSp>
      <p:pic>
        <p:nvPicPr>
          <p:cNvPr id="39" name="Picture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552" y="1797663"/>
            <a:ext cx="2194378" cy="1462919"/>
          </a:xfrm>
          <a:prstGeom prst="rect">
            <a:avLst/>
          </a:prstGeom>
        </p:spPr>
      </p:pic>
      <p:sp>
        <p:nvSpPr>
          <p:cNvPr id="41" name="TextBox 40"/>
          <p:cNvSpPr txBox="1"/>
          <p:nvPr/>
        </p:nvSpPr>
        <p:spPr>
          <a:xfrm>
            <a:off x="18066" y="2344456"/>
            <a:ext cx="697627" cy="369332"/>
          </a:xfrm>
          <a:prstGeom prst="rect">
            <a:avLst/>
          </a:prstGeom>
          <a:noFill/>
        </p:spPr>
        <p:txBody>
          <a:bodyPr wrap="none" rtlCol="0">
            <a:spAutoFit/>
          </a:bodyPr>
          <a:lstStyle/>
          <a:p>
            <a:r>
              <a:rPr lang="en-AU" dirty="0" smtClean="0"/>
              <a:t>Input</a:t>
            </a:r>
            <a:endParaRPr lang="en-AU" dirty="0"/>
          </a:p>
        </p:txBody>
      </p:sp>
      <p:sp>
        <p:nvSpPr>
          <p:cNvPr id="42" name="TextBox 41"/>
          <p:cNvSpPr txBox="1"/>
          <p:nvPr/>
        </p:nvSpPr>
        <p:spPr>
          <a:xfrm>
            <a:off x="7237921" y="2067457"/>
            <a:ext cx="1582551" cy="923330"/>
          </a:xfrm>
          <a:prstGeom prst="rect">
            <a:avLst/>
          </a:prstGeom>
          <a:solidFill>
            <a:schemeClr val="bg1">
              <a:lumMod val="85000"/>
            </a:schemeClr>
          </a:solidFill>
          <a:ln>
            <a:noFill/>
          </a:ln>
          <a:scene3d>
            <a:camera prst="orthographicFront"/>
            <a:lightRig rig="threePt" dir="t"/>
          </a:scene3d>
          <a:sp3d>
            <a:bevelT/>
          </a:sp3d>
        </p:spPr>
        <p:txBody>
          <a:bodyPr wrap="square" rtlCol="0">
            <a:spAutoFit/>
          </a:bodyPr>
          <a:lstStyle/>
          <a:p>
            <a:r>
              <a:rPr lang="en-AU" dirty="0" smtClean="0"/>
              <a:t>Output: </a:t>
            </a:r>
          </a:p>
          <a:p>
            <a:r>
              <a:rPr lang="en-AU" dirty="0" smtClean="0"/>
              <a:t>“guy” – yes or no?</a:t>
            </a:r>
            <a:endParaRPr lang="en-AU" dirty="0"/>
          </a:p>
        </p:txBody>
      </p:sp>
      <p:sp>
        <p:nvSpPr>
          <p:cNvPr id="43" name="TextBox 42"/>
          <p:cNvSpPr txBox="1"/>
          <p:nvPr/>
        </p:nvSpPr>
        <p:spPr>
          <a:xfrm>
            <a:off x="656117" y="3260581"/>
            <a:ext cx="2077813" cy="184666"/>
          </a:xfrm>
          <a:prstGeom prst="rect">
            <a:avLst/>
          </a:prstGeom>
          <a:noFill/>
        </p:spPr>
        <p:txBody>
          <a:bodyPr wrap="none" rtlCol="0">
            <a:spAutoFit/>
          </a:bodyPr>
          <a:lstStyle/>
          <a:p>
            <a:r>
              <a:rPr lang="en-AU" sz="600" dirty="0" smtClean="0"/>
              <a:t>Picture: Linguisticmystic.com under Creative Commons</a:t>
            </a:r>
            <a:endParaRPr lang="en-AU" sz="600" dirty="0"/>
          </a:p>
        </p:txBody>
      </p:sp>
    </p:spTree>
    <p:extLst>
      <p:ext uri="{BB962C8B-B14F-4D97-AF65-F5344CB8AC3E}">
        <p14:creationId xmlns:p14="http://schemas.microsoft.com/office/powerpoint/2010/main" val="66523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Impact of Machine Learning:</a:t>
            </a:r>
            <a:br>
              <a:rPr lang="en-AU" dirty="0" smtClean="0"/>
            </a:br>
            <a:r>
              <a:rPr lang="en-AU" dirty="0" smtClean="0"/>
              <a:t>Example of speech recognition</a:t>
            </a:r>
            <a:endParaRPr lang="en-AU" dirty="0"/>
          </a:p>
        </p:txBody>
      </p:sp>
      <p:sp>
        <p:nvSpPr>
          <p:cNvPr id="4" name="Slide Number Placeholder 3"/>
          <p:cNvSpPr>
            <a:spLocks noGrp="1"/>
          </p:cNvSpPr>
          <p:nvPr>
            <p:ph type="sldNum" sz="quarter" idx="11"/>
          </p:nvPr>
        </p:nvSpPr>
        <p:spPr>
          <a:prstGeom prst="rect">
            <a:avLst/>
          </a:prstGeom>
        </p:spPr>
        <p:txBody>
          <a:bodyPr/>
          <a:lstStyle/>
          <a:p>
            <a:fld id="{E917DE0E-AFB1-41FD-BC35-27DB61CA125F}" type="slidenum">
              <a:rPr lang="en-AU" smtClean="0"/>
              <a:pPr/>
              <a:t>8</a:t>
            </a:fld>
            <a:endParaRPr lang="en-AU" dirty="0"/>
          </a:p>
        </p:txBody>
      </p:sp>
      <p:sp>
        <p:nvSpPr>
          <p:cNvPr id="3" name="Footer Placeholder 2"/>
          <p:cNvSpPr>
            <a:spLocks noGrp="1"/>
          </p:cNvSpPr>
          <p:nvPr>
            <p:ph type="ftr" sz="quarter" idx="12"/>
          </p:nvPr>
        </p:nvSpPr>
        <p:spPr>
          <a:prstGeom prst="rect">
            <a:avLst/>
          </a:prstGeom>
        </p:spPr>
        <p:txBody>
          <a:bodyPr/>
          <a:lstStyle/>
          <a:p>
            <a:r>
              <a:rPr lang="en-US" smtClean="0"/>
              <a:t>Hugh Bradlow – ACCANect 2017 - Your place in the connected world</a:t>
            </a:r>
            <a:endParaRPr lang="en-A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275606"/>
            <a:ext cx="66865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05366" y="4050275"/>
            <a:ext cx="6612824" cy="215444"/>
          </a:xfrm>
          <a:prstGeom prst="rect">
            <a:avLst/>
          </a:prstGeom>
          <a:noFill/>
        </p:spPr>
        <p:txBody>
          <a:bodyPr wrap="square" rtlCol="0">
            <a:spAutoFit/>
          </a:bodyPr>
          <a:lstStyle/>
          <a:p>
            <a:r>
              <a:rPr lang="en-AU" sz="800" dirty="0" smtClean="0"/>
              <a:t>From </a:t>
            </a:r>
            <a:r>
              <a:rPr lang="en-AU" sz="800" dirty="0" err="1" smtClean="0"/>
              <a:t>Marsal</a:t>
            </a:r>
            <a:r>
              <a:rPr lang="en-AU" sz="800" dirty="0" smtClean="0"/>
              <a:t> </a:t>
            </a:r>
            <a:r>
              <a:rPr lang="en-AU" sz="800" dirty="0" err="1" smtClean="0"/>
              <a:t>Gavalda</a:t>
            </a:r>
            <a:r>
              <a:rPr lang="en-AU" sz="800" dirty="0"/>
              <a:t>: http://uilab.kaist.ac.kr/~NoSyu/data/KAIST_2015-Building_industrial-strength_APIs-Marsal_Gavalda.pdf </a:t>
            </a:r>
          </a:p>
        </p:txBody>
      </p:sp>
    </p:spTree>
    <p:extLst>
      <p:ext uri="{BB962C8B-B14F-4D97-AF65-F5344CB8AC3E}">
        <p14:creationId xmlns:p14="http://schemas.microsoft.com/office/powerpoint/2010/main" val="196927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Title 2"/>
          <p:cNvSpPr>
            <a:spLocks noGrp="1"/>
          </p:cNvSpPr>
          <p:nvPr>
            <p:ph type="title"/>
          </p:nvPr>
        </p:nvSpPr>
        <p:spPr/>
        <p:txBody>
          <a:bodyPr/>
          <a:lstStyle/>
          <a:p>
            <a:r>
              <a:rPr lang="en-AU" altLang="en-US" smtClean="0"/>
              <a:t>You can’t talk to the trees, but you</a:t>
            </a:r>
            <a:br>
              <a:rPr lang="en-AU" altLang="en-US" smtClean="0"/>
            </a:br>
            <a:r>
              <a:rPr lang="en-AU" altLang="en-US" smtClean="0"/>
              <a:t>can talk to your home</a:t>
            </a:r>
            <a:endParaRPr lang="en-US" dirty="0"/>
          </a:p>
        </p:txBody>
      </p:sp>
      <p:sp>
        <p:nvSpPr>
          <p:cNvPr id="4" name="Footer Placeholder 3"/>
          <p:cNvSpPr>
            <a:spLocks noGrp="1"/>
          </p:cNvSpPr>
          <p:nvPr>
            <p:ph type="ftr" sz="quarter" idx="10"/>
          </p:nvPr>
        </p:nvSpPr>
        <p:spPr/>
        <p:txBody>
          <a:bodyPr/>
          <a:lstStyle/>
          <a:p>
            <a:r>
              <a:rPr lang="en-US" smtClean="0"/>
              <a:t>Hugh Bradlow – ACCANect 2017 - Your place in the connected world</a:t>
            </a:r>
            <a:endParaRPr lang="en-AU" dirty="0"/>
          </a:p>
        </p:txBody>
      </p:sp>
      <p:sp>
        <p:nvSpPr>
          <p:cNvPr id="2" name="Slide Number Placeholder 1"/>
          <p:cNvSpPr>
            <a:spLocks noGrp="1"/>
          </p:cNvSpPr>
          <p:nvPr>
            <p:ph type="sldNum" sz="quarter" idx="11"/>
          </p:nvPr>
        </p:nvSpPr>
        <p:spPr/>
        <p:txBody>
          <a:bodyPr/>
          <a:lstStyle/>
          <a:p>
            <a:fld id="{D5E6A87D-7597-4496-9773-1BD29EAF26C5}" type="slidenum">
              <a:rPr lang="en-AU" smtClean="0"/>
              <a:pPr/>
              <a:t>9</a:t>
            </a:fld>
            <a:endParaRPr lang="en-AU" dirty="0"/>
          </a:p>
        </p:txBody>
      </p:sp>
      <p:sp>
        <p:nvSpPr>
          <p:cNvPr id="6" name="Rounded Rectangular Callout 5"/>
          <p:cNvSpPr/>
          <p:nvPr/>
        </p:nvSpPr>
        <p:spPr>
          <a:xfrm>
            <a:off x="1169622" y="2017948"/>
            <a:ext cx="1910345" cy="432048"/>
          </a:xfrm>
          <a:prstGeom prst="wedgeRoundRectCallout">
            <a:avLst>
              <a:gd name="adj1" fmla="val 64085"/>
              <a:gd name="adj2" fmla="val 102307"/>
              <a:gd name="adj3" fmla="val 1666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350" dirty="0"/>
              <a:t>“Turn on the lights”</a:t>
            </a:r>
          </a:p>
        </p:txBody>
      </p:sp>
      <p:sp>
        <p:nvSpPr>
          <p:cNvPr id="7" name="Rounded Rectangular Callout 6"/>
          <p:cNvSpPr/>
          <p:nvPr/>
        </p:nvSpPr>
        <p:spPr>
          <a:xfrm>
            <a:off x="5976156" y="1329612"/>
            <a:ext cx="1620180" cy="677534"/>
          </a:xfrm>
          <a:prstGeom prst="wedgeRoundRectCallout">
            <a:avLst>
              <a:gd name="adj1" fmla="val -64099"/>
              <a:gd name="adj2" fmla="val 98918"/>
              <a:gd name="adj3" fmla="val 1666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350" dirty="0"/>
              <a:t>“Play Beatles Abbey Road”</a:t>
            </a:r>
          </a:p>
        </p:txBody>
      </p:sp>
      <p:sp>
        <p:nvSpPr>
          <p:cNvPr id="8" name="Rounded Rectangular Callout 7"/>
          <p:cNvSpPr/>
          <p:nvPr/>
        </p:nvSpPr>
        <p:spPr>
          <a:xfrm>
            <a:off x="2055474" y="1354560"/>
            <a:ext cx="1773077" cy="432048"/>
          </a:xfrm>
          <a:prstGeom prst="wedgeRoundRectCallout">
            <a:avLst>
              <a:gd name="adj1" fmla="val 55585"/>
              <a:gd name="adj2" fmla="val 133300"/>
              <a:gd name="adj3" fmla="val 1666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350" dirty="0"/>
              <a:t>“Lock the doors”</a:t>
            </a:r>
          </a:p>
        </p:txBody>
      </p:sp>
    </p:spTree>
    <p:extLst>
      <p:ext uri="{BB962C8B-B14F-4D97-AF65-F5344CB8AC3E}">
        <p14:creationId xmlns:p14="http://schemas.microsoft.com/office/powerpoint/2010/main" val="328765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ontent - Footer Details">
  <a:themeElements>
    <a:clrScheme name="Telstra Air">
      <a:dk1>
        <a:srgbClr val="414141"/>
      </a:dk1>
      <a:lt1>
        <a:srgbClr val="FFFFFF"/>
      </a:lt1>
      <a:dk2>
        <a:srgbClr val="787878"/>
      </a:dk2>
      <a:lt2>
        <a:srgbClr val="E6E6E6"/>
      </a:lt2>
      <a:accent1>
        <a:srgbClr val="0098F8"/>
      </a:accent1>
      <a:accent2>
        <a:srgbClr val="0163D2"/>
      </a:accent2>
      <a:accent3>
        <a:srgbClr val="001E82"/>
      </a:accent3>
      <a:accent4>
        <a:srgbClr val="8991C4"/>
      </a:accent4>
      <a:accent5>
        <a:srgbClr val="5E50BE"/>
      </a:accent5>
      <a:accent6>
        <a:srgbClr val="34227F"/>
      </a:accent6>
      <a:hlink>
        <a:srgbClr val="0098F8"/>
      </a:hlink>
      <a:folHlink>
        <a:srgbClr val="0098F8"/>
      </a:folHlink>
    </a:clrScheme>
    <a:fontScheme name="Telstra">
      <a:majorFont>
        <a:latin typeface="Telstra Akkurat"/>
        <a:ea typeface=""/>
        <a:cs typeface=""/>
      </a:majorFont>
      <a:minorFont>
        <a:latin typeface="Telstra Akku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elstra Template July 2016.potx" id="{4443C31C-E70A-4547-A546-23D08AFC5462}" vid="{9D856FF5-BFFC-41F1-B4F3-F77B8DC128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Telstra"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docProps/app.xml><?xml version="1.0" encoding="utf-8"?>
<Properties xmlns="http://schemas.openxmlformats.org/officeDocument/2006/extended-properties" xmlns:vt="http://schemas.openxmlformats.org/officeDocument/2006/docPropsVTypes">
  <Template>BlueMaster_Telstra[1]</Template>
  <TotalTime>9503</TotalTime>
  <Words>1468</Words>
  <Application>Microsoft Office PowerPoint</Application>
  <PresentationFormat>On-screen Show (16:9)</PresentationFormat>
  <Paragraphs>254</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Content - Footer Details</vt:lpstr>
      <vt:lpstr>PowerPoint Presentation</vt:lpstr>
      <vt:lpstr>Outline</vt:lpstr>
      <vt:lpstr>Today’s Digital Transformation Environment </vt:lpstr>
      <vt:lpstr>The Internet of Things: Everything that can be measured, will be measured</vt:lpstr>
      <vt:lpstr>What is involved in creating the Internet of Things?</vt:lpstr>
      <vt:lpstr>Abundant Computing -&gt; Abundant Data -&gt; New Analytics = Artificial Intelligence</vt:lpstr>
      <vt:lpstr>Why is machine learning different?  Move from ‘model-driven’ to ‘data-driven’</vt:lpstr>
      <vt:lpstr>Impact of Machine Learning: Example of speech recognition</vt:lpstr>
      <vt:lpstr>You can’t talk to the trees, but you can talk to your home</vt:lpstr>
      <vt:lpstr>Machine vision</vt:lpstr>
      <vt:lpstr>Impact of deep learning: Image object recognition challenge</vt:lpstr>
      <vt:lpstr>Limitations of Machine Learning</vt:lpstr>
      <vt:lpstr>Real-world impacts of AI </vt:lpstr>
      <vt:lpstr>Telecommunications</vt:lpstr>
      <vt:lpstr>Field service and Augmented Reality</vt:lpstr>
      <vt:lpstr>Transport</vt:lpstr>
      <vt:lpstr>Law enforcement –information on demand</vt:lpstr>
      <vt:lpstr>Law enforcement: “pre-crime”</vt:lpstr>
      <vt:lpstr> Health: A personal physician 24x7</vt:lpstr>
      <vt:lpstr>Real-time optimisation and decision support</vt:lpstr>
      <vt:lpstr>Virtual Personal Assistants</vt:lpstr>
      <vt:lpstr>Cyber security</vt:lpstr>
      <vt:lpstr>Emerging threats</vt:lpstr>
      <vt:lpstr>Be prepared</vt:lpstr>
      <vt:lpstr>PowerPoint Presentation</vt:lpstr>
    </vt:vector>
  </TitlesOfParts>
  <Company>Telstra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to activate the macros</dc:title>
  <dc:creator>d641916</dc:creator>
  <dc:description>Template v2014 1.0.0.</dc:description>
  <cp:lastModifiedBy>Richard Van Der Male</cp:lastModifiedBy>
  <cp:revision>484</cp:revision>
  <cp:lastPrinted>2011-06-28T00:14:14Z</cp:lastPrinted>
  <dcterms:created xsi:type="dcterms:W3CDTF">2014-11-11T02:06:30Z</dcterms:created>
  <dcterms:modified xsi:type="dcterms:W3CDTF">2017-10-03T03:37:11Z</dcterms:modified>
  <cp:category>Blue Onscreen Master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Label">
    <vt:lpwstr>Draft</vt:lpwstr>
  </property>
  <property fmtid="{D5CDD505-2E9C-101B-9397-08002B2CF9AE}" pid="3" name="SecurityClassification">
    <vt:lpwstr> </vt:lpwstr>
  </property>
  <property fmtid="{D5CDD505-2E9C-101B-9397-08002B2CF9AE}" pid="4" name="TelstraID">
    <vt:lpwstr> </vt:lpwstr>
  </property>
</Properties>
</file>