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F2010-94D0-4C94-A801-DA765EEC9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DCA9713-205A-4BAD-A317-031A4CB9D51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Dad – sometimes the yardstick</a:t>
          </a:r>
          <a:endParaRPr lang="en-NZ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52BDF-028C-4054-A6A4-48DB45D3346C}" type="parTrans" cxnId="{C84D8C29-BA95-4FE1-8156-86D7B7E5B9F8}">
      <dgm:prSet/>
      <dgm:spPr/>
      <dgm:t>
        <a:bodyPr/>
        <a:lstStyle/>
        <a:p>
          <a:endParaRPr lang="en-NZ"/>
        </a:p>
      </dgm:t>
    </dgm:pt>
    <dgm:pt modelId="{9432BD2E-F7D3-4E9B-9E16-952241B053FF}" type="sibTrans" cxnId="{C84D8C29-BA95-4FE1-8156-86D7B7E5B9F8}">
      <dgm:prSet/>
      <dgm:spPr/>
      <dgm:t>
        <a:bodyPr/>
        <a:lstStyle/>
        <a:p>
          <a:endParaRPr lang="en-NZ"/>
        </a:p>
      </dgm:t>
    </dgm:pt>
    <dgm:pt modelId="{A17225F4-A797-4C0B-B19C-D2C7F365D191}" type="pres">
      <dgm:prSet presAssocID="{9C4F2010-94D0-4C94-A801-DA765EEC9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62C193-76B9-45AA-857B-3105118B736A}" type="pres">
      <dgm:prSet presAssocID="{5DCA9713-205A-4BAD-A317-031A4CB9D51B}" presName="parentText" presStyleLbl="node1" presStyleIdx="0" presStyleCnt="1" custLinFactNeighborX="-301" custLinFactNeighborY="1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4D8C29-BA95-4FE1-8156-86D7B7E5B9F8}" srcId="{9C4F2010-94D0-4C94-A801-DA765EEC9961}" destId="{5DCA9713-205A-4BAD-A317-031A4CB9D51B}" srcOrd="0" destOrd="0" parTransId="{7BC52BDF-028C-4054-A6A4-48DB45D3346C}" sibTransId="{9432BD2E-F7D3-4E9B-9E16-952241B053FF}"/>
    <dgm:cxn modelId="{C063088D-3437-43DE-84FE-75667CCF49DC}" type="presOf" srcId="{9C4F2010-94D0-4C94-A801-DA765EEC9961}" destId="{A17225F4-A797-4C0B-B19C-D2C7F365D191}" srcOrd="0" destOrd="0" presId="urn:microsoft.com/office/officeart/2005/8/layout/vList2"/>
    <dgm:cxn modelId="{F4B556CC-6CCA-4A93-A065-4B4174FC5F23}" type="presOf" srcId="{5DCA9713-205A-4BAD-A317-031A4CB9D51B}" destId="{0462C193-76B9-45AA-857B-3105118B736A}" srcOrd="0" destOrd="0" presId="urn:microsoft.com/office/officeart/2005/8/layout/vList2"/>
    <dgm:cxn modelId="{32374255-611D-4143-9648-1AFC67F43777}" type="presParOf" srcId="{A17225F4-A797-4C0B-B19C-D2C7F365D191}" destId="{0462C193-76B9-45AA-857B-3105118B73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F040D8-1C84-430C-9C6E-C5B5783E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E821B1B-8960-498E-84CE-12A5605EE550}">
      <dgm:prSet custT="1"/>
      <dgm:spPr/>
      <dgm:t>
        <a:bodyPr/>
        <a:lstStyle/>
        <a:p>
          <a:pPr rtl="0"/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Number it receives</a:t>
          </a:r>
          <a:endParaRPr lang="en-NZ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82276-FD2C-48EF-B4BD-393E09081185}" type="parTrans" cxnId="{08144293-68B9-4013-858C-0C656486E07C}">
      <dgm:prSet/>
      <dgm:spPr/>
      <dgm:t>
        <a:bodyPr/>
        <a:lstStyle/>
        <a:p>
          <a:endParaRPr lang="en-NZ"/>
        </a:p>
      </dgm:t>
    </dgm:pt>
    <dgm:pt modelId="{F21703D1-1FE2-441B-BA10-F051A2A15B1B}" type="sibTrans" cxnId="{08144293-68B9-4013-858C-0C656486E07C}">
      <dgm:prSet/>
      <dgm:spPr/>
      <dgm:t>
        <a:bodyPr/>
        <a:lstStyle/>
        <a:p>
          <a:endParaRPr lang="en-NZ"/>
        </a:p>
      </dgm:t>
    </dgm:pt>
    <dgm:pt modelId="{00FF2295-A7C1-4E45-8DDD-2931362834E8}" type="pres">
      <dgm:prSet presAssocID="{E7F040D8-1C84-430C-9C6E-C5B5783E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358A2-CC1B-4B9A-BB56-9A52092127B0}" type="pres">
      <dgm:prSet presAssocID="{9E821B1B-8960-498E-84CE-12A5605EE550}" presName="parentText" presStyleLbl="node1" presStyleIdx="0" presStyleCnt="1" custLinFactNeighborX="146" custLinFactNeighborY="-5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7DF21-524E-4325-BD5F-5EC8B1E61FC2}" type="presOf" srcId="{E7F040D8-1C84-430C-9C6E-C5B5783E9D79}" destId="{00FF2295-A7C1-4E45-8DDD-2931362834E8}" srcOrd="0" destOrd="0" presId="urn:microsoft.com/office/officeart/2005/8/layout/vList2"/>
    <dgm:cxn modelId="{08144293-68B9-4013-858C-0C656486E07C}" srcId="{E7F040D8-1C84-430C-9C6E-C5B5783E9D79}" destId="{9E821B1B-8960-498E-84CE-12A5605EE550}" srcOrd="0" destOrd="0" parTransId="{C0982276-FD2C-48EF-B4BD-393E09081185}" sibTransId="{F21703D1-1FE2-441B-BA10-F051A2A15B1B}"/>
    <dgm:cxn modelId="{4113FD20-C471-419F-A237-5D6CF72BACEA}" type="presOf" srcId="{9E821B1B-8960-498E-84CE-12A5605EE550}" destId="{F52358A2-CC1B-4B9A-BB56-9A52092127B0}" srcOrd="0" destOrd="0" presId="urn:microsoft.com/office/officeart/2005/8/layout/vList2"/>
    <dgm:cxn modelId="{1331BBEB-14E0-4EA5-AE18-E62EDC3499D7}" type="presParOf" srcId="{00FF2295-A7C1-4E45-8DDD-2931362834E8}" destId="{F52358A2-CC1B-4B9A-BB56-9A52092127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F040D8-1C84-430C-9C6E-C5B5783E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E821B1B-8960-498E-84CE-12A5605EE550}">
      <dgm:prSet custT="1"/>
      <dgm:spPr/>
      <dgm:t>
        <a:bodyPr/>
        <a:lstStyle/>
        <a:p>
          <a:pPr rtl="0"/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Thank you</a:t>
          </a:r>
          <a:endParaRPr lang="en-NZ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82276-FD2C-48EF-B4BD-393E09081185}" type="parTrans" cxnId="{08144293-68B9-4013-858C-0C656486E07C}">
      <dgm:prSet/>
      <dgm:spPr/>
      <dgm:t>
        <a:bodyPr/>
        <a:lstStyle/>
        <a:p>
          <a:endParaRPr lang="en-NZ"/>
        </a:p>
      </dgm:t>
    </dgm:pt>
    <dgm:pt modelId="{F21703D1-1FE2-441B-BA10-F051A2A15B1B}" type="sibTrans" cxnId="{08144293-68B9-4013-858C-0C656486E07C}">
      <dgm:prSet/>
      <dgm:spPr/>
      <dgm:t>
        <a:bodyPr/>
        <a:lstStyle/>
        <a:p>
          <a:endParaRPr lang="en-NZ"/>
        </a:p>
      </dgm:t>
    </dgm:pt>
    <dgm:pt modelId="{00FF2295-A7C1-4E45-8DDD-2931362834E8}" type="pres">
      <dgm:prSet presAssocID="{E7F040D8-1C84-430C-9C6E-C5B5783E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358A2-CC1B-4B9A-BB56-9A52092127B0}" type="pres">
      <dgm:prSet presAssocID="{9E821B1B-8960-498E-84CE-12A5605EE550}" presName="parentText" presStyleLbl="node1" presStyleIdx="0" presStyleCnt="1" custLinFactNeighborX="-2114" custLinFactNeighborY="25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7DF21-524E-4325-BD5F-5EC8B1E61FC2}" type="presOf" srcId="{E7F040D8-1C84-430C-9C6E-C5B5783E9D79}" destId="{00FF2295-A7C1-4E45-8DDD-2931362834E8}" srcOrd="0" destOrd="0" presId="urn:microsoft.com/office/officeart/2005/8/layout/vList2"/>
    <dgm:cxn modelId="{08144293-68B9-4013-858C-0C656486E07C}" srcId="{E7F040D8-1C84-430C-9C6E-C5B5783E9D79}" destId="{9E821B1B-8960-498E-84CE-12A5605EE550}" srcOrd="0" destOrd="0" parTransId="{C0982276-FD2C-48EF-B4BD-393E09081185}" sibTransId="{F21703D1-1FE2-441B-BA10-F051A2A15B1B}"/>
    <dgm:cxn modelId="{4113FD20-C471-419F-A237-5D6CF72BACEA}" type="presOf" srcId="{9E821B1B-8960-498E-84CE-12A5605EE550}" destId="{F52358A2-CC1B-4B9A-BB56-9A52092127B0}" srcOrd="0" destOrd="0" presId="urn:microsoft.com/office/officeart/2005/8/layout/vList2"/>
    <dgm:cxn modelId="{1331BBEB-14E0-4EA5-AE18-E62EDC3499D7}" type="presParOf" srcId="{00FF2295-A7C1-4E45-8DDD-2931362834E8}" destId="{F52358A2-CC1B-4B9A-BB56-9A52092127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189D1A-C08D-462C-9CFB-873A74CCBF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515AC26-8008-490A-84C8-4632E9A3A823}">
      <dgm:prSet custT="1"/>
      <dgm:spPr/>
      <dgm:t>
        <a:bodyPr/>
        <a:lstStyle/>
        <a:p>
          <a:pPr rtl="0"/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Marketing strategy</a:t>
          </a:r>
          <a:r>
            <a:rPr lang="en-US" sz="2900" b="1" dirty="0" smtClean="0"/>
            <a:t/>
          </a:r>
          <a:br>
            <a:rPr lang="en-US" sz="2900" b="1" dirty="0" smtClean="0"/>
          </a:br>
          <a:endParaRPr lang="en-NZ" sz="2900" dirty="0"/>
        </a:p>
      </dgm:t>
    </dgm:pt>
    <dgm:pt modelId="{13369C87-D4DF-4B77-ADAE-48FDAF7FB454}" type="parTrans" cxnId="{CCC2FDBF-84A5-4018-8FE3-48201E6B84D2}">
      <dgm:prSet/>
      <dgm:spPr/>
      <dgm:t>
        <a:bodyPr/>
        <a:lstStyle/>
        <a:p>
          <a:endParaRPr lang="en-NZ"/>
        </a:p>
      </dgm:t>
    </dgm:pt>
    <dgm:pt modelId="{FBDD5636-11A5-4570-ADC6-5D5BD2FCF9CD}" type="sibTrans" cxnId="{CCC2FDBF-84A5-4018-8FE3-48201E6B84D2}">
      <dgm:prSet/>
      <dgm:spPr/>
      <dgm:t>
        <a:bodyPr/>
        <a:lstStyle/>
        <a:p>
          <a:endParaRPr lang="en-NZ"/>
        </a:p>
      </dgm:t>
    </dgm:pt>
    <dgm:pt modelId="{98FCFBC6-A5C8-4D76-AFCE-7B67FCA406C9}" type="pres">
      <dgm:prSet presAssocID="{6F189D1A-C08D-462C-9CFB-873A74CCBF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6D85F-74F2-4C72-9520-53093AEDB94B}" type="pres">
      <dgm:prSet presAssocID="{9515AC26-8008-490A-84C8-4632E9A3A82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611B6D-C24F-4E4E-B32E-BC6F4FA6A249}" type="presOf" srcId="{6F189D1A-C08D-462C-9CFB-873A74CCBF02}" destId="{98FCFBC6-A5C8-4D76-AFCE-7B67FCA406C9}" srcOrd="0" destOrd="0" presId="urn:microsoft.com/office/officeart/2005/8/layout/vList2"/>
    <dgm:cxn modelId="{CCC2FDBF-84A5-4018-8FE3-48201E6B84D2}" srcId="{6F189D1A-C08D-462C-9CFB-873A74CCBF02}" destId="{9515AC26-8008-490A-84C8-4632E9A3A823}" srcOrd="0" destOrd="0" parTransId="{13369C87-D4DF-4B77-ADAE-48FDAF7FB454}" sibTransId="{FBDD5636-11A5-4570-ADC6-5D5BD2FCF9CD}"/>
    <dgm:cxn modelId="{D13E6E72-F148-415E-B1E9-41A2C8C59BBC}" type="presOf" srcId="{9515AC26-8008-490A-84C8-4632E9A3A823}" destId="{0136D85F-74F2-4C72-9520-53093AEDB94B}" srcOrd="0" destOrd="0" presId="urn:microsoft.com/office/officeart/2005/8/layout/vList2"/>
    <dgm:cxn modelId="{84D73C4B-25F2-421D-8D2A-FB20DBD4A3DD}" type="presParOf" srcId="{98FCFBC6-A5C8-4D76-AFCE-7B67FCA406C9}" destId="{0136D85F-74F2-4C72-9520-53093AEDB9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D342D4-E306-4E2E-B8ED-3A97859A04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BA54E97-B6B4-46A5-8C44-380203CFAD57}">
      <dgm:prSet custT="1"/>
      <dgm:spPr/>
      <dgm:t>
        <a:bodyPr/>
        <a:lstStyle/>
        <a:p>
          <a:pPr rtl="0"/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Comparison sites</a:t>
          </a:r>
          <a:endParaRPr lang="en-NZ" sz="2900" dirty="0"/>
        </a:p>
      </dgm:t>
    </dgm:pt>
    <dgm:pt modelId="{3E55EE48-ABE4-45E1-AA17-48D2870CC43D}" type="parTrans" cxnId="{1C202408-89C7-43B2-BAD9-B48B18ED1B3D}">
      <dgm:prSet/>
      <dgm:spPr/>
      <dgm:t>
        <a:bodyPr/>
        <a:lstStyle/>
        <a:p>
          <a:endParaRPr lang="en-NZ"/>
        </a:p>
      </dgm:t>
    </dgm:pt>
    <dgm:pt modelId="{32EF06FF-42D7-4EB5-92FB-B085B8ECCA0B}" type="sibTrans" cxnId="{1C202408-89C7-43B2-BAD9-B48B18ED1B3D}">
      <dgm:prSet/>
      <dgm:spPr/>
      <dgm:t>
        <a:bodyPr/>
        <a:lstStyle/>
        <a:p>
          <a:endParaRPr lang="en-NZ"/>
        </a:p>
      </dgm:t>
    </dgm:pt>
    <dgm:pt modelId="{AD4CF6D0-5C52-4031-85CE-95A63B639963}" type="pres">
      <dgm:prSet presAssocID="{5AD342D4-E306-4E2E-B8ED-3A97859A04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2E566-20EF-4AB3-8DC6-F8483CB9CEA4}" type="pres">
      <dgm:prSet presAssocID="{8BA54E97-B6B4-46A5-8C44-380203CFAD57}" presName="parentText" presStyleLbl="node1" presStyleIdx="0" presStyleCnt="1" custLinFactNeighborX="-3902" custLinFactNeighborY="1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B0D390-1221-4335-B150-B7B503A6F5AC}" type="presOf" srcId="{5AD342D4-E306-4E2E-B8ED-3A97859A0441}" destId="{AD4CF6D0-5C52-4031-85CE-95A63B639963}" srcOrd="0" destOrd="0" presId="urn:microsoft.com/office/officeart/2005/8/layout/vList2"/>
    <dgm:cxn modelId="{D999825D-713D-46DD-9A28-7154314C8D70}" type="presOf" srcId="{8BA54E97-B6B4-46A5-8C44-380203CFAD57}" destId="{60E2E566-20EF-4AB3-8DC6-F8483CB9CEA4}" srcOrd="0" destOrd="0" presId="urn:microsoft.com/office/officeart/2005/8/layout/vList2"/>
    <dgm:cxn modelId="{1C202408-89C7-43B2-BAD9-B48B18ED1B3D}" srcId="{5AD342D4-E306-4E2E-B8ED-3A97859A0441}" destId="{8BA54E97-B6B4-46A5-8C44-380203CFAD57}" srcOrd="0" destOrd="0" parTransId="{3E55EE48-ABE4-45E1-AA17-48D2870CC43D}" sibTransId="{32EF06FF-42D7-4EB5-92FB-B085B8ECCA0B}"/>
    <dgm:cxn modelId="{C943B980-94EA-4F98-BC9A-0A614B872125}" type="presParOf" srcId="{AD4CF6D0-5C52-4031-85CE-95A63B639963}" destId="{60E2E566-20EF-4AB3-8DC6-F8483CB9CE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6EB86A-2EE0-4D83-A380-F5F5366955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71565B2-0246-4D81-9912-FFCBEECE4C3C}">
      <dgm:prSet custT="1"/>
      <dgm:spPr/>
      <dgm:t>
        <a:bodyPr/>
        <a:lstStyle/>
        <a:p>
          <a:pPr rtl="0"/>
          <a:r>
            <a:rPr lang="en-NZ" sz="3200" b="1" dirty="0" smtClean="0">
              <a:latin typeface="Arial" panose="020B0604020202020204" pitchFamily="34" charset="0"/>
              <a:cs typeface="Arial" panose="020B0604020202020204" pitchFamily="34" charset="0"/>
            </a:rPr>
            <a:t>State of NZ connectedness</a:t>
          </a:r>
          <a:r>
            <a:rPr lang="en-US" sz="2900" b="1" dirty="0" smtClean="0"/>
            <a:t/>
          </a:r>
          <a:br>
            <a:rPr lang="en-US" sz="2900" b="1" dirty="0" smtClean="0"/>
          </a:br>
          <a:endParaRPr lang="en-NZ" sz="2900" dirty="0"/>
        </a:p>
      </dgm:t>
    </dgm:pt>
    <dgm:pt modelId="{6A6227A8-4482-4EE3-BBAF-6D346ABA9B70}" type="parTrans" cxnId="{D8A531DF-30A1-4F64-8360-733F53C2A85F}">
      <dgm:prSet/>
      <dgm:spPr/>
      <dgm:t>
        <a:bodyPr/>
        <a:lstStyle/>
        <a:p>
          <a:endParaRPr lang="en-NZ"/>
        </a:p>
      </dgm:t>
    </dgm:pt>
    <dgm:pt modelId="{0BF56D57-A0AF-447C-8F1C-EB34A13A1CBB}" type="sibTrans" cxnId="{D8A531DF-30A1-4F64-8360-733F53C2A85F}">
      <dgm:prSet/>
      <dgm:spPr/>
      <dgm:t>
        <a:bodyPr/>
        <a:lstStyle/>
        <a:p>
          <a:endParaRPr lang="en-NZ"/>
        </a:p>
      </dgm:t>
    </dgm:pt>
    <dgm:pt modelId="{B4AE214A-BC34-4C17-AE48-5F516FCC0566}" type="pres">
      <dgm:prSet presAssocID="{886EB86A-2EE0-4D83-A380-F5F5366955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CC685-AFF5-4B58-B590-BBF3EA9E2A4D}" type="pres">
      <dgm:prSet presAssocID="{871565B2-0246-4D81-9912-FFCBEECE4C3C}" presName="parentText" presStyleLbl="node1" presStyleIdx="0" presStyleCnt="1" custLinFactNeighborX="1179" custLinFactNeighborY="1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48318-E73A-4A71-B52D-D58E8883E49D}" type="presOf" srcId="{886EB86A-2EE0-4D83-A380-F5F53669551C}" destId="{B4AE214A-BC34-4C17-AE48-5F516FCC0566}" srcOrd="0" destOrd="0" presId="urn:microsoft.com/office/officeart/2005/8/layout/vList2"/>
    <dgm:cxn modelId="{B6D1B099-520A-4D5A-B95E-47DDD24C900C}" type="presOf" srcId="{871565B2-0246-4D81-9912-FFCBEECE4C3C}" destId="{1A7CC685-AFF5-4B58-B590-BBF3EA9E2A4D}" srcOrd="0" destOrd="0" presId="urn:microsoft.com/office/officeart/2005/8/layout/vList2"/>
    <dgm:cxn modelId="{D8A531DF-30A1-4F64-8360-733F53C2A85F}" srcId="{886EB86A-2EE0-4D83-A380-F5F53669551C}" destId="{871565B2-0246-4D81-9912-FFCBEECE4C3C}" srcOrd="0" destOrd="0" parTransId="{6A6227A8-4482-4EE3-BBAF-6D346ABA9B70}" sibTransId="{0BF56D57-A0AF-447C-8F1C-EB34A13A1CBB}"/>
    <dgm:cxn modelId="{9B2F803B-E378-4D2F-8032-2C3D4ACD6BD3}" type="presParOf" srcId="{B4AE214A-BC34-4C17-AE48-5F516FCC0566}" destId="{1A7CC685-AFF5-4B58-B590-BBF3EA9E2A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511E4F-3C90-4CF3-9A2B-A96424E693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0A3F862-1910-4FDA-9461-7351723CBFBF}">
      <dgm:prSet custT="1"/>
      <dgm:spPr/>
      <dgm:t>
        <a:bodyPr/>
        <a:lstStyle/>
        <a:p>
          <a:pPr rtl="0"/>
          <a:r>
            <a:rPr lang="en-NZ" sz="3200" b="1" dirty="0" smtClean="0">
              <a:latin typeface="Arial" panose="020B0604020202020204" pitchFamily="34" charset="0"/>
              <a:cs typeface="Arial" panose="020B0604020202020204" pitchFamily="34" charset="0"/>
            </a:rPr>
            <a:t>Early adopters</a:t>
          </a:r>
          <a:r>
            <a:rPr lang="en-US" sz="2900" b="1" dirty="0" smtClean="0"/>
            <a:t/>
          </a:r>
          <a:br>
            <a:rPr lang="en-US" sz="2900" b="1" dirty="0" smtClean="0"/>
          </a:br>
          <a:endParaRPr lang="en-NZ" sz="2900" dirty="0"/>
        </a:p>
      </dgm:t>
    </dgm:pt>
    <dgm:pt modelId="{82DBF349-EC02-4CA5-9C05-6F26A1CBE117}" type="parTrans" cxnId="{1E1497A9-10C4-44F9-9B48-0FB0661248F5}">
      <dgm:prSet/>
      <dgm:spPr/>
      <dgm:t>
        <a:bodyPr/>
        <a:lstStyle/>
        <a:p>
          <a:endParaRPr lang="en-NZ"/>
        </a:p>
      </dgm:t>
    </dgm:pt>
    <dgm:pt modelId="{6B05D046-A417-4D01-A875-4A061A158194}" type="sibTrans" cxnId="{1E1497A9-10C4-44F9-9B48-0FB0661248F5}">
      <dgm:prSet/>
      <dgm:spPr/>
      <dgm:t>
        <a:bodyPr/>
        <a:lstStyle/>
        <a:p>
          <a:endParaRPr lang="en-NZ"/>
        </a:p>
      </dgm:t>
    </dgm:pt>
    <dgm:pt modelId="{5F475B85-EEE9-4F96-B06B-90B9B1E87549}" type="pres">
      <dgm:prSet presAssocID="{5D511E4F-3C90-4CF3-9A2B-A96424E693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1F9F1-F63F-441F-B8A8-A37C56180237}" type="pres">
      <dgm:prSet presAssocID="{50A3F862-1910-4FDA-9461-7351723CBFBF}" presName="parentText" presStyleLbl="node1" presStyleIdx="0" presStyleCnt="1" custLinFactNeighborX="-1569" custLinFactNeighborY="-38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785E1-BEAB-48F0-B584-CB90416E844E}" type="presOf" srcId="{5D511E4F-3C90-4CF3-9A2B-A96424E6931F}" destId="{5F475B85-EEE9-4F96-B06B-90B9B1E87549}" srcOrd="0" destOrd="0" presId="urn:microsoft.com/office/officeart/2005/8/layout/vList2"/>
    <dgm:cxn modelId="{1E1497A9-10C4-44F9-9B48-0FB0661248F5}" srcId="{5D511E4F-3C90-4CF3-9A2B-A96424E6931F}" destId="{50A3F862-1910-4FDA-9461-7351723CBFBF}" srcOrd="0" destOrd="0" parTransId="{82DBF349-EC02-4CA5-9C05-6F26A1CBE117}" sibTransId="{6B05D046-A417-4D01-A875-4A061A158194}"/>
    <dgm:cxn modelId="{1E395646-6556-4E47-9447-EDF1C31D322E}" type="presOf" srcId="{50A3F862-1910-4FDA-9461-7351723CBFBF}" destId="{B231F9F1-F63F-441F-B8A8-A37C56180237}" srcOrd="0" destOrd="0" presId="urn:microsoft.com/office/officeart/2005/8/layout/vList2"/>
    <dgm:cxn modelId="{5B98016E-1F70-48DB-86E2-0A9DF2D65EE8}" type="presParOf" srcId="{5F475B85-EEE9-4F96-B06B-90B9B1E87549}" destId="{B231F9F1-F63F-441F-B8A8-A37C561802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F040D8-1C84-430C-9C6E-C5B5783E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E821B1B-8960-498E-84CE-12A5605EE550}">
      <dgm:prSet custT="1"/>
      <dgm:spPr/>
      <dgm:t>
        <a:bodyPr/>
        <a:lstStyle/>
        <a:p>
          <a:pPr rtl="0"/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Other trends</a:t>
          </a:r>
          <a:endParaRPr lang="en-NZ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82276-FD2C-48EF-B4BD-393E09081185}" type="parTrans" cxnId="{08144293-68B9-4013-858C-0C656486E07C}">
      <dgm:prSet/>
      <dgm:spPr/>
      <dgm:t>
        <a:bodyPr/>
        <a:lstStyle/>
        <a:p>
          <a:endParaRPr lang="en-NZ"/>
        </a:p>
      </dgm:t>
    </dgm:pt>
    <dgm:pt modelId="{F21703D1-1FE2-441B-BA10-F051A2A15B1B}" type="sibTrans" cxnId="{08144293-68B9-4013-858C-0C656486E07C}">
      <dgm:prSet/>
      <dgm:spPr/>
      <dgm:t>
        <a:bodyPr/>
        <a:lstStyle/>
        <a:p>
          <a:endParaRPr lang="en-NZ"/>
        </a:p>
      </dgm:t>
    </dgm:pt>
    <dgm:pt modelId="{00FF2295-A7C1-4E45-8DDD-2931362834E8}" type="pres">
      <dgm:prSet presAssocID="{E7F040D8-1C84-430C-9C6E-C5B5783E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358A2-CC1B-4B9A-BB56-9A52092127B0}" type="pres">
      <dgm:prSet presAssocID="{9E821B1B-8960-498E-84CE-12A5605EE5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0B088-8080-42F4-8CEE-943F8A72674B}" type="presOf" srcId="{9E821B1B-8960-498E-84CE-12A5605EE550}" destId="{F52358A2-CC1B-4B9A-BB56-9A52092127B0}" srcOrd="0" destOrd="0" presId="urn:microsoft.com/office/officeart/2005/8/layout/vList2"/>
    <dgm:cxn modelId="{08144293-68B9-4013-858C-0C656486E07C}" srcId="{E7F040D8-1C84-430C-9C6E-C5B5783E9D79}" destId="{9E821B1B-8960-498E-84CE-12A5605EE550}" srcOrd="0" destOrd="0" parTransId="{C0982276-FD2C-48EF-B4BD-393E09081185}" sibTransId="{F21703D1-1FE2-441B-BA10-F051A2A15B1B}"/>
    <dgm:cxn modelId="{2452E13B-71BF-4FDA-BDE2-2C670BB3BB3C}" type="presOf" srcId="{E7F040D8-1C84-430C-9C6E-C5B5783E9D79}" destId="{00FF2295-A7C1-4E45-8DDD-2931362834E8}" srcOrd="0" destOrd="0" presId="urn:microsoft.com/office/officeart/2005/8/layout/vList2"/>
    <dgm:cxn modelId="{B78E5B7A-DC76-44BA-A7BE-1B257A8662A2}" type="presParOf" srcId="{00FF2295-A7C1-4E45-8DDD-2931362834E8}" destId="{F52358A2-CC1B-4B9A-BB56-9A52092127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F040D8-1C84-430C-9C6E-C5B5783E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E821B1B-8960-498E-84CE-12A5605EE550}">
      <dgm:prSet custT="1"/>
      <dgm:spPr/>
      <dgm:t>
        <a:bodyPr/>
        <a:lstStyle/>
        <a:p>
          <a:pPr rtl="0"/>
          <a:r>
            <a:rPr lang="en-US" sz="3200" b="1" dirty="0" smtClean="0"/>
            <a:t>Consumer Trusted</a:t>
          </a:r>
          <a:r>
            <a:rPr lang="en-US" sz="2900" b="1" dirty="0" smtClean="0"/>
            <a:t/>
          </a:r>
          <a:br>
            <a:rPr lang="en-US" sz="2900" b="1" dirty="0" smtClean="0"/>
          </a:br>
          <a:endParaRPr lang="en-NZ" sz="2900" dirty="0"/>
        </a:p>
      </dgm:t>
    </dgm:pt>
    <dgm:pt modelId="{C0982276-FD2C-48EF-B4BD-393E09081185}" type="parTrans" cxnId="{08144293-68B9-4013-858C-0C656486E07C}">
      <dgm:prSet/>
      <dgm:spPr/>
      <dgm:t>
        <a:bodyPr/>
        <a:lstStyle/>
        <a:p>
          <a:endParaRPr lang="en-NZ"/>
        </a:p>
      </dgm:t>
    </dgm:pt>
    <dgm:pt modelId="{F21703D1-1FE2-441B-BA10-F051A2A15B1B}" type="sibTrans" cxnId="{08144293-68B9-4013-858C-0C656486E07C}">
      <dgm:prSet/>
      <dgm:spPr/>
      <dgm:t>
        <a:bodyPr/>
        <a:lstStyle/>
        <a:p>
          <a:endParaRPr lang="en-NZ"/>
        </a:p>
      </dgm:t>
    </dgm:pt>
    <dgm:pt modelId="{00FF2295-A7C1-4E45-8DDD-2931362834E8}" type="pres">
      <dgm:prSet presAssocID="{E7F040D8-1C84-430C-9C6E-C5B5783E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358A2-CC1B-4B9A-BB56-9A52092127B0}" type="pres">
      <dgm:prSet presAssocID="{9E821B1B-8960-498E-84CE-12A5605EE5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7DF21-524E-4325-BD5F-5EC8B1E61FC2}" type="presOf" srcId="{E7F040D8-1C84-430C-9C6E-C5B5783E9D79}" destId="{00FF2295-A7C1-4E45-8DDD-2931362834E8}" srcOrd="0" destOrd="0" presId="urn:microsoft.com/office/officeart/2005/8/layout/vList2"/>
    <dgm:cxn modelId="{08144293-68B9-4013-858C-0C656486E07C}" srcId="{E7F040D8-1C84-430C-9C6E-C5B5783E9D79}" destId="{9E821B1B-8960-498E-84CE-12A5605EE550}" srcOrd="0" destOrd="0" parTransId="{C0982276-FD2C-48EF-B4BD-393E09081185}" sibTransId="{F21703D1-1FE2-441B-BA10-F051A2A15B1B}"/>
    <dgm:cxn modelId="{4113FD20-C471-419F-A237-5D6CF72BACEA}" type="presOf" srcId="{9E821B1B-8960-498E-84CE-12A5605EE550}" destId="{F52358A2-CC1B-4B9A-BB56-9A52092127B0}" srcOrd="0" destOrd="0" presId="urn:microsoft.com/office/officeart/2005/8/layout/vList2"/>
    <dgm:cxn modelId="{1331BBEB-14E0-4EA5-AE18-E62EDC3499D7}" type="presParOf" srcId="{00FF2295-A7C1-4E45-8DDD-2931362834E8}" destId="{F52358A2-CC1B-4B9A-BB56-9A52092127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F040D8-1C84-430C-9C6E-C5B5783E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E821B1B-8960-498E-84CE-12A5605EE550}">
      <dgm:prSet custT="1"/>
      <dgm:spPr/>
      <dgm:t>
        <a:bodyPr/>
        <a:lstStyle/>
        <a:p>
          <a:pPr rtl="0"/>
          <a:endParaRPr lang="en-US" sz="3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Telecommunications 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Disputes Resolution Service</a:t>
          </a:r>
          <a:r>
            <a:rPr lang="en-US" sz="2400" b="1" dirty="0" smtClean="0"/>
            <a:t/>
          </a:r>
          <a:br>
            <a:rPr lang="en-US" sz="2400" b="1" dirty="0" smtClean="0"/>
          </a:br>
          <a:endParaRPr lang="en-NZ" sz="2400" dirty="0"/>
        </a:p>
      </dgm:t>
    </dgm:pt>
    <dgm:pt modelId="{C0982276-FD2C-48EF-B4BD-393E09081185}" type="parTrans" cxnId="{08144293-68B9-4013-858C-0C656486E07C}">
      <dgm:prSet/>
      <dgm:spPr/>
      <dgm:t>
        <a:bodyPr/>
        <a:lstStyle/>
        <a:p>
          <a:endParaRPr lang="en-NZ"/>
        </a:p>
      </dgm:t>
    </dgm:pt>
    <dgm:pt modelId="{F21703D1-1FE2-441B-BA10-F051A2A15B1B}" type="sibTrans" cxnId="{08144293-68B9-4013-858C-0C656486E07C}">
      <dgm:prSet/>
      <dgm:spPr/>
      <dgm:t>
        <a:bodyPr/>
        <a:lstStyle/>
        <a:p>
          <a:endParaRPr lang="en-NZ"/>
        </a:p>
      </dgm:t>
    </dgm:pt>
    <dgm:pt modelId="{00FF2295-A7C1-4E45-8DDD-2931362834E8}" type="pres">
      <dgm:prSet presAssocID="{E7F040D8-1C84-430C-9C6E-C5B5783E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358A2-CC1B-4B9A-BB56-9A52092127B0}" type="pres">
      <dgm:prSet presAssocID="{9E821B1B-8960-498E-84CE-12A5605EE5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7DF21-524E-4325-BD5F-5EC8B1E61FC2}" type="presOf" srcId="{E7F040D8-1C84-430C-9C6E-C5B5783E9D79}" destId="{00FF2295-A7C1-4E45-8DDD-2931362834E8}" srcOrd="0" destOrd="0" presId="urn:microsoft.com/office/officeart/2005/8/layout/vList2"/>
    <dgm:cxn modelId="{08144293-68B9-4013-858C-0C656486E07C}" srcId="{E7F040D8-1C84-430C-9C6E-C5B5783E9D79}" destId="{9E821B1B-8960-498E-84CE-12A5605EE550}" srcOrd="0" destOrd="0" parTransId="{C0982276-FD2C-48EF-B4BD-393E09081185}" sibTransId="{F21703D1-1FE2-441B-BA10-F051A2A15B1B}"/>
    <dgm:cxn modelId="{4113FD20-C471-419F-A237-5D6CF72BACEA}" type="presOf" srcId="{9E821B1B-8960-498E-84CE-12A5605EE550}" destId="{F52358A2-CC1B-4B9A-BB56-9A52092127B0}" srcOrd="0" destOrd="0" presId="urn:microsoft.com/office/officeart/2005/8/layout/vList2"/>
    <dgm:cxn modelId="{1331BBEB-14E0-4EA5-AE18-E62EDC3499D7}" type="presParOf" srcId="{00FF2295-A7C1-4E45-8DDD-2931362834E8}" destId="{F52358A2-CC1B-4B9A-BB56-9A52092127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F040D8-1C84-430C-9C6E-C5B5783E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E821B1B-8960-498E-84CE-12A5605EE550}">
      <dgm:prSet custT="1"/>
      <dgm:spPr/>
      <dgm:t>
        <a:bodyPr/>
        <a:lstStyle/>
        <a:p>
          <a:pPr rtl="0"/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Recurring issues</a:t>
          </a:r>
          <a:endParaRPr lang="en-NZ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82276-FD2C-48EF-B4BD-393E09081185}" type="parTrans" cxnId="{08144293-68B9-4013-858C-0C656486E07C}">
      <dgm:prSet/>
      <dgm:spPr/>
      <dgm:t>
        <a:bodyPr/>
        <a:lstStyle/>
        <a:p>
          <a:endParaRPr lang="en-NZ"/>
        </a:p>
      </dgm:t>
    </dgm:pt>
    <dgm:pt modelId="{F21703D1-1FE2-441B-BA10-F051A2A15B1B}" type="sibTrans" cxnId="{08144293-68B9-4013-858C-0C656486E07C}">
      <dgm:prSet/>
      <dgm:spPr/>
      <dgm:t>
        <a:bodyPr/>
        <a:lstStyle/>
        <a:p>
          <a:endParaRPr lang="en-NZ"/>
        </a:p>
      </dgm:t>
    </dgm:pt>
    <dgm:pt modelId="{00FF2295-A7C1-4E45-8DDD-2931362834E8}" type="pres">
      <dgm:prSet presAssocID="{E7F040D8-1C84-430C-9C6E-C5B5783E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358A2-CC1B-4B9A-BB56-9A52092127B0}" type="pres">
      <dgm:prSet presAssocID="{9E821B1B-8960-498E-84CE-12A5605EE550}" presName="parentText" presStyleLbl="node1" presStyleIdx="0" presStyleCnt="1" custScaleY="132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7DF21-524E-4325-BD5F-5EC8B1E61FC2}" type="presOf" srcId="{E7F040D8-1C84-430C-9C6E-C5B5783E9D79}" destId="{00FF2295-A7C1-4E45-8DDD-2931362834E8}" srcOrd="0" destOrd="0" presId="urn:microsoft.com/office/officeart/2005/8/layout/vList2"/>
    <dgm:cxn modelId="{08144293-68B9-4013-858C-0C656486E07C}" srcId="{E7F040D8-1C84-430C-9C6E-C5B5783E9D79}" destId="{9E821B1B-8960-498E-84CE-12A5605EE550}" srcOrd="0" destOrd="0" parTransId="{C0982276-FD2C-48EF-B4BD-393E09081185}" sibTransId="{F21703D1-1FE2-441B-BA10-F051A2A15B1B}"/>
    <dgm:cxn modelId="{4113FD20-C471-419F-A237-5D6CF72BACEA}" type="presOf" srcId="{9E821B1B-8960-498E-84CE-12A5605EE550}" destId="{F52358A2-CC1B-4B9A-BB56-9A52092127B0}" srcOrd="0" destOrd="0" presId="urn:microsoft.com/office/officeart/2005/8/layout/vList2"/>
    <dgm:cxn modelId="{1331BBEB-14E0-4EA5-AE18-E62EDC3499D7}" type="presParOf" srcId="{00FF2295-A7C1-4E45-8DDD-2931362834E8}" destId="{F52358A2-CC1B-4B9A-BB56-9A52092127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2C193-76B9-45AA-857B-3105118B736A}">
      <dsp:nvSpPr>
        <dsp:cNvPr id="0" name=""/>
        <dsp:cNvSpPr/>
      </dsp:nvSpPr>
      <dsp:spPr>
        <a:xfrm>
          <a:off x="0" y="1079"/>
          <a:ext cx="7498080" cy="11419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Dad – sometimes the yardstick</a:t>
          </a:r>
          <a:endParaRPr lang="en-NZ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44" y="56823"/>
        <a:ext cx="7386592" cy="10304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358A2-CC1B-4B9A-BB56-9A52092127B0}">
      <dsp:nvSpPr>
        <dsp:cNvPr id="0" name=""/>
        <dsp:cNvSpPr/>
      </dsp:nvSpPr>
      <dsp:spPr>
        <a:xfrm>
          <a:off x="0" y="0"/>
          <a:ext cx="749808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Number it receives</a:t>
          </a:r>
          <a:endParaRPr lang="en-NZ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44" y="55744"/>
        <a:ext cx="7386592" cy="10304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358A2-CC1B-4B9A-BB56-9A52092127B0}">
      <dsp:nvSpPr>
        <dsp:cNvPr id="0" name=""/>
        <dsp:cNvSpPr/>
      </dsp:nvSpPr>
      <dsp:spPr>
        <a:xfrm>
          <a:off x="0" y="1079"/>
          <a:ext cx="749808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Thank you</a:t>
          </a:r>
          <a:endParaRPr lang="en-NZ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44" y="56823"/>
        <a:ext cx="7386592" cy="10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6D85F-74F2-4C72-9520-53093AEDB94B}">
      <dsp:nvSpPr>
        <dsp:cNvPr id="0" name=""/>
        <dsp:cNvSpPr/>
      </dsp:nvSpPr>
      <dsp:spPr>
        <a:xfrm>
          <a:off x="0" y="210"/>
          <a:ext cx="7498080" cy="1142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Marketing strategy</a:t>
          </a:r>
          <a:r>
            <a:rPr lang="en-US" sz="2900" b="1" kern="1200" dirty="0" smtClean="0"/>
            <a:t/>
          </a:r>
          <a:br>
            <a:rPr lang="en-US" sz="2900" b="1" kern="1200" dirty="0" smtClean="0"/>
          </a:br>
          <a:endParaRPr lang="en-NZ" sz="2900" kern="1200" dirty="0"/>
        </a:p>
      </dsp:txBody>
      <dsp:txXfrm>
        <a:off x="55776" y="55986"/>
        <a:ext cx="7386528" cy="1031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2E566-20EF-4AB3-8DC6-F8483CB9CEA4}">
      <dsp:nvSpPr>
        <dsp:cNvPr id="0" name=""/>
        <dsp:cNvSpPr/>
      </dsp:nvSpPr>
      <dsp:spPr>
        <a:xfrm>
          <a:off x="0" y="1079"/>
          <a:ext cx="749808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Comparison sites</a:t>
          </a:r>
          <a:endParaRPr lang="en-NZ" sz="2900" kern="1200" dirty="0"/>
        </a:p>
      </dsp:txBody>
      <dsp:txXfrm>
        <a:off x="55744" y="56823"/>
        <a:ext cx="7386592" cy="1030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CC685-AFF5-4B58-B590-BBF3EA9E2A4D}">
      <dsp:nvSpPr>
        <dsp:cNvPr id="0" name=""/>
        <dsp:cNvSpPr/>
      </dsp:nvSpPr>
      <dsp:spPr>
        <a:xfrm>
          <a:off x="0" y="421"/>
          <a:ext cx="7498080" cy="1142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State of NZ connectedness</a:t>
          </a:r>
          <a:r>
            <a:rPr lang="en-US" sz="2900" b="1" kern="1200" dirty="0" smtClean="0"/>
            <a:t/>
          </a:r>
          <a:br>
            <a:rPr lang="en-US" sz="2900" b="1" kern="1200" dirty="0" smtClean="0"/>
          </a:br>
          <a:endParaRPr lang="en-NZ" sz="2900" kern="1200" dirty="0"/>
        </a:p>
      </dsp:txBody>
      <dsp:txXfrm>
        <a:off x="55776" y="56197"/>
        <a:ext cx="7386528" cy="10310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1F9F1-F63F-441F-B8A8-A37C56180237}">
      <dsp:nvSpPr>
        <dsp:cNvPr id="0" name=""/>
        <dsp:cNvSpPr/>
      </dsp:nvSpPr>
      <dsp:spPr>
        <a:xfrm>
          <a:off x="0" y="0"/>
          <a:ext cx="7498080" cy="1142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Early adopters</a:t>
          </a:r>
          <a:r>
            <a:rPr lang="en-US" sz="2900" b="1" kern="1200" dirty="0" smtClean="0"/>
            <a:t/>
          </a:r>
          <a:br>
            <a:rPr lang="en-US" sz="2900" b="1" kern="1200" dirty="0" smtClean="0"/>
          </a:br>
          <a:endParaRPr lang="en-NZ" sz="2900" kern="1200" dirty="0"/>
        </a:p>
      </dsp:txBody>
      <dsp:txXfrm>
        <a:off x="55776" y="55776"/>
        <a:ext cx="7386528" cy="10310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358A2-CC1B-4B9A-BB56-9A52092127B0}">
      <dsp:nvSpPr>
        <dsp:cNvPr id="0" name=""/>
        <dsp:cNvSpPr/>
      </dsp:nvSpPr>
      <dsp:spPr>
        <a:xfrm>
          <a:off x="0" y="539"/>
          <a:ext cx="749808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Other trends</a:t>
          </a:r>
          <a:endParaRPr lang="en-NZ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44" y="56283"/>
        <a:ext cx="7386592" cy="1030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358A2-CC1B-4B9A-BB56-9A52092127B0}">
      <dsp:nvSpPr>
        <dsp:cNvPr id="0" name=""/>
        <dsp:cNvSpPr/>
      </dsp:nvSpPr>
      <dsp:spPr>
        <a:xfrm>
          <a:off x="0" y="210"/>
          <a:ext cx="7498080" cy="1142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Consumer Trusted</a:t>
          </a:r>
          <a:r>
            <a:rPr lang="en-US" sz="2900" b="1" kern="1200" dirty="0" smtClean="0"/>
            <a:t/>
          </a:r>
          <a:br>
            <a:rPr lang="en-US" sz="2900" b="1" kern="1200" dirty="0" smtClean="0"/>
          </a:br>
          <a:endParaRPr lang="en-NZ" sz="2900" kern="1200" dirty="0"/>
        </a:p>
      </dsp:txBody>
      <dsp:txXfrm>
        <a:off x="55776" y="55986"/>
        <a:ext cx="7386528" cy="10310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358A2-CC1B-4B9A-BB56-9A52092127B0}">
      <dsp:nvSpPr>
        <dsp:cNvPr id="0" name=""/>
        <dsp:cNvSpPr/>
      </dsp:nvSpPr>
      <dsp:spPr>
        <a:xfrm>
          <a:off x="0" y="474"/>
          <a:ext cx="7638288" cy="1111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Telecommunications 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Disputes Resolution Service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endParaRPr lang="en-NZ" sz="2400" kern="1200" dirty="0"/>
        </a:p>
      </dsp:txBody>
      <dsp:txXfrm>
        <a:off x="54278" y="54752"/>
        <a:ext cx="7529732" cy="10033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358A2-CC1B-4B9A-BB56-9A52092127B0}">
      <dsp:nvSpPr>
        <dsp:cNvPr id="0" name=""/>
        <dsp:cNvSpPr/>
      </dsp:nvSpPr>
      <dsp:spPr>
        <a:xfrm>
          <a:off x="0" y="13583"/>
          <a:ext cx="7498080" cy="1115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Recurring issues</a:t>
          </a:r>
          <a:endParaRPr lang="en-NZ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70" y="68053"/>
        <a:ext cx="7389140" cy="1006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E639-7F81-4037-9FD5-8EA3C2941289}" type="datetimeFigureOut">
              <a:rPr lang="en-NZ" smtClean="0"/>
              <a:t>7/09/2016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C49E1-A220-4D61-A9B5-893A8D53A4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353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49E1-A220-4D61-A9B5-893A8D53A41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900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07/09/2016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onsumer Recommends_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2024"/>
            <a:ext cx="1981200" cy="12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consumer-nz-assets.s3.amazonaws.com/assets/1277/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57" y="75726"/>
            <a:ext cx="2107235" cy="11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2759388"/>
            <a:ext cx="6858000" cy="2702372"/>
          </a:xfrm>
        </p:spPr>
        <p:txBody>
          <a:bodyPr>
            <a:normAutofit/>
          </a:bodyPr>
          <a:lstStyle/>
          <a:p>
            <a:r>
              <a:rPr lang="en-NZ" sz="6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Connecting with consumers</a:t>
            </a:r>
            <a:endParaRPr lang="en-NZ" sz="6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62" y="6019800"/>
            <a:ext cx="3119888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sher&amp;Paykel_fridges_and_freezers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43" y="1479204"/>
            <a:ext cx="2323114" cy="13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derek\Documents\Peoples Choice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58" y="1479204"/>
            <a:ext cx="2107234" cy="977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9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00719987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87587"/>
            <a:ext cx="1748288" cy="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608" y="2286000"/>
            <a:ext cx="7498080" cy="3962400"/>
          </a:xfrm>
        </p:spPr>
        <p:txBody>
          <a:bodyPr/>
          <a:lstStyle/>
          <a:p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data and roaming charges </a:t>
            </a:r>
          </a:p>
          <a:p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Agreements at point of sale </a:t>
            </a:r>
          </a:p>
          <a:p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Service transfers </a:t>
            </a:r>
          </a:p>
          <a:p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Transfer and connection delays </a:t>
            </a:r>
          </a:p>
          <a:p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Moisture damaged handsets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96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3708097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87587"/>
            <a:ext cx="1748288" cy="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8"/>
          <a:srcRect l="19097" t="12524" r="19330" b="7423"/>
          <a:stretch/>
        </p:blipFill>
        <p:spPr bwMode="auto">
          <a:xfrm>
            <a:off x="1524000" y="1676400"/>
            <a:ext cx="70866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67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18899601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87587"/>
            <a:ext cx="1748288" cy="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3048000"/>
            <a:ext cx="7251192" cy="30480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8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Kite </a:t>
            </a:r>
            <a:r>
              <a:rPr lang="en-US" sz="8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</a:t>
            </a:r>
            <a:endParaRPr lang="en-NZ" sz="8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4139299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/>
          </a:bodyPr>
          <a:lstStyle/>
          <a:p>
            <a:endParaRPr lang="en-NZ" sz="2400" dirty="0"/>
          </a:p>
          <a:p>
            <a:endParaRPr lang="en-NZ" sz="2400" dirty="0" smtClean="0"/>
          </a:p>
          <a:p>
            <a:endParaRPr lang="en-NZ" sz="2400" dirty="0"/>
          </a:p>
          <a:p>
            <a:endParaRPr lang="en-NZ" sz="2400" dirty="0" smtClean="0"/>
          </a:p>
          <a:p>
            <a:endParaRPr lang="en-NZ" sz="2400" dirty="0"/>
          </a:p>
          <a:p>
            <a:endParaRPr lang="en-NZ" sz="2400" dirty="0" smtClean="0"/>
          </a:p>
          <a:p>
            <a:endParaRPr lang="en-NZ" sz="2400" dirty="0"/>
          </a:p>
          <a:p>
            <a:endParaRPr lang="en-NZ" sz="2400" dirty="0" smtClean="0"/>
          </a:p>
          <a:p>
            <a:endParaRPr lang="en-NZ" sz="2400" dirty="0"/>
          </a:p>
        </p:txBody>
      </p:sp>
      <p:pic>
        <p:nvPicPr>
          <p:cNvPr id="5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87587"/>
            <a:ext cx="1748288" cy="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8948" r="11856" b="7981"/>
          <a:stretch/>
        </p:blipFill>
        <p:spPr bwMode="auto">
          <a:xfrm rot="5400000">
            <a:off x="2514599" y="2209802"/>
            <a:ext cx="4343401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3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1385864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498080" cy="1752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Every successful telco used confusion in pricing as its chief marketing tool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 – </a:t>
            </a:r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former Telecom CEO Theresa </a:t>
            </a:r>
            <a:r>
              <a:rPr lang="en-N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Gattung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87587"/>
            <a:ext cx="1748288" cy="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resa Gattu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559308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2635159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87587"/>
            <a:ext cx="1748288" cy="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Image result for telme nz"/>
          <p:cNvPicPr>
            <a:picLocks noGrp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t="7666" r="18906" b="21457"/>
          <a:stretch/>
        </p:blipFill>
        <p:spPr bwMode="auto">
          <a:xfrm>
            <a:off x="1981200" y="17526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31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9514791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714488" cy="4953000"/>
          </a:xfrm>
        </p:spPr>
        <p:txBody>
          <a:bodyPr>
            <a:normAutofit/>
          </a:bodyPr>
          <a:lstStyle/>
          <a:p>
            <a:pPr lvl="0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The Government has invested $2 billion into two major initiatives – </a:t>
            </a:r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Ultra 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Fast Broadband and Rural Broadband </a:t>
            </a:r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Initiative. 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Together they are meant to bring improved internet connectivity to 97.8 percent of New Zealanders</a:t>
            </a:r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By 2022 80 percent of Kiwis should have access to the internet using UFB. </a:t>
            </a:r>
          </a:p>
          <a:p>
            <a:pPr lvl="0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Because it’s not feasible for every rural community to get UFB, broadband with peak speeds of at least 5 megabytes per second, is being provided to more than 90 percent of homes and businesses outside of UFB areas.</a:t>
            </a:r>
          </a:p>
        </p:txBody>
      </p:sp>
      <p:pic>
        <p:nvPicPr>
          <p:cNvPr id="4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87587"/>
            <a:ext cx="1748288" cy="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48006"/>
              </p:ext>
            </p:extLst>
          </p:nvPr>
        </p:nvGraphicFramePr>
        <p:xfrm>
          <a:off x="1413008" y="304800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87587"/>
            <a:ext cx="1748288" cy="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8"/>
          <a:srcRect l="18594" t="17626" r="19980" b="1658"/>
          <a:stretch/>
        </p:blipFill>
        <p:spPr bwMode="auto">
          <a:xfrm>
            <a:off x="1295400" y="2963494"/>
            <a:ext cx="5715000" cy="3747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1549988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 to the </a:t>
            </a:r>
            <a:r>
              <a:rPr lang="en-N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TCF, New Zealand is leading </a:t>
            </a:r>
            <a:r>
              <a:rPr lang="en-N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pack in the developed world in the speed of our switch to fibre optic broadband, with a 250% increase in total connections last year – the highest in the OECD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9841332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5943600" y="2971800"/>
            <a:ext cx="76200" cy="45719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endParaRPr lang="en-NZ" sz="2400" dirty="0"/>
          </a:p>
        </p:txBody>
      </p:sp>
      <p:pic>
        <p:nvPicPr>
          <p:cNvPr id="4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87587"/>
            <a:ext cx="1748288" cy="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8"/>
          <a:srcRect l="66805" t="50254" r="21859" b="41572"/>
          <a:stretch/>
        </p:blipFill>
        <p:spPr bwMode="auto">
          <a:xfrm>
            <a:off x="4953001" y="4114800"/>
            <a:ext cx="3352800" cy="1562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8"/>
          <a:srcRect l="67881" t="32421" r="21851" b="58666"/>
          <a:stretch/>
        </p:blipFill>
        <p:spPr bwMode="auto">
          <a:xfrm>
            <a:off x="4953000" y="2581818"/>
            <a:ext cx="3352801" cy="1464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8"/>
          <a:srcRect l="53499" t="77144" r="34682" b="14349"/>
          <a:stretch/>
        </p:blipFill>
        <p:spPr bwMode="auto">
          <a:xfrm>
            <a:off x="1485899" y="2581819"/>
            <a:ext cx="3200400" cy="1464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8"/>
          <a:srcRect l="67048" t="78026" r="22002" b="14230"/>
          <a:stretch/>
        </p:blipFill>
        <p:spPr bwMode="auto">
          <a:xfrm>
            <a:off x="1472184" y="4114801"/>
            <a:ext cx="3200400" cy="1562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89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0791148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62579"/>
            <a:ext cx="2971800" cy="1817224"/>
          </a:xfrm>
        </p:spPr>
      </p:pic>
      <p:pic>
        <p:nvPicPr>
          <p:cNvPr id="4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87587"/>
            <a:ext cx="1748288" cy="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3644902"/>
            <a:ext cx="3725416" cy="20169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5608" y="1828389"/>
            <a:ext cx="6565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run a Consumer Trusted accreditation scheme for </a:t>
            </a:r>
            <a:r>
              <a:rPr lang="en-NZ" sz="200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businesses. The </a:t>
            </a:r>
            <a:r>
              <a:rPr lang="en-NZ" sz="20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 we struggle most with is the unfair terms in contracts, particularly telco contracts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7094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5637334"/>
              </p:ext>
            </p:extLst>
          </p:nvPr>
        </p:nvGraphicFramePr>
        <p:xfrm>
          <a:off x="1295400" y="304800"/>
          <a:ext cx="7638288" cy="111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Rouhollah\Desktop\Consumer logo_full colo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87587"/>
            <a:ext cx="1748288" cy="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 rotWithShape="1">
          <a:blip r:embed="rId8"/>
          <a:srcRect l="16835" t="7421" r="16965" b="4890"/>
          <a:stretch/>
        </p:blipFill>
        <p:spPr bwMode="auto">
          <a:xfrm>
            <a:off x="1371600" y="1442022"/>
            <a:ext cx="6934200" cy="4882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94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</TotalTime>
  <Words>238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Verdana</vt:lpstr>
      <vt:lpstr>Wingdings 2</vt:lpstr>
      <vt:lpstr>Solstice</vt:lpstr>
      <vt:lpstr>Connecting with consumers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text will sit here at this size</dc:title>
  <dc:creator>Rouhollah Fathi</dc:creator>
  <cp:lastModifiedBy>Rouhollah Fathi</cp:lastModifiedBy>
  <cp:revision>29</cp:revision>
  <dcterms:created xsi:type="dcterms:W3CDTF">2006-08-16T00:00:00Z</dcterms:created>
  <dcterms:modified xsi:type="dcterms:W3CDTF">2016-09-07T03:43:31Z</dcterms:modified>
</cp:coreProperties>
</file>