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2" r:id="rId2"/>
    <p:sldId id="342" r:id="rId3"/>
    <p:sldId id="380" r:id="rId4"/>
    <p:sldId id="388" r:id="rId5"/>
    <p:sldId id="387" r:id="rId6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430"/>
    <a:srgbClr val="5D5E5F"/>
    <a:srgbClr val="678EB6"/>
    <a:srgbClr val="436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6817" autoAdjust="0"/>
  </p:normalViewPr>
  <p:slideViewPr>
    <p:cSldViewPr>
      <p:cViewPr varScale="1">
        <p:scale>
          <a:sx n="69" d="100"/>
          <a:sy n="69" d="100"/>
        </p:scale>
        <p:origin x="67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6D7D0-48C3-43AA-8E0C-8B7C6DD26537}" type="datetimeFigureOut">
              <a:rPr lang="en-AU" smtClean="0"/>
              <a:t>5/09/2016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F8A12-CAF7-4344-955F-333D366B5F1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1215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227EA5A-DFB1-4A57-96BE-93728AB285E1}" type="datetimeFigureOut">
              <a:rPr lang="en-US"/>
              <a:pPr>
                <a:defRPr/>
              </a:pPr>
              <a:t>9/5/2016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D698E1-3C09-48FA-B043-0E647F6563CC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82526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698E1-3C09-48FA-B043-0E647F6563CC}" type="slidenum">
              <a:rPr lang="en-AU" altLang="en-US" smtClean="0"/>
              <a:pPr/>
              <a:t>1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51654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3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oter_orange Option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3" b="32143"/>
          <a:stretch>
            <a:fillRect/>
          </a:stretch>
        </p:blipFill>
        <p:spPr bwMode="auto">
          <a:xfrm>
            <a:off x="0" y="6241774"/>
            <a:ext cx="12192000" cy="61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224" y="2285993"/>
            <a:ext cx="9563131" cy="1470025"/>
          </a:xfrm>
        </p:spPr>
        <p:txBody>
          <a:bodyPr/>
          <a:lstStyle>
            <a:lvl1pPr algn="l">
              <a:defRPr b="1">
                <a:solidFill>
                  <a:srgbClr val="678EB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9384" y="3886200"/>
            <a:ext cx="8534400" cy="11144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D5E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432051" y="5214939"/>
            <a:ext cx="389254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D5E5F"/>
                </a:solidFill>
                <a:latin typeface="+mj-lt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1" y="64928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AU" dirty="0"/>
              <a:t>www.activ8me.net.au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6861" y="6534172"/>
            <a:ext cx="573715" cy="376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BE6ED574-AFF9-4403-9284-109B9C323AC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547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78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AU" dirty="0"/>
              <a:t>www.activ8me.net.au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00" y="6575906"/>
            <a:ext cx="27432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BE6ED574-AFF9-4403-9284-109B9C323AC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287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ooter_orange Option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3" b="32143"/>
          <a:stretch>
            <a:fillRect/>
          </a:stretch>
        </p:blipFill>
        <p:spPr bwMode="auto">
          <a:xfrm>
            <a:off x="0" y="6237312"/>
            <a:ext cx="12192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65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AU" dirty="0"/>
              <a:t>www.activ8me.net.au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00" y="6575906"/>
            <a:ext cx="27432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BE6ED574-AFF9-4403-9284-109B9C323AC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263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78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AU" dirty="0"/>
              <a:t>www.activ8me.net.au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00" y="6575906"/>
            <a:ext cx="27432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BE6ED574-AFF9-4403-9284-109B9C323AC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761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9600" y="6378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AU" dirty="0"/>
              <a:t>www.activ8me.net.au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839200" y="6575906"/>
            <a:ext cx="27432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BE6ED574-AFF9-4403-9284-109B9C323ACC}" type="slidenum">
              <a:rPr lang="en-AU" sz="1400" smtClean="0"/>
              <a:pPr/>
              <a:t>‹#›</a:t>
            </a:fld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95524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78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AU" dirty="0"/>
              <a:t>www.activ8me.net.au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00" y="6575906"/>
            <a:ext cx="27432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BE6ED574-AFF9-4403-9284-109B9C323AC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155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78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AU" dirty="0"/>
              <a:t>www.activ8me.net.au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00" y="6575906"/>
            <a:ext cx="27432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BE6ED574-AFF9-4403-9284-109B9C323AC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927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78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AU" dirty="0"/>
              <a:t>www.activ8me.net.au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00" y="6575906"/>
            <a:ext cx="27432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BE6ED574-AFF9-4403-9284-109B9C323AC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611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78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AU" dirty="0"/>
              <a:t>www.activ8me.net.au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00" y="6575906"/>
            <a:ext cx="27432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BE6ED574-AFF9-4403-9284-109B9C323AC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866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78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AU" dirty="0"/>
              <a:t>www.activ8me.net.au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00" y="6575906"/>
            <a:ext cx="27432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BE6ED574-AFF9-4403-9284-109B9C323AC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438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439275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Slide title</a:t>
            </a:r>
            <a:endParaRPr lang="en-AU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3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pic>
        <p:nvPicPr>
          <p:cNvPr id="4" name="Picture 7" descr="Footer_orange Option2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3" b="32143"/>
          <a:stretch>
            <a:fillRect/>
          </a:stretch>
        </p:blipFill>
        <p:spPr bwMode="auto">
          <a:xfrm>
            <a:off x="0" y="6241775"/>
            <a:ext cx="12192000" cy="6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157" y="64873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AU" dirty="0"/>
              <a:t>www.activ8me.net.au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4512" y="6571447"/>
            <a:ext cx="589856" cy="343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BE6ED574-AFF9-4403-9284-109B9C323ACC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840" y="404664"/>
            <a:ext cx="2327930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678EB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78EB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78EB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78EB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78EB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43668C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43668C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43668C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43668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09600"/>
        </a:buClr>
        <a:buFont typeface="Arial" panose="020B0604020202020204" pitchFamily="34" charset="0"/>
        <a:buChar char="•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09600"/>
        </a:buClr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09600"/>
        </a:buClr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09600"/>
        </a:buClr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09600"/>
        </a:buClr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355" y="2132856"/>
            <a:ext cx="5220581" cy="2592288"/>
          </a:xfrm>
        </p:spPr>
        <p:txBody>
          <a:bodyPr/>
          <a:lstStyle/>
          <a:p>
            <a:r>
              <a:rPr lang="en-AU" sz="5400" dirty="0"/>
              <a:t>Activ8me </a:t>
            </a:r>
            <a:br>
              <a:rPr lang="en-AU" sz="5400" dirty="0"/>
            </a:br>
            <a:r>
              <a:rPr lang="en-AU" sz="4000" i="1" dirty="0"/>
              <a:t>Connecting Australians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731" y="5229200"/>
            <a:ext cx="3384376" cy="720080"/>
          </a:xfrm>
        </p:spPr>
        <p:txBody>
          <a:bodyPr>
            <a:normAutofit/>
          </a:bodyPr>
          <a:lstStyle/>
          <a:p>
            <a:r>
              <a:rPr lang="en-AU" sz="2800" dirty="0"/>
              <a:t>August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685" y="1364018"/>
            <a:ext cx="3268571" cy="478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32656"/>
            <a:ext cx="2448272" cy="1200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5" r="27560"/>
          <a:stretch/>
        </p:blipFill>
        <p:spPr>
          <a:xfrm>
            <a:off x="5519936" y="1373605"/>
            <a:ext cx="3194466" cy="47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0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113806" y="6474156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www.activ8me.net.au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330113" y="6090313"/>
            <a:ext cx="838199" cy="767687"/>
          </a:xfrm>
          <a:prstGeom prst="rect">
            <a:avLst/>
          </a:prstGeom>
        </p:spPr>
        <p:txBody>
          <a:bodyPr/>
          <a:lstStyle/>
          <a:p>
            <a:fld id="{A3F31473-23EB-4724-8B59-FE6D21D89FA4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About Activ8me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2760" y="1124744"/>
            <a:ext cx="10637775" cy="4965569"/>
          </a:xfrm>
        </p:spPr>
        <p:txBody>
          <a:bodyPr/>
          <a:lstStyle/>
          <a:p>
            <a:r>
              <a:rPr lang="en-AU" sz="2200" dirty="0">
                <a:solidFill>
                  <a:schemeClr val="tx1"/>
                </a:solidFill>
              </a:rPr>
              <a:t>Australian Private Networks trading as Activ8me was formed in 2002 to serve rural, regional and remote Australian communities with satellite broadband, and are Australia's largest satellite internet provider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AU" sz="2200" dirty="0">
                <a:solidFill>
                  <a:schemeClr val="tx1"/>
                </a:solidFill>
              </a:rPr>
              <a:t>APN has installed and maintains 301 remote Indigenous community Wi-Fi phones which provide telephony and free public Wi-Fi services in each community, as part of the Australian Government’s Remote Community Telecommunications programme.  See picture on slide 1 above</a:t>
            </a:r>
          </a:p>
          <a:p>
            <a:r>
              <a:rPr lang="en-AU" sz="2200" dirty="0">
                <a:solidFill>
                  <a:schemeClr val="tx1"/>
                </a:solidFill>
              </a:rPr>
              <a:t>In 2011 Activ8me became an official NBN service provider (RSP).</a:t>
            </a:r>
            <a:r>
              <a:rPr lang="en-US" sz="2200" dirty="0">
                <a:solidFill>
                  <a:schemeClr val="tx1"/>
                </a:solidFill>
              </a:rPr>
              <a:t>   Activ8me has over 30,000 NBN customers across all regions of Australia and is the largest Satellite RSP</a:t>
            </a:r>
          </a:p>
          <a:p>
            <a:r>
              <a:rPr lang="en-US" sz="2200" dirty="0">
                <a:solidFill>
                  <a:schemeClr val="tx1"/>
                </a:solidFill>
              </a:rPr>
              <a:t>NBN Sky Muster satellite launched in April 2016 and provides the latest in high speed satellite broadband to over 412,000 premises</a:t>
            </a:r>
          </a:p>
          <a:p>
            <a:r>
              <a:rPr lang="en-AU" sz="2200" dirty="0">
                <a:solidFill>
                  <a:schemeClr val="tx1"/>
                </a:solidFill>
              </a:rPr>
              <a:t>APN is fully accredited with the Queensland Government CCIQ </a:t>
            </a:r>
            <a:r>
              <a:rPr lang="en-AU" sz="2200" dirty="0" err="1">
                <a:solidFill>
                  <a:schemeClr val="tx1"/>
                </a:solidFill>
              </a:rPr>
              <a:t>QAssure</a:t>
            </a:r>
            <a:r>
              <a:rPr lang="en-AU" sz="2200" dirty="0">
                <a:solidFill>
                  <a:schemeClr val="tx1"/>
                </a:solidFill>
              </a:rPr>
              <a:t> programme</a:t>
            </a:r>
          </a:p>
          <a:p>
            <a:r>
              <a:rPr lang="en-US" sz="2200" dirty="0">
                <a:solidFill>
                  <a:schemeClr val="tx1"/>
                </a:solidFill>
              </a:rPr>
              <a:t>Broadband partner of NSW Farmers Association</a:t>
            </a:r>
          </a:p>
        </p:txBody>
      </p:sp>
      <p:pic>
        <p:nvPicPr>
          <p:cNvPr id="6" name="Picture 2" descr="NSW Farmers -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5397369"/>
            <a:ext cx="2143125" cy="6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Going the extra mile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5" y="1249950"/>
            <a:ext cx="8568951" cy="1864314"/>
          </a:xfrm>
        </p:spPr>
        <p:txBody>
          <a:bodyPr/>
          <a:lstStyle/>
          <a:p>
            <a:r>
              <a:rPr lang="en-AU" sz="2400" dirty="0">
                <a:solidFill>
                  <a:schemeClr val="tx1"/>
                </a:solidFill>
              </a:rPr>
              <a:t>Activ8me provide extended </a:t>
            </a:r>
            <a:r>
              <a:rPr lang="en-AU" sz="2400" dirty="0" err="1">
                <a:solidFill>
                  <a:schemeClr val="tx1"/>
                </a:solidFill>
              </a:rPr>
              <a:t>nbn</a:t>
            </a:r>
            <a:r>
              <a:rPr lang="en-AU" sz="2400" dirty="0">
                <a:solidFill>
                  <a:schemeClr val="tx1"/>
                </a:solidFill>
              </a:rPr>
              <a:t> fixed wireless with point-to-point </a:t>
            </a:r>
            <a:r>
              <a:rPr lang="en-AU" sz="2400" dirty="0" err="1">
                <a:solidFill>
                  <a:schemeClr val="tx1"/>
                </a:solidFill>
              </a:rPr>
              <a:t>wifi</a:t>
            </a:r>
            <a:endParaRPr lang="en-AU" sz="24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Islands program</a:t>
            </a:r>
          </a:p>
          <a:p>
            <a:r>
              <a:rPr lang="en-AU" sz="2400" dirty="0">
                <a:solidFill>
                  <a:schemeClr val="tx1"/>
                </a:solidFill>
              </a:rPr>
              <a:t>Sky Muster</a:t>
            </a:r>
          </a:p>
          <a:p>
            <a:r>
              <a:rPr lang="en-AU" sz="2400" dirty="0">
                <a:solidFill>
                  <a:schemeClr val="tx1"/>
                </a:solidFill>
              </a:rPr>
              <a:t>Federal Remote Community Telecommunications Program</a:t>
            </a:r>
          </a:p>
          <a:p>
            <a:pPr marL="0" indent="0">
              <a:buNone/>
            </a:pP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AU" dirty="0"/>
              <a:t>www.activ8me.net.au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6ED574-AFF9-4403-9284-109B9C323ACC}" type="slidenum">
              <a:rPr lang="en-AU" smtClean="0"/>
              <a:pPr/>
              <a:t>3</a:t>
            </a:fld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251941"/>
            <a:ext cx="2806531" cy="2104898"/>
          </a:xfrm>
          <a:prstGeom prst="rect">
            <a:avLst/>
          </a:prstGeom>
        </p:spPr>
      </p:pic>
      <p:pic>
        <p:nvPicPr>
          <p:cNvPr id="1026" name="Picture 2" descr="Inline 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8" y="3354848"/>
            <a:ext cx="3968884" cy="297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80" y="3354848"/>
            <a:ext cx="5315857" cy="29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2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Servicing Regional Australia and remote locations without Mobile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5" y="1249950"/>
            <a:ext cx="6048672" cy="4248472"/>
          </a:xfrm>
        </p:spPr>
        <p:txBody>
          <a:bodyPr/>
          <a:lstStyle/>
          <a:p>
            <a:r>
              <a:rPr lang="en-AU" sz="2400" dirty="0">
                <a:solidFill>
                  <a:schemeClr val="tx1"/>
                </a:solidFill>
              </a:rPr>
              <a:t>Activ8me provides turn-key solution</a:t>
            </a:r>
          </a:p>
          <a:p>
            <a:r>
              <a:rPr lang="en-AU" sz="2400" dirty="0">
                <a:solidFill>
                  <a:schemeClr val="tx1"/>
                </a:solidFill>
              </a:rPr>
              <a:t>Flexible Connection with Wi-Fi that supports:</a:t>
            </a:r>
          </a:p>
          <a:p>
            <a:pPr lvl="1"/>
            <a:r>
              <a:rPr lang="en-AU" sz="2400" dirty="0">
                <a:solidFill>
                  <a:schemeClr val="tx1"/>
                </a:solidFill>
              </a:rPr>
              <a:t>The local community and its inhabitants</a:t>
            </a:r>
          </a:p>
          <a:p>
            <a:pPr lvl="1"/>
            <a:r>
              <a:rPr lang="en-AU" sz="2400" dirty="0">
                <a:solidFill>
                  <a:schemeClr val="tx1"/>
                </a:solidFill>
              </a:rPr>
              <a:t>Visitors</a:t>
            </a:r>
          </a:p>
          <a:p>
            <a:pPr lvl="1"/>
            <a:r>
              <a:rPr lang="en-AU" sz="2400" dirty="0">
                <a:solidFill>
                  <a:schemeClr val="tx1"/>
                </a:solidFill>
              </a:rPr>
              <a:t>Local staff</a:t>
            </a:r>
          </a:p>
          <a:p>
            <a:r>
              <a:rPr lang="en-AU" sz="2400" dirty="0">
                <a:solidFill>
                  <a:schemeClr val="tx1"/>
                </a:solidFill>
              </a:rPr>
              <a:t>Access to Emergency Services</a:t>
            </a:r>
          </a:p>
          <a:p>
            <a:r>
              <a:rPr lang="en-AU" sz="2400" dirty="0">
                <a:solidFill>
                  <a:schemeClr val="tx1"/>
                </a:solidFill>
              </a:rPr>
              <a:t>Supports all suitable Wi-Fi devices e.g. tablets, smart phones</a:t>
            </a:r>
          </a:p>
          <a:p>
            <a:r>
              <a:rPr lang="en-AU" sz="2400" dirty="0">
                <a:solidFill>
                  <a:schemeClr val="tx1"/>
                </a:solidFill>
              </a:rPr>
              <a:t>Supports multiple VOIP applications providing low cost voice service outside mobile network</a:t>
            </a:r>
          </a:p>
          <a:p>
            <a:pPr marL="0" indent="0">
              <a:buNone/>
            </a:pP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AU" dirty="0"/>
              <a:t>www.activ8me.net.au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6ED574-AFF9-4403-9284-109B9C323ACC}" type="slidenum">
              <a:rPr lang="en-AU" smtClean="0"/>
              <a:pPr/>
              <a:t>4</a:t>
            </a:fld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65" y="1220043"/>
            <a:ext cx="3493976" cy="494116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11" y="5188028"/>
            <a:ext cx="1294736" cy="466436"/>
          </a:xfrm>
          <a:prstGeom prst="rect">
            <a:avLst/>
          </a:prstGeom>
        </p:spPr>
      </p:pic>
      <p:pic>
        <p:nvPicPr>
          <p:cNvPr id="9" name="Picture 8" descr="https://logodownload.org/wp-content/uploads/2015/04/whatsapp-logo-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371" y="5623628"/>
            <a:ext cx="2496017" cy="86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607" y="5810506"/>
            <a:ext cx="1969765" cy="4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7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9439275" cy="850106"/>
          </a:xfrm>
        </p:spPr>
        <p:txBody>
          <a:bodyPr/>
          <a:lstStyle/>
          <a:p>
            <a:r>
              <a:rPr lang="en-AU" sz="4000" dirty="0"/>
              <a:t>Activ8me Connecting Australians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AU" dirty="0"/>
              <a:t>www.activ8me.net.au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6ED574-AFF9-4403-9284-109B9C323ACC}" type="slidenum">
              <a:rPr lang="en-AU" smtClean="0"/>
              <a:pPr/>
              <a:t>5</a:t>
            </a:fld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3861047"/>
            <a:ext cx="2049678" cy="2714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60" y="3861047"/>
            <a:ext cx="4371980" cy="23522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861047"/>
            <a:ext cx="3162543" cy="2371907"/>
          </a:xfrm>
          <a:prstGeom prst="rect">
            <a:avLst/>
          </a:prstGeom>
        </p:spPr>
      </p:pic>
      <p:pic>
        <p:nvPicPr>
          <p:cNvPr id="15" name="Picture 2" descr="http://www.activ8me.net.au/activ8me_files/images/sliders-contac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2" y="1399976"/>
            <a:ext cx="640004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744072" y="1257290"/>
            <a:ext cx="5195405" cy="252028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Ian Roberts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GM Marketing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0403 077 072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Ian.roberts@apn.net.au</a:t>
            </a:r>
          </a:p>
        </p:txBody>
      </p:sp>
    </p:spTree>
    <p:extLst>
      <p:ext uri="{BB962C8B-B14F-4D97-AF65-F5344CB8AC3E}">
        <p14:creationId xmlns:p14="http://schemas.microsoft.com/office/powerpoint/2010/main" val="1118148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12120</TotalTime>
  <Words>121</Words>
  <Application>Microsoft Office PowerPoint</Application>
  <PresentationFormat>Widescreen</PresentationFormat>
  <Paragraphs>38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Activ8me  Connecting Australians</vt:lpstr>
      <vt:lpstr>About Activ8me</vt:lpstr>
      <vt:lpstr>Going the extra mile</vt:lpstr>
      <vt:lpstr>Servicing Regional Australia and remote locations without Mobile Coverage</vt:lpstr>
      <vt:lpstr>Activ8me Connecting Australians</vt:lpstr>
    </vt:vector>
  </TitlesOfParts>
  <Company>Australian Private Networks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Rachael.Huynh</dc:creator>
  <cp:lastModifiedBy>Ian Roberts</cp:lastModifiedBy>
  <cp:revision>484</cp:revision>
  <cp:lastPrinted>2016-08-10T23:31:43Z</cp:lastPrinted>
  <dcterms:created xsi:type="dcterms:W3CDTF">2009-06-19T04:48:45Z</dcterms:created>
  <dcterms:modified xsi:type="dcterms:W3CDTF">2016-09-04T22:56:36Z</dcterms:modified>
</cp:coreProperties>
</file>