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notesMasterIdLst>
    <p:notesMasterId r:id="rId13"/>
  </p:notesMasterIdLst>
  <p:handoutMasterIdLst>
    <p:handoutMasterId r:id="rId14"/>
  </p:handoutMasterIdLst>
  <p:sldIdLst>
    <p:sldId id="277" r:id="rId5"/>
    <p:sldId id="261" r:id="rId6"/>
    <p:sldId id="269" r:id="rId7"/>
    <p:sldId id="282" r:id="rId8"/>
    <p:sldId id="280" r:id="rId9"/>
    <p:sldId id="279" r:id="rId10"/>
    <p:sldId id="283" r:id="rId11"/>
    <p:sldId id="271" r:id="rId12"/>
  </p:sldIdLst>
  <p:sldSz cx="9144000" cy="6858000" type="screen4x3"/>
  <p:notesSz cx="6797675" cy="9926638"/>
  <p:defaultTextStyle>
    <a:defPPr>
      <a:defRPr lang="en-US"/>
    </a:defPPr>
    <a:lvl1pPr marL="0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2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7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9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5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6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BAFF"/>
    <a:srgbClr val="152036"/>
    <a:srgbClr val="001C40"/>
    <a:srgbClr val="001C22"/>
    <a:srgbClr val="020D0D"/>
    <a:srgbClr val="0D0D0D"/>
    <a:srgbClr val="898989"/>
    <a:srgbClr val="396184"/>
    <a:srgbClr val="FCBB2E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8" autoAdjust="0"/>
    <p:restoredTop sz="95657" autoAdjust="0"/>
  </p:normalViewPr>
  <p:slideViewPr>
    <p:cSldViewPr>
      <p:cViewPr varScale="1">
        <p:scale>
          <a:sx n="90" d="100"/>
          <a:sy n="90" d="100"/>
        </p:scale>
        <p:origin x="105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888" y="-11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FFFD8-395D-43F0-AC61-916B241EBAD0}" type="datetimeFigureOut">
              <a:rPr lang="en-AU" smtClean="0"/>
              <a:t>3/09/2018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E3F06-A493-4D5D-A341-1E807A5531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938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650E0-653B-4DCE-BE92-69E78C39209A}" type="datetimeFigureOut">
              <a:rPr lang="en-AU" smtClean="0"/>
              <a:t>3/09/2018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6C938-548A-43BD-AEED-12A3E9E6B12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774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2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7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9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5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6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C938-548A-43BD-AEED-12A3E9E6B128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01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6C938-548A-43BD-AEED-12A3E9E6B128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017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Background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710C6129-0089-431C-B2B4-170021EA9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506" y="1916832"/>
            <a:ext cx="3927470" cy="1969368"/>
          </a:xfrm>
        </p:spPr>
        <p:txBody>
          <a:bodyPr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z="2800" b="0" smtClean="0">
                <a:latin typeface="Calibri Light" charset="0"/>
              </a:rPr>
              <a:t>Click to edit Master title style</a:t>
            </a:r>
            <a:endParaRPr lang="en-GB" sz="2800" b="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7CF6C44-7AAD-4C6A-BF88-17D407073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122" y="3940127"/>
            <a:ext cx="3914854" cy="1752600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z="1200" smtClean="0">
                <a:latin typeface="Calibri Light" charset="0"/>
              </a:rPr>
              <a:t>Click to edit Master subtitle style</a:t>
            </a:r>
            <a:endParaRPr lang="en-GB" sz="12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0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3334-C34C-D741-A2E7-2929BEDA42DE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79912" y="6356748"/>
            <a:ext cx="3124372" cy="364331"/>
          </a:xfrm>
        </p:spPr>
        <p:txBody>
          <a:bodyPr/>
          <a:lstStyle/>
          <a:p>
            <a:fld id="{5B3834E9-7846-7546-B107-006E5894E7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84811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3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42" y="4406504"/>
            <a:ext cx="7772533" cy="1362075"/>
          </a:xfrm>
        </p:spPr>
        <p:txBody>
          <a:bodyPr anchor="t"/>
          <a:lstStyle>
            <a:lvl1pPr algn="l">
              <a:defRPr sz="2500" b="1" cap="all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42" y="2906316"/>
            <a:ext cx="7772533" cy="1500188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2879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Subheading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3334-C34C-D741-A2E7-2929BEDA42DE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79912" y="6356748"/>
            <a:ext cx="3124372" cy="364331"/>
          </a:xfrm>
        </p:spPr>
        <p:txBody>
          <a:bodyPr/>
          <a:lstStyle/>
          <a:p>
            <a:fld id="{5B3834E9-7846-7546-B107-006E5894E7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84811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3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Heading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55" y="1534716"/>
            <a:ext cx="4040289" cy="640556"/>
          </a:xfrm>
        </p:spPr>
        <p:txBody>
          <a:bodyPr anchor="b"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287990" indent="0">
              <a:buNone/>
              <a:defRPr sz="1300" b="1"/>
            </a:lvl2pPr>
            <a:lvl3pPr marL="575981" indent="0">
              <a:buNone/>
              <a:defRPr sz="1100" b="1"/>
            </a:lvl3pPr>
            <a:lvl4pPr marL="863971" indent="0">
              <a:buNone/>
              <a:defRPr sz="1000" b="1"/>
            </a:lvl4pPr>
            <a:lvl5pPr marL="1151961" indent="0">
              <a:buNone/>
              <a:defRPr sz="1000" b="1"/>
            </a:lvl5pPr>
            <a:lvl6pPr marL="1439951" indent="0">
              <a:buNone/>
              <a:defRPr sz="1000" b="1"/>
            </a:lvl6pPr>
            <a:lvl7pPr marL="1727942" indent="0">
              <a:buNone/>
              <a:defRPr sz="1000" b="1"/>
            </a:lvl7pPr>
            <a:lvl8pPr marL="2015932" indent="0">
              <a:buNone/>
              <a:defRPr sz="1000" b="1"/>
            </a:lvl8pPr>
            <a:lvl9pPr marL="2303922" indent="0">
              <a:buNone/>
              <a:defRPr sz="1000" b="1"/>
            </a:lvl9pPr>
          </a:lstStyle>
          <a:p>
            <a:pPr lvl="0"/>
            <a:r>
              <a:rPr lang="en-AU" dirty="0"/>
              <a:t>Subheading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155" y="2175272"/>
            <a:ext cx="4040289" cy="395049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AU" dirty="0"/>
              <a:t>Insert image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770" y="1534716"/>
            <a:ext cx="4042075" cy="640556"/>
          </a:xfrm>
        </p:spPr>
        <p:txBody>
          <a:bodyPr anchor="b">
            <a:normAutofit/>
          </a:bodyPr>
          <a:lstStyle>
            <a:lvl1pPr marL="0" indent="0">
              <a:buNone/>
              <a:defRPr lang="en-AU" sz="15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7990" indent="0">
              <a:buNone/>
              <a:defRPr sz="1300" b="1"/>
            </a:lvl2pPr>
            <a:lvl3pPr marL="575981" indent="0">
              <a:buNone/>
              <a:defRPr sz="1100" b="1"/>
            </a:lvl3pPr>
            <a:lvl4pPr marL="863971" indent="0">
              <a:buNone/>
              <a:defRPr sz="1000" b="1"/>
            </a:lvl4pPr>
            <a:lvl5pPr marL="1151961" indent="0">
              <a:buNone/>
              <a:defRPr sz="1000" b="1"/>
            </a:lvl5pPr>
            <a:lvl6pPr marL="1439951" indent="0">
              <a:buNone/>
              <a:defRPr sz="1000" b="1"/>
            </a:lvl6pPr>
            <a:lvl7pPr marL="1727942" indent="0">
              <a:buNone/>
              <a:defRPr sz="1000" b="1"/>
            </a:lvl7pPr>
            <a:lvl8pPr marL="2015932" indent="0">
              <a:buNone/>
              <a:defRPr sz="1000" b="1"/>
            </a:lvl8pPr>
            <a:lvl9pPr marL="2303922" indent="0">
              <a:buNone/>
              <a:defRPr sz="1000" b="1"/>
            </a:lvl9pPr>
          </a:lstStyle>
          <a:p>
            <a:pPr marL="0" lvl="0" indent="0" algn="l" defTabSz="28799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AU" dirty="0"/>
              <a:t>Subheading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4770" y="2175272"/>
            <a:ext cx="4042075" cy="395049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AU" dirty="0"/>
              <a:t>Insert image 2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3334-C34C-D741-A2E7-2929BEDA42DE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779912" y="6356748"/>
            <a:ext cx="3124372" cy="364331"/>
          </a:xfrm>
        </p:spPr>
        <p:txBody>
          <a:bodyPr/>
          <a:lstStyle/>
          <a:p>
            <a:fld id="{5B3834E9-7846-7546-B107-006E5894E7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84811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2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3334-C34C-D741-A2E7-2929BEDA42DE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79912" y="6356748"/>
            <a:ext cx="3124372" cy="364331"/>
          </a:xfrm>
        </p:spPr>
        <p:txBody>
          <a:bodyPr/>
          <a:lstStyle/>
          <a:p>
            <a:fld id="{5B3834E9-7846-7546-B107-006E5894E7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84811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="" xmlns:a16="http://schemas.microsoft.com/office/drawing/2014/main" id="{E6FC62EF-31D5-49A7-A188-1875AB870B7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83568" y="764704"/>
            <a:ext cx="7056784" cy="5256584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79912" y="6356748"/>
            <a:ext cx="3124372" cy="364331"/>
          </a:xfrm>
        </p:spPr>
        <p:txBody>
          <a:bodyPr/>
          <a:lstStyle/>
          <a:p>
            <a:fld id="{5B3834E9-7846-7546-B107-006E5894E7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3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014" y="4800600"/>
            <a:ext cx="5486757" cy="566738"/>
          </a:xfrm>
        </p:spPr>
        <p:txBody>
          <a:bodyPr anchor="b"/>
          <a:lstStyle>
            <a:lvl1pPr algn="l">
              <a:defRPr sz="1300" b="1">
                <a:solidFill>
                  <a:srgbClr val="001C40"/>
                </a:solidFill>
              </a:defRPr>
            </a:lvl1pPr>
          </a:lstStyle>
          <a:p>
            <a:r>
              <a:rPr lang="en-AU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014" y="613172"/>
            <a:ext cx="5486757" cy="4114800"/>
          </a:xfrm>
        </p:spPr>
        <p:txBody>
          <a:bodyPr/>
          <a:lstStyle>
            <a:lvl1pPr marL="0" indent="0">
              <a:buNone/>
              <a:defRPr sz="2000"/>
            </a:lvl1pPr>
            <a:lvl2pPr marL="287990" indent="0">
              <a:buNone/>
              <a:defRPr sz="1800"/>
            </a:lvl2pPr>
            <a:lvl3pPr marL="575981" indent="0">
              <a:buNone/>
              <a:defRPr sz="1500"/>
            </a:lvl3pPr>
            <a:lvl4pPr marL="863971" indent="0">
              <a:buNone/>
              <a:defRPr sz="1300"/>
            </a:lvl4pPr>
            <a:lvl5pPr marL="1151961" indent="0">
              <a:buNone/>
              <a:defRPr sz="1300"/>
            </a:lvl5pPr>
            <a:lvl6pPr marL="1439951" indent="0">
              <a:buNone/>
              <a:defRPr sz="1300"/>
            </a:lvl6pPr>
            <a:lvl7pPr marL="1727942" indent="0">
              <a:buNone/>
              <a:defRPr sz="1300"/>
            </a:lvl7pPr>
            <a:lvl8pPr marL="2015932" indent="0">
              <a:buNone/>
              <a:defRPr sz="1300"/>
            </a:lvl8pPr>
            <a:lvl9pPr marL="2303922" indent="0">
              <a:buNone/>
              <a:defRPr sz="13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014" y="5367337"/>
            <a:ext cx="5486757" cy="804863"/>
          </a:xfrm>
        </p:spPr>
        <p:txBody>
          <a:bodyPr/>
          <a:lstStyle>
            <a:lvl1pPr marL="0" indent="0">
              <a:buNone/>
              <a:defRPr sz="900">
                <a:solidFill>
                  <a:srgbClr val="001C40"/>
                </a:solidFill>
              </a:defRPr>
            </a:lvl1pPr>
            <a:lvl2pPr marL="287990" indent="0">
              <a:buNone/>
              <a:defRPr sz="800"/>
            </a:lvl2pPr>
            <a:lvl3pPr marL="575981" indent="0">
              <a:buNone/>
              <a:defRPr sz="600"/>
            </a:lvl3pPr>
            <a:lvl4pPr marL="863971" indent="0">
              <a:buNone/>
              <a:defRPr sz="600"/>
            </a:lvl4pPr>
            <a:lvl5pPr marL="1151961" indent="0">
              <a:buNone/>
              <a:defRPr sz="600"/>
            </a:lvl5pPr>
            <a:lvl6pPr marL="1439951" indent="0">
              <a:buNone/>
              <a:defRPr sz="600"/>
            </a:lvl6pPr>
            <a:lvl7pPr marL="1727942" indent="0">
              <a:buNone/>
              <a:defRPr sz="600"/>
            </a:lvl7pPr>
            <a:lvl8pPr marL="2015932" indent="0">
              <a:buNone/>
              <a:defRPr sz="600"/>
            </a:lvl8pPr>
            <a:lvl9pPr marL="2303922" indent="0">
              <a:buNone/>
              <a:defRPr sz="600"/>
            </a:lvl9pPr>
          </a:lstStyle>
          <a:p>
            <a:pPr lvl="0"/>
            <a:r>
              <a:rPr lang="en-AU" dirty="0"/>
              <a:t>Subtitle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F63334-C34C-D741-A2E7-2929BEDA42DE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9912" y="6356748"/>
            <a:ext cx="3124372" cy="36433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3834E9-7846-7546-B107-006E5894E7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84811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0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Backgrounds2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56" y="275035"/>
            <a:ext cx="8229689" cy="1143000"/>
          </a:xfrm>
          <a:prstGeom prst="rect">
            <a:avLst/>
          </a:prstGeom>
        </p:spPr>
        <p:txBody>
          <a:bodyPr vert="horz" lIns="57598" tIns="28799" rIns="57598" bIns="287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56" y="1600200"/>
            <a:ext cx="8229689" cy="4525566"/>
          </a:xfrm>
          <a:prstGeom prst="rect">
            <a:avLst/>
          </a:prstGeom>
        </p:spPr>
        <p:txBody>
          <a:bodyPr vert="horz" lIns="57598" tIns="28799" rIns="57598" bIns="287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0824" y="6356748"/>
            <a:ext cx="2133987" cy="364331"/>
          </a:xfrm>
          <a:prstGeom prst="rect">
            <a:avLst/>
          </a:prstGeom>
        </p:spPr>
        <p:txBody>
          <a:bodyPr vert="horz" lIns="57598" tIns="28799" rIns="57598" bIns="28799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F7F63334-C34C-D741-A2E7-2929BEDA42DE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9912" y="6356748"/>
            <a:ext cx="3124372" cy="364331"/>
          </a:xfrm>
          <a:prstGeom prst="rect">
            <a:avLst/>
          </a:prstGeom>
        </p:spPr>
        <p:txBody>
          <a:bodyPr vert="horz" lIns="57598" tIns="28799" rIns="57598" bIns="28799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B3834E9-7846-7546-B107-006E5894E7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84811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9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7" r:id="rId4"/>
    <p:sldLayoutId id="2147483699" r:id="rId5"/>
    <p:sldLayoutId id="2147483700" r:id="rId6"/>
    <p:sldLayoutId id="2147483701" r:id="rId7"/>
  </p:sldLayoutIdLst>
  <p:txStyles>
    <p:titleStyle>
      <a:lvl1pPr algn="ctr" defTabSz="28799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5993" indent="-215993" algn="l" defTabSz="2879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67984" indent="-179994" algn="l" defTabSz="28799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19976" indent="-143995" algn="l" defTabSz="28799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007966" indent="-143995" algn="l" defTabSz="28799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1295956" indent="-143995" algn="l" defTabSz="287990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1583947" indent="-143995" algn="l" defTabSz="28799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28799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28799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28799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28799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28799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28799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28799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28799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28799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28799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28799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0C6129-0089-431C-B2B4-170021EA9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963688"/>
            <a:ext cx="4608512" cy="2545432"/>
          </a:xfrm>
        </p:spPr>
        <p:txBody>
          <a:bodyPr>
            <a:noAutofit/>
          </a:bodyPr>
          <a:lstStyle/>
          <a:p>
            <a:r>
              <a:rPr lang="en-AU" dirty="0" smtClean="0"/>
              <a:t>Regional </a:t>
            </a:r>
            <a:br>
              <a:rPr lang="en-AU" dirty="0" smtClean="0"/>
            </a:br>
            <a:r>
              <a:rPr lang="en-AU" dirty="0" smtClean="0"/>
              <a:t>Telecommunications Review 2018 </a:t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endParaRPr lang="en-GB" b="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3456383" cy="576064"/>
          </a:xfrm>
        </p:spPr>
        <p:txBody>
          <a:bodyPr/>
          <a:lstStyle/>
          <a:p>
            <a:pPr algn="l"/>
            <a:r>
              <a:rPr lang="en-AU" b="1" dirty="0" smtClean="0">
                <a:solidFill>
                  <a:schemeClr val="tx1"/>
                </a:solidFill>
              </a:rPr>
              <a:t>Committee Members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1560" y="2996952"/>
            <a:ext cx="2026612" cy="317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400" dirty="0" smtClean="0">
                <a:solidFill>
                  <a:srgbClr val="231F20"/>
                </a:solidFill>
              </a:rPr>
              <a:t>Mr Sean Edwards (Chair)</a:t>
            </a:r>
            <a:endParaRPr lang="en-AU" sz="1400" dirty="0">
              <a:solidFill>
                <a:srgbClr val="231F20"/>
              </a:solidFill>
            </a:endParaRPr>
          </a:p>
          <a:p>
            <a:endParaRPr lang="en-AU" dirty="0" smtClean="0">
              <a:solidFill>
                <a:srgbClr val="231F20"/>
              </a:solidFill>
            </a:endParaRPr>
          </a:p>
          <a:p>
            <a:endParaRPr lang="en-AU" dirty="0">
              <a:solidFill>
                <a:srgbClr val="231F20"/>
              </a:solidFill>
            </a:endParaRPr>
          </a:p>
          <a:p>
            <a:endParaRPr lang="en-AU" dirty="0" smtClean="0">
              <a:solidFill>
                <a:srgbClr val="231F20"/>
              </a:solidFill>
            </a:endParaRPr>
          </a:p>
          <a:p>
            <a:endParaRPr lang="en-AU" dirty="0" smtClean="0">
              <a:solidFill>
                <a:srgbClr val="231F20"/>
              </a:solidFill>
            </a:endParaRPr>
          </a:p>
          <a:p>
            <a:endParaRPr lang="en-AU" dirty="0">
              <a:solidFill>
                <a:srgbClr val="231F20"/>
              </a:solidFill>
            </a:endParaRPr>
          </a:p>
          <a:p>
            <a:endParaRPr lang="en-AU" dirty="0" smtClean="0">
              <a:solidFill>
                <a:srgbClr val="231F20"/>
              </a:solidFill>
            </a:endParaRPr>
          </a:p>
          <a:p>
            <a:endParaRPr lang="en-AU" dirty="0" smtClean="0">
              <a:solidFill>
                <a:srgbClr val="231F2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231F20"/>
              </a:solidFill>
            </a:endParaRPr>
          </a:p>
          <a:p>
            <a:endParaRPr lang="en-AU" dirty="0">
              <a:solidFill>
                <a:srgbClr val="231F2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683568" y="5373216"/>
            <a:ext cx="1538914" cy="309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400" dirty="0">
                <a:solidFill>
                  <a:srgbClr val="231F20"/>
                </a:solidFill>
              </a:rPr>
              <a:t>Ms Robbie </a:t>
            </a:r>
            <a:r>
              <a:rPr lang="en-AU" sz="1400" dirty="0" smtClean="0">
                <a:solidFill>
                  <a:srgbClr val="231F20"/>
                </a:solidFill>
              </a:rPr>
              <a:t>Sefton</a:t>
            </a:r>
            <a:endParaRPr lang="en-AU" dirty="0" smtClean="0">
              <a:solidFill>
                <a:srgbClr val="231F20"/>
              </a:solidFill>
            </a:endParaRPr>
          </a:p>
          <a:p>
            <a:endParaRPr lang="en-AU" dirty="0">
              <a:solidFill>
                <a:srgbClr val="231F20"/>
              </a:solidFill>
            </a:endParaRPr>
          </a:p>
          <a:p>
            <a:endParaRPr lang="en-AU" dirty="0" smtClean="0">
              <a:solidFill>
                <a:srgbClr val="231F20"/>
              </a:solidFill>
            </a:endParaRPr>
          </a:p>
          <a:p>
            <a:endParaRPr lang="en-AU" dirty="0">
              <a:solidFill>
                <a:srgbClr val="231F20"/>
              </a:solidFill>
            </a:endParaRPr>
          </a:p>
          <a:p>
            <a:endParaRPr lang="en-AU" dirty="0" smtClean="0">
              <a:solidFill>
                <a:srgbClr val="231F20"/>
              </a:solidFill>
            </a:endParaRPr>
          </a:p>
          <a:p>
            <a:endParaRPr lang="en-AU" dirty="0">
              <a:solidFill>
                <a:srgbClr val="231F20"/>
              </a:solidFill>
            </a:endParaRPr>
          </a:p>
          <a:p>
            <a:endParaRPr lang="en-AU" dirty="0" smtClean="0">
              <a:solidFill>
                <a:srgbClr val="231F20"/>
              </a:solidFill>
            </a:endParaRPr>
          </a:p>
        </p:txBody>
      </p:sp>
      <p:pic>
        <p:nvPicPr>
          <p:cNvPr id="19" name="Picture 18" descr="Photo of Sean Edward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6620"/>
            <a:ext cx="1704339" cy="151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Photo of Wendy Dunca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6620"/>
            <a:ext cx="1704339" cy="151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Photo of Johanna Plant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6620"/>
            <a:ext cx="1704339" cy="151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Photo of Kylie Strett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1704339" cy="151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61048"/>
            <a:ext cx="1701190" cy="15121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1701190" cy="1512168"/>
          </a:xfrm>
          <a:prstGeom prst="rect">
            <a:avLst/>
          </a:prstGeom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3131840" y="2996952"/>
            <a:ext cx="1656184" cy="288032"/>
          </a:xfrm>
          <a:prstGeom prst="rect">
            <a:avLst/>
          </a:prstGeom>
        </p:spPr>
        <p:txBody>
          <a:bodyPr vert="horz" lIns="57598" tIns="28799" rIns="57598" bIns="28799" rtlCol="0">
            <a:normAutofit/>
          </a:bodyPr>
          <a:lstStyle>
            <a:lvl1pPr marL="215993" indent="-215993" algn="l" defTabSz="28799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7984" indent="-179994" algn="l" defTabSz="28799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19976" indent="-143995" algn="l" defTabSz="28799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07966" indent="-143995" algn="l" defTabSz="28799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5956" indent="-143995" algn="l" defTabSz="28799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83947" indent="-143995" algn="l" defTabSz="28799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937" indent="-143995" algn="l" defTabSz="28799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927" indent="-143995" algn="l" defTabSz="28799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917" indent="-143995" algn="l" defTabSz="28799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dirty="0">
                <a:solidFill>
                  <a:srgbClr val="231F20"/>
                </a:solidFill>
              </a:rPr>
              <a:t>Ms Wendy </a:t>
            </a:r>
            <a:r>
              <a:rPr lang="en-AU" sz="1400" dirty="0" smtClean="0">
                <a:solidFill>
                  <a:srgbClr val="231F20"/>
                </a:solidFill>
              </a:rPr>
              <a:t>Duncan</a:t>
            </a:r>
            <a:endParaRPr lang="en-AU" sz="1400" dirty="0">
              <a:solidFill>
                <a:srgbClr val="231F2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2120" y="2996952"/>
            <a:ext cx="1560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231F20"/>
                </a:solidFill>
              </a:rPr>
              <a:t>Ms Johanna Plante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1840" y="5373216"/>
            <a:ext cx="1421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>
                <a:solidFill>
                  <a:srgbClr val="231F20"/>
                </a:solidFill>
              </a:rPr>
              <a:t>Ms </a:t>
            </a:r>
            <a:r>
              <a:rPr lang="en-AU" sz="1400" dirty="0">
                <a:solidFill>
                  <a:srgbClr val="231F20"/>
                </a:solidFill>
              </a:rPr>
              <a:t>Kylie </a:t>
            </a:r>
            <a:r>
              <a:rPr lang="en-AU" sz="1400" dirty="0" smtClean="0">
                <a:solidFill>
                  <a:srgbClr val="231F20"/>
                </a:solidFill>
              </a:rPr>
              <a:t>Stretton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670376" y="5445224"/>
            <a:ext cx="1349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>
                <a:solidFill>
                  <a:srgbClr val="231F20"/>
                </a:solidFill>
              </a:rPr>
              <a:t>Mr </a:t>
            </a:r>
            <a:r>
              <a:rPr lang="en-AU" sz="1400" dirty="0">
                <a:solidFill>
                  <a:srgbClr val="231F20"/>
                </a:solidFill>
              </a:rPr>
              <a:t>Paul Weller </a:t>
            </a:r>
          </a:p>
        </p:txBody>
      </p:sp>
    </p:spTree>
    <p:extLst>
      <p:ext uri="{BB962C8B-B14F-4D97-AF65-F5344CB8AC3E}">
        <p14:creationId xmlns:p14="http://schemas.microsoft.com/office/powerpoint/2010/main" val="29696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" y="836712"/>
            <a:ext cx="9144000" cy="45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tx1"/>
                </a:solidFill>
              </a:rPr>
              <a:t>Out in the Regions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1800" dirty="0" smtClean="0">
                <a:solidFill>
                  <a:schemeClr val="tx1"/>
                </a:solidFill>
              </a:rPr>
              <a:t>Tamworth – public consultation</a:t>
            </a:r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1800" dirty="0" smtClean="0">
                <a:solidFill>
                  <a:schemeClr val="tx1"/>
                </a:solidFill>
              </a:rPr>
              <a:t>Port Augusta – public consultation</a:t>
            </a:r>
            <a:endParaRPr lang="en-AU" sz="1800" dirty="0">
              <a:solidFill>
                <a:schemeClr val="tx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643694"/>
            <a:ext cx="4040188" cy="30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5" y="-243408"/>
            <a:ext cx="8229689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tx1"/>
                </a:solidFill>
              </a:rPr>
              <a:t>Out in the </a:t>
            </a:r>
            <a:r>
              <a:rPr lang="en-AU" b="1" dirty="0">
                <a:solidFill>
                  <a:schemeClr val="tx1"/>
                </a:solidFill>
              </a:rPr>
              <a:t>R</a:t>
            </a:r>
            <a:r>
              <a:rPr lang="en-AU" b="1" dirty="0" smtClean="0">
                <a:solidFill>
                  <a:schemeClr val="tx1"/>
                </a:solidFill>
              </a:rPr>
              <a:t>egions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3055" y="1084224"/>
            <a:ext cx="4040289" cy="640556"/>
          </a:xfrm>
        </p:spPr>
        <p:txBody>
          <a:bodyPr>
            <a:normAutofit/>
          </a:bodyPr>
          <a:lstStyle/>
          <a:p>
            <a:pPr algn="ctr"/>
            <a:r>
              <a:rPr lang="en-AU" sz="1800" dirty="0" smtClean="0">
                <a:solidFill>
                  <a:schemeClr val="tx1"/>
                </a:solidFill>
              </a:rPr>
              <a:t>Kalgoorlie-Boulder</a:t>
            </a:r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8834" y="4169999"/>
            <a:ext cx="4275248" cy="640556"/>
          </a:xfrm>
        </p:spPr>
        <p:txBody>
          <a:bodyPr>
            <a:normAutofit/>
          </a:bodyPr>
          <a:lstStyle/>
          <a:p>
            <a:pPr algn="ctr"/>
            <a:r>
              <a:rPr lang="en-AU" sz="1800" dirty="0" smtClean="0">
                <a:solidFill>
                  <a:schemeClr val="tx1"/>
                </a:solidFill>
              </a:rPr>
              <a:t>Clare Valley</a:t>
            </a:r>
            <a:endParaRPr lang="en-AU" sz="18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483" y="2996952"/>
            <a:ext cx="4038472" cy="2986651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954410" y="4885895"/>
            <a:ext cx="864096" cy="43204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ight Arrow 15"/>
          <p:cNvSpPr/>
          <p:nvPr/>
        </p:nvSpPr>
        <p:spPr>
          <a:xfrm rot="10800000">
            <a:off x="5797671" y="1882472"/>
            <a:ext cx="864096" cy="432048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10508"/>
            <a:ext cx="3209168" cy="3208023"/>
          </a:xfrm>
        </p:spPr>
      </p:pic>
    </p:spTree>
    <p:extLst>
      <p:ext uri="{BB962C8B-B14F-4D97-AF65-F5344CB8AC3E}">
        <p14:creationId xmlns:p14="http://schemas.microsoft.com/office/powerpoint/2010/main" val="36809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b="1" dirty="0" smtClean="0">
                <a:solidFill>
                  <a:schemeClr val="tx1"/>
                </a:solidFill>
              </a:rPr>
              <a:t>Key themes of the Committee’s report into regional, rural and remote telecommunications in Australia 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772816"/>
            <a:ext cx="7488832" cy="3950494"/>
          </a:xfrm>
        </p:spPr>
        <p:txBody>
          <a:bodyPr/>
          <a:lstStyle/>
          <a:p>
            <a:pPr defTabSz="914312"/>
            <a:r>
              <a:rPr lang="en-AU" sz="1600" dirty="0" smtClean="0">
                <a:solidFill>
                  <a:srgbClr val="231F20"/>
                </a:solidFill>
                <a:cs typeface="Calibri Light"/>
              </a:rPr>
              <a:t>The demand for quality telecommunications services in regional Australia has never been greater.</a:t>
            </a:r>
          </a:p>
          <a:p>
            <a:pPr defTabSz="914312"/>
            <a:endParaRPr lang="en-AU" sz="1600" dirty="0">
              <a:solidFill>
                <a:srgbClr val="231F20"/>
              </a:solidFill>
              <a:cs typeface="Calibri Light"/>
            </a:endParaRPr>
          </a:p>
          <a:p>
            <a:pPr defTabSz="914312"/>
            <a:r>
              <a:rPr lang="en-AU" sz="1600" dirty="0" smtClean="0">
                <a:solidFill>
                  <a:srgbClr val="231F20"/>
                </a:solidFill>
                <a:cs typeface="Calibri Light"/>
              </a:rPr>
              <a:t>The unprecedented year on year growth in demand for data is placing pressure on regional telecommunications networks.</a:t>
            </a:r>
          </a:p>
          <a:p>
            <a:pPr marL="0" indent="0" algn="ctr" defTabSz="914312">
              <a:buNone/>
            </a:pPr>
            <a:endParaRPr lang="en-AU" sz="1600" dirty="0" smtClean="0">
              <a:solidFill>
                <a:srgbClr val="231F20"/>
              </a:solidFill>
              <a:cs typeface="Calibri Light"/>
            </a:endParaRPr>
          </a:p>
          <a:p>
            <a:pPr defTabSz="914312"/>
            <a:r>
              <a:rPr lang="en-AU" sz="1600" dirty="0" smtClean="0">
                <a:solidFill>
                  <a:srgbClr val="231F20"/>
                </a:solidFill>
                <a:cs typeface="Calibri Light"/>
              </a:rPr>
              <a:t>Low </a:t>
            </a:r>
            <a:r>
              <a:rPr lang="en-AU" sz="1600" dirty="0">
                <a:solidFill>
                  <a:srgbClr val="231F20"/>
                </a:solidFill>
                <a:cs typeface="Calibri Light"/>
              </a:rPr>
              <a:t>levels of digital literacy among regional Australians, meaning many are unable to benefit from digital technologies and services available.</a:t>
            </a:r>
          </a:p>
          <a:p>
            <a:pPr marL="0" indent="0" defTabSz="914312">
              <a:buNone/>
            </a:pPr>
            <a:endParaRPr lang="en-AU" sz="1600" dirty="0">
              <a:solidFill>
                <a:srgbClr val="231F20"/>
              </a:solidFill>
              <a:cs typeface="Calibri Light"/>
            </a:endParaRPr>
          </a:p>
          <a:p>
            <a:pPr defTabSz="914312"/>
            <a:r>
              <a:rPr lang="en-AU" sz="1600" dirty="0" smtClean="0">
                <a:solidFill>
                  <a:srgbClr val="231F20"/>
                </a:solidFill>
                <a:cs typeface="Calibri Light"/>
              </a:rPr>
              <a:t>Uncertainty and concern around the pace and scale of change.</a:t>
            </a:r>
          </a:p>
          <a:p>
            <a:pPr defTabSz="914312"/>
            <a:endParaRPr lang="en-AU" sz="1600" dirty="0">
              <a:solidFill>
                <a:srgbClr val="231F20"/>
              </a:solidFill>
              <a:cs typeface="Calibri Light"/>
            </a:endParaRPr>
          </a:p>
          <a:p>
            <a:pPr marL="0" indent="0" defTabSz="914312">
              <a:buNone/>
            </a:pPr>
            <a:endParaRPr lang="en-AU" sz="160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0" indent="0" defTabSz="914312">
              <a:buNone/>
            </a:pPr>
            <a:endParaRPr lang="en-AU" sz="1600" dirty="0" smtClean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34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56" y="-171400"/>
            <a:ext cx="8229689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tx1"/>
                </a:solidFill>
              </a:rPr>
              <a:t>Next Steps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4421148" cy="279084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13" y="3140968"/>
            <a:ext cx="3721132" cy="2790849"/>
          </a:xfrm>
        </p:spPr>
      </p:pic>
      <p:sp>
        <p:nvSpPr>
          <p:cNvPr id="9" name="TextBox 8"/>
          <p:cNvSpPr txBox="1"/>
          <p:nvPr/>
        </p:nvSpPr>
        <p:spPr>
          <a:xfrm>
            <a:off x="575556" y="83671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The Committee is expected to report to the Minister for Regional Communications by 30 September 2018.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The report will set out recommendations to the Australian Government.</a:t>
            </a:r>
            <a:br>
              <a:rPr lang="en-AU" dirty="0" smtClean="0"/>
            </a:b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The Government has a legislative obligation to respond to the report within six months.</a:t>
            </a:r>
            <a:br>
              <a:rPr lang="en-AU" dirty="0" smtClean="0"/>
            </a:b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0621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 B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348880"/>
            <a:ext cx="49685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300" b="1" dirty="0" smtClean="0">
                <a:solidFill>
                  <a:schemeClr val="bg1"/>
                </a:solidFill>
                <a:latin typeface="Calibri"/>
                <a:cs typeface="Calibri"/>
              </a:rPr>
              <a:t>For more information:</a:t>
            </a:r>
          </a:p>
          <a:p>
            <a:endParaRPr lang="en-AU" sz="13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AU" sz="1300" b="1" dirty="0" smtClean="0">
                <a:solidFill>
                  <a:schemeClr val="bg1"/>
                </a:solidFill>
                <a:latin typeface="Calibri"/>
                <a:cs typeface="Calibri"/>
              </a:rPr>
              <a:t>Visit</a:t>
            </a:r>
            <a:br>
              <a:rPr lang="en-AU" sz="1300" b="1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  <a:t>The </a:t>
            </a:r>
            <a:r>
              <a:rPr lang="en-AU" sz="1300" dirty="0">
                <a:solidFill>
                  <a:schemeClr val="bg1"/>
                </a:solidFill>
                <a:latin typeface="Calibri Light"/>
                <a:cs typeface="Calibri Light"/>
              </a:rPr>
              <a:t>Department of Communications and </a:t>
            </a:r>
            <a: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  <a:t>the Arts</a:t>
            </a:r>
            <a:r>
              <a:rPr lang="en-AU" sz="1300" dirty="0">
                <a:solidFill>
                  <a:schemeClr val="bg1"/>
                </a:solidFill>
                <a:latin typeface="Calibri Light"/>
                <a:cs typeface="Calibri Light"/>
              </a:rPr>
              <a:t>’ website </a:t>
            </a:r>
            <a: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  <a:t/>
            </a:r>
            <a:b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</a:br>
            <a: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  <a:t>www.communications.gov.au/rtirc</a:t>
            </a:r>
            <a:b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</a:br>
            <a:endParaRPr lang="en-AU" sz="13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r>
              <a:rPr lang="en-AU" sz="1300" b="1" dirty="0" smtClean="0">
                <a:solidFill>
                  <a:schemeClr val="bg1"/>
                </a:solidFill>
                <a:cs typeface="Calibri"/>
              </a:rPr>
              <a:t>Email</a:t>
            </a:r>
            <a:r>
              <a:rPr lang="en-AU" sz="1300" dirty="0">
                <a:solidFill>
                  <a:schemeClr val="bg1"/>
                </a:solidFill>
                <a:latin typeface="Calibri Light"/>
                <a:cs typeface="Calibri Light"/>
              </a:rPr>
              <a:t/>
            </a:r>
            <a:br>
              <a:rPr lang="en-AU" sz="1300" dirty="0">
                <a:solidFill>
                  <a:schemeClr val="bg1"/>
                </a:solidFill>
                <a:latin typeface="Calibri Light"/>
                <a:cs typeface="Calibri Light"/>
              </a:rPr>
            </a:br>
            <a: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  <a:t>secretariat</a:t>
            </a:r>
            <a:r>
              <a:rPr lang="en-AU" sz="1300" dirty="0">
                <a:solidFill>
                  <a:schemeClr val="bg1"/>
                </a:solidFill>
                <a:latin typeface="Calibri Light"/>
                <a:cs typeface="Calibri Light"/>
              </a:rPr>
              <a:t>@</a:t>
            </a:r>
            <a: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  <a:t>rtirc.gov.au</a:t>
            </a:r>
            <a:b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</a:br>
            <a:endParaRPr lang="en-AU" sz="13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r>
              <a:rPr lang="en-AU" sz="1300" b="1" dirty="0" smtClean="0">
                <a:solidFill>
                  <a:schemeClr val="bg1"/>
                </a:solidFill>
                <a:cs typeface="Calibri"/>
              </a:rPr>
              <a:t>Post</a:t>
            </a:r>
            <a: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</a:p>
          <a:p>
            <a: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  <a:t>2018 </a:t>
            </a:r>
            <a:r>
              <a:rPr lang="en-AU" sz="1300" dirty="0">
                <a:solidFill>
                  <a:schemeClr val="bg1"/>
                </a:solidFill>
                <a:latin typeface="Calibri Light"/>
                <a:cs typeface="Calibri Light"/>
              </a:rPr>
              <a:t>Regional </a:t>
            </a:r>
            <a: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  <a:t>Telecommunications Review </a:t>
            </a:r>
            <a:r>
              <a:rPr lang="en-AU" sz="1300" dirty="0">
                <a:solidFill>
                  <a:schemeClr val="bg1"/>
                </a:solidFill>
                <a:latin typeface="Calibri Light"/>
                <a:cs typeface="Calibri Light"/>
              </a:rPr>
              <a:t>Secretariat</a:t>
            </a:r>
          </a:p>
          <a:p>
            <a: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  <a:t>Department </a:t>
            </a:r>
            <a:r>
              <a:rPr lang="en-AU" sz="1300" dirty="0">
                <a:solidFill>
                  <a:schemeClr val="bg1"/>
                </a:solidFill>
                <a:latin typeface="Calibri Light"/>
                <a:cs typeface="Calibri Light"/>
              </a:rPr>
              <a:t>of Communications </a:t>
            </a:r>
            <a: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  <a:t>and the </a:t>
            </a:r>
            <a:r>
              <a:rPr lang="en-AU" sz="1300" dirty="0">
                <a:solidFill>
                  <a:schemeClr val="bg1"/>
                </a:solidFill>
                <a:latin typeface="Calibri Light"/>
                <a:cs typeface="Calibri Light"/>
              </a:rPr>
              <a:t>Arts</a:t>
            </a:r>
          </a:p>
          <a:p>
            <a: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  <a:t>GPO </a:t>
            </a:r>
            <a:r>
              <a:rPr lang="en-AU" sz="1300" dirty="0">
                <a:solidFill>
                  <a:schemeClr val="bg1"/>
                </a:solidFill>
                <a:latin typeface="Calibri Light"/>
                <a:cs typeface="Calibri Light"/>
              </a:rPr>
              <a:t>Box 2154</a:t>
            </a:r>
          </a:p>
          <a:p>
            <a: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  <a:t>CANBERRA </a:t>
            </a:r>
            <a:r>
              <a:rPr lang="en-AU" sz="1300" dirty="0">
                <a:solidFill>
                  <a:schemeClr val="bg1"/>
                </a:solidFill>
                <a:latin typeface="Calibri Light"/>
                <a:cs typeface="Calibri Light"/>
              </a:rPr>
              <a:t>ACT </a:t>
            </a:r>
            <a:r>
              <a:rPr lang="en-AU" sz="1300" dirty="0" smtClean="0">
                <a:solidFill>
                  <a:schemeClr val="bg1"/>
                </a:solidFill>
                <a:latin typeface="Calibri Light"/>
                <a:cs typeface="Calibri Light"/>
              </a:rPr>
              <a:t>2601</a:t>
            </a:r>
          </a:p>
        </p:txBody>
      </p:sp>
    </p:spTree>
    <p:extLst>
      <p:ext uri="{BB962C8B-B14F-4D97-AF65-F5344CB8AC3E}">
        <p14:creationId xmlns:p14="http://schemas.microsoft.com/office/powerpoint/2010/main" val="17976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BCAR">
      <a:dk1>
        <a:srgbClr val="231F20"/>
      </a:dk1>
      <a:lt1>
        <a:srgbClr val="FFFFFF"/>
      </a:lt1>
      <a:dk2>
        <a:srgbClr val="0066AB"/>
      </a:dk2>
      <a:lt2>
        <a:srgbClr val="E4E4E4"/>
      </a:lt2>
      <a:accent1>
        <a:srgbClr val="00B8B7"/>
      </a:accent1>
      <a:accent2>
        <a:srgbClr val="BAD764"/>
      </a:accent2>
      <a:accent3>
        <a:srgbClr val="FFCB05"/>
      </a:accent3>
      <a:accent4>
        <a:srgbClr val="2E3192"/>
      </a:accent4>
      <a:accent5>
        <a:srgbClr val="C49A6C"/>
      </a:accent5>
      <a:accent6>
        <a:srgbClr val="76848F"/>
      </a:accent6>
      <a:hlink>
        <a:srgbClr val="0066AB"/>
      </a:hlink>
      <a:folHlink>
        <a:srgbClr val="0066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partment - powerpoint - template1.potx" id="{3129FAB0-CF79-4787-9AC0-83752CC7D519}" vid="{55D4CC65-A01E-466F-8F7F-EA859988BA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imRootDocACLCanViewDocument xmlns="4597da67-68a3-4e9d-8803-ba3e1787ab6c" xsi:nil="true"/>
    <trimRootDocNotes xmlns="4597da67-68a3-4e9d-8803-ba3e1787ab6c" xsi:nil="true"/>
    <TrimUDF_String_40 xmlns="4597da67-68a3-4e9d-8803-ba3e1787ab6c" xsi:nil="true"/>
    <TrimUDF_Text_698 xmlns="4597da67-68a3-4e9d-8803-ba3e1787ab6c" xsi:nil="true"/>
    <trimRootDocACLCanUpdateMetadata xmlns="4597da67-68a3-4e9d-8803-ba3e1787ab6c" xsi:nil="true"/>
    <trimRootDocACLCanModifyAccess xmlns="4597da67-68a3-4e9d-8803-ba3e1787ab6c" xsi:nil="true"/>
    <TrimUDF_String_39 xmlns="4597da67-68a3-4e9d-8803-ba3e1787ab6c" xsi:nil="true"/>
    <trimRootDocSecurityCaveats xmlns="4597da67-68a3-4e9d-8803-ba3e1787ab6c"/>
    <trimRootDocSecurityLevel xmlns="4597da67-68a3-4e9d-8803-ba3e1787ab6c" xsi:nil="true"/>
    <trimRootDocACLCanContributeDocuments xmlns="4597da67-68a3-4e9d-8803-ba3e1787ab6c" xsi:nil="true"/>
    <trimRootDocACLCanUpdateDocument xmlns="4597da67-68a3-4e9d-8803-ba3e1787ab6c" xsi:nil="true"/>
    <TrimUDF_String_696 xmlns="4597da67-68a3-4e9d-8803-ba3e1787ab6c" xsi:nil="true"/>
    <trimRootDocACLCanViewMetadata xmlns="4597da67-68a3-4e9d-8803-ba3e1787ab6c" xsi:nil="true"/>
    <TrimUDF_Text_706 xmlns="4597da67-68a3-4e9d-8803-ba3e1787ab6c" xsi:nil="true"/>
    <TaxCatchAll xmlns="4597da67-68a3-4e9d-8803-ba3e1787ab6c"/>
    <e65fcc6ef396426b9c231bd6b3bc54de xmlns="4597da67-68a3-4e9d-8803-ba3e1787ab6c">
      <Terms xmlns="http://schemas.microsoft.com/office/infopath/2007/PartnerControls"/>
    </e65fcc6ef396426b9c231bd6b3bc54de>
    <me786d0e3c9949dc83d6a9826d3f7afb xmlns="4597da67-68a3-4e9d-8803-ba3e1787ab6c">
      <Terms xmlns="http://schemas.microsoft.com/office/infopath/2007/PartnerControls"/>
    </me786d0e3c9949dc83d6a9826d3f7afb>
    <l30152c64bc5409cb0d6af5fc7998329 xmlns="4597da67-68a3-4e9d-8803-ba3e1787ab6c">
      <Terms xmlns="http://schemas.microsoft.com/office/infopath/2007/PartnerControls"/>
    </l30152c64bc5409cb0d6af5fc7998329>
    <dd9c7627a75f4720a6ccce58a35e4d75 xmlns="4597da67-68a3-4e9d-8803-ba3e1787ab6c">
      <Terms xmlns="http://schemas.microsoft.com/office/infopath/2007/PartnerControls"/>
    </dd9c7627a75f4720a6ccce58a35e4d75>
    <hab31d4ae2264d5c8e77fd86c07e7635 xmlns="4597da67-68a3-4e9d-8803-ba3e1787ab6c">
      <Terms xmlns="http://schemas.microsoft.com/office/infopath/2007/PartnerControls"/>
    </hab31d4ae2264d5c8e77fd86c07e7635>
    <e74c999a0f514bafbaad1ae53c56eac2 xmlns="4597da67-68a3-4e9d-8803-ba3e1787ab6c">
      <Terms xmlns="http://schemas.microsoft.com/office/infopath/2007/PartnerControls"/>
    </e74c999a0f514bafbaad1ae53c56eac2>
    <l7f7762656034748af4098221ba10b64 xmlns="4597da67-68a3-4e9d-8803-ba3e1787ab6c">
      <Terms xmlns="http://schemas.microsoft.com/office/infopath/2007/PartnerControls"/>
    </l7f7762656034748af4098221ba10b64>
    <a26f7cb41fae41ebb6c8e377b7c30d71 xmlns="4597da67-68a3-4e9d-8803-ba3e1787ab6c">
      <Terms xmlns="http://schemas.microsoft.com/office/infopath/2007/PartnerControls"/>
    </a26f7cb41fae41ebb6c8e377b7c30d71>
    <trimRootDocURI xmlns="4597da67-68a3-4e9d-8803-ba3e1787ab6c" xsi:nil="true"/>
    <ie56bdfdc4a44ef997c05b4ed8c67594 xmlns="4597da67-68a3-4e9d-8803-ba3e1787ab6c">
      <Terms xmlns="http://schemas.microsoft.com/office/infopath/2007/PartnerControls"/>
    </ie56bdfdc4a44ef997c05b4ed8c67594>
    <trimRootDocParentURI xmlns="4597da67-68a3-4e9d-8803-ba3e1787ab6c" xsi:nil="true"/>
    <c1aa94c1bcce43cc9138ccb9c7bf6e69 xmlns="4597da67-68a3-4e9d-8803-ba3e1787ab6c">
      <Terms xmlns="http://schemas.microsoft.com/office/infopath/2007/PartnerControls"/>
    </c1aa94c1bcce43cc9138ccb9c7bf6e69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EPT DOCUMENT" ma:contentTypeID="0x010100407620DDFF47524F86BCF55EDD39464301000FA77AADC8EE0E4BBABE1E39CC769313" ma:contentTypeVersion="18" ma:contentTypeDescription="106" ma:contentTypeScope="" ma:versionID="a94c1a60ab492f0b3c6afaa0c05635b6">
  <xsd:schema xmlns:xsd="http://www.w3.org/2001/XMLSchema" xmlns:xs="http://www.w3.org/2001/XMLSchema" xmlns:p="http://schemas.microsoft.com/office/2006/metadata/properties" xmlns:ns2="4597da67-68a3-4e9d-8803-ba3e1787ab6c" targetNamespace="http://schemas.microsoft.com/office/2006/metadata/properties" ma:root="true" ma:fieldsID="3816ed31ea873254db1cfaf10d2d99e2" ns2:_="">
    <xsd:import namespace="4597da67-68a3-4e9d-8803-ba3e1787ab6c"/>
    <xsd:element name="properties">
      <xsd:complexType>
        <xsd:sequence>
          <xsd:element name="documentManagement">
            <xsd:complexType>
              <xsd:all>
                <xsd:element ref="ns2:trimRootDocURI" minOccurs="0"/>
                <xsd:element ref="ns2:trimRootDocParentURI" minOccurs="0"/>
                <xsd:element ref="ns2:trimRootDocSecurityLevel" minOccurs="0"/>
                <xsd:element ref="ns2:trimRootDocSecurityCaveats" minOccurs="0"/>
                <xsd:element ref="ns2:trimRootDocACLCanViewDocument" minOccurs="0"/>
                <xsd:element ref="ns2:trimRootDocACLCanViewMetadata" minOccurs="0"/>
                <xsd:element ref="ns2:trimRootDocACLCanUpdateDocument" minOccurs="0"/>
                <xsd:element ref="ns2:trimRootDocACLCanUpdateMetadata" minOccurs="0"/>
                <xsd:element ref="ns2:trimRootDocACLCanModifyAccess" minOccurs="0"/>
                <xsd:element ref="ns2:trimRootDocNotes" minOccurs="0"/>
                <xsd:element ref="ns2:hab31d4ae2264d5c8e77fd86c07e7635" minOccurs="0"/>
                <xsd:element ref="ns2:c1aa94c1bcce43cc9138ccb9c7bf6e69" minOccurs="0"/>
                <xsd:element ref="ns2:e65fcc6ef396426b9c231bd6b3bc54de" minOccurs="0"/>
                <xsd:element ref="ns2:dd9c7627a75f4720a6ccce58a35e4d75" minOccurs="0"/>
                <xsd:element ref="ns2:trimRootDocACLCanContributeDocuments" minOccurs="0"/>
                <xsd:element ref="ns2:l30152c64bc5409cb0d6af5fc7998329" minOccurs="0"/>
                <xsd:element ref="ns2:TaxCatchAll" minOccurs="0"/>
                <xsd:element ref="ns2:ie56bdfdc4a44ef997c05b4ed8c67594" minOccurs="0"/>
                <xsd:element ref="ns2:TaxCatchAllLabel" minOccurs="0"/>
                <xsd:element ref="ns2:me786d0e3c9949dc83d6a9826d3f7afb" minOccurs="0"/>
                <xsd:element ref="ns2:e74c999a0f514bafbaad1ae53c56eac2" minOccurs="0"/>
                <xsd:element ref="ns2:l7f7762656034748af4098221ba10b64" minOccurs="0"/>
                <xsd:element ref="ns2:a26f7cb41fae41ebb6c8e377b7c30d71" minOccurs="0"/>
                <xsd:element ref="ns2:TrimUDF_String_39" minOccurs="0"/>
                <xsd:element ref="ns2:TrimUDF_String_40" minOccurs="0"/>
                <xsd:element ref="ns2:TrimUDF_String_696" minOccurs="0"/>
                <xsd:element ref="ns2:TrimUDF_Text_698" minOccurs="0"/>
                <xsd:element ref="ns2:TrimUDF_Text_70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7da67-68a3-4e9d-8803-ba3e1787ab6c" elementFormDefault="qualified">
    <xsd:import namespace="http://schemas.microsoft.com/office/2006/documentManagement/types"/>
    <xsd:import namespace="http://schemas.microsoft.com/office/infopath/2007/PartnerControls"/>
    <xsd:element name="trimRootDocURI" ma:index="2" nillable="true" ma:displayName="URI" ma:hidden="true" ma:internalName="trimRootDocURI" ma:readOnly="false">
      <xsd:simpleType>
        <xsd:restriction base="dms:Text">
          <xsd:maxLength value="255"/>
        </xsd:restriction>
      </xsd:simpleType>
    </xsd:element>
    <xsd:element name="trimRootDocParentURI" ma:index="3" nillable="true" ma:displayName="Parent URI" ma:internalName="trimRootDocParentURI" ma:readOnly="false">
      <xsd:simpleType>
        <xsd:restriction base="dms:Number"/>
      </xsd:simpleType>
    </xsd:element>
    <xsd:element name="trimRootDocSecurityLevel" ma:index="4" nillable="true" ma:displayName="Security Level" ma:default="For Official Use Only" ma:format="Dropdown" ma:internalName="trimRootDocSecurityLevel" ma:readOnly="false">
      <xsd:simpleType>
        <xsd:restriction base="dms:Choice">
          <xsd:enumeration value="For Official Use Only"/>
          <xsd:enumeration value="Protected"/>
          <xsd:enumeration value="Confidential"/>
          <xsd:enumeration value="Secret"/>
          <xsd:enumeration value="Top Secret"/>
        </xsd:restriction>
      </xsd:simpleType>
    </xsd:element>
    <xsd:element name="trimRootDocSecurityCaveats" ma:index="5" nillable="true" ma:displayName="Security Caveats" ma:default="Departmental Staff" ma:internalName="trimRootDocSecurityCaveat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mercial"/>
                    <xsd:enumeration value="Departmental Staff"/>
                    <xsd:enumeration value="For-Official-Use-Only"/>
                    <xsd:enumeration value="For-Official-Use-Only: Commercial"/>
                    <xsd:enumeration value="For-Official-Use-Only: Legal"/>
                    <xsd:enumeration value="For-Official-Use-Only: Staff"/>
                    <xsd:enumeration value="Sensitive"/>
                    <xsd:enumeration value="Sensitive: Cabinet"/>
                    <xsd:enumeration value="Sensitive: Legal"/>
                    <xsd:enumeration value="Sensitive: Personal"/>
                    <xsd:enumeration value="Admin"/>
                  </xsd:restriction>
                </xsd:simpleType>
              </xsd:element>
            </xsd:sequence>
          </xsd:extension>
        </xsd:complexContent>
      </xsd:complexType>
    </xsd:element>
    <xsd:element name="trimRootDocACLCanViewDocument" ma:index="6" nillable="true" ma:displayName="Can View Document" ma:format="RadioButtons" ma:internalName="trimRootDocACLCanViewDocument" ma:readOnly="false">
      <xsd:simpleType>
        <xsd:restriction base="dms:Choice">
          <xsd:enumeration value="Inherit"/>
          <xsd:enumeration value="Everyone"/>
          <xsd:enumeration value="Custom"/>
        </xsd:restriction>
      </xsd:simpleType>
    </xsd:element>
    <xsd:element name="trimRootDocACLCanViewMetadata" ma:index="8" nillable="true" ma:displayName="Can View Metadata" ma:format="RadioButtons" ma:internalName="trimRootDocACLCanViewMetadata" ma:readOnly="false">
      <xsd:simpleType>
        <xsd:restriction base="dms:Choice">
          <xsd:enumeration value="Inherit"/>
          <xsd:enumeration value="Everyone"/>
          <xsd:enumeration value="Custom"/>
        </xsd:restriction>
      </xsd:simpleType>
    </xsd:element>
    <xsd:element name="trimRootDocACLCanUpdateDocument" ma:index="10" nillable="true" ma:displayName="Can Update Document" ma:format="RadioButtons" ma:internalName="trimRootDocACLCanUpdateDocument" ma:readOnly="false">
      <xsd:simpleType>
        <xsd:restriction base="dms:Choice">
          <xsd:enumeration value="Inherit"/>
          <xsd:enumeration value="Everyone"/>
          <xsd:enumeration value="Custom"/>
        </xsd:restriction>
      </xsd:simpleType>
    </xsd:element>
    <xsd:element name="trimRootDocACLCanUpdateMetadata" ma:index="12" nillable="true" ma:displayName="Can Update Metadata" ma:format="RadioButtons" ma:internalName="trimRootDocACLCanUpdateMetadata" ma:readOnly="false">
      <xsd:simpleType>
        <xsd:restriction base="dms:Choice">
          <xsd:enumeration value="Inherit"/>
          <xsd:enumeration value="Everyone"/>
          <xsd:enumeration value="Custom"/>
        </xsd:restriction>
      </xsd:simpleType>
    </xsd:element>
    <xsd:element name="trimRootDocACLCanModifyAccess" ma:index="14" nillable="true" ma:displayName="Can Modify Access" ma:format="RadioButtons" ma:internalName="trimRootDocACLCanModifyAccess" ma:readOnly="false">
      <xsd:simpleType>
        <xsd:restriction base="dms:Choice">
          <xsd:enumeration value="Inherit"/>
          <xsd:enumeration value="Everyone"/>
          <xsd:enumeration value="Custom"/>
        </xsd:restriction>
      </xsd:simpleType>
    </xsd:element>
    <xsd:element name="trimRootDocNotes" ma:index="16" nillable="true" ma:displayName="Notes" ma:internalName="trimRootDocNotes" ma:readOnly="false">
      <xsd:simpleType>
        <xsd:restriction base="dms:Note"/>
      </xsd:simpleType>
    </xsd:element>
    <xsd:element name="hab31d4ae2264d5c8e77fd86c07e7635" ma:index="18" nillable="true" ma:taxonomy="true" ma:internalName="hab31d4ae2264d5c8e77fd86c07e7635" ma:taxonomyFieldName="trimRootDocACLCanViewMetadata_List" ma:displayName="Can View Metadata List" ma:readOnly="false" ma:fieldId="{1ab31d4a-e226-4d5c-8e77-fd86c07e7635}" ma:taxonomyMulti="true" ma:sspId="2f9937d8-ded5-4646-b9c0-07a4c210d204" ma:termSetId="d1a95e6e-c615-4733-9226-7b9bc8148b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1aa94c1bcce43cc9138ccb9c7bf6e69" ma:index="21" nillable="true" ma:taxonomy="true" ma:internalName="c1aa94c1bcce43cc9138ccb9c7bf6e69" ma:taxonomyFieldName="trimRootDocACLCanUpdateDocument_List" ma:displayName="Can Update Document List" ma:readOnly="false" ma:fieldId="{c1aa94c1-bcce-43cc-9138-ccb9c7bf6e69}" ma:taxonomyMulti="true" ma:sspId="2f9937d8-ded5-4646-b9c0-07a4c210d204" ma:termSetId="d1a95e6e-c615-4733-9226-7b9bc8148b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5fcc6ef396426b9c231bd6b3bc54de" ma:index="24" nillable="true" ma:taxonomy="true" ma:internalName="e65fcc6ef396426b9c231bd6b3bc54de" ma:taxonomyFieldName="trimRootDocACLCanUpdateMetadata_List" ma:displayName="Can Update Metadata List" ma:readOnly="false" ma:fieldId="{e65fcc6e-f396-426b-9c23-1bd6b3bc54de}" ma:taxonomyMulti="true" ma:sspId="2f9937d8-ded5-4646-b9c0-07a4c210d204" ma:termSetId="d1a95e6e-c615-4733-9226-7b9bc8148b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d9c7627a75f4720a6ccce58a35e4d75" ma:index="25" nillable="true" ma:taxonomy="true" ma:internalName="dd9c7627a75f4720a6ccce58a35e4d75" ma:taxonomyFieldName="trimRootDocACLCanViewDocument_List" ma:displayName="Can View Document List" ma:readOnly="false" ma:fieldId="{dd9c7627-a75f-4720-a6cc-ce58a35e4d75}" ma:taxonomyMulti="true" ma:sspId="2f9937d8-ded5-4646-b9c0-07a4c210d204" ma:termSetId="d1a95e6e-c615-4733-9226-7b9bc8148b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imRootDocACLCanContributeDocuments" ma:index="26" nillable="true" ma:displayName="Can Contribute Content" ma:format="RadioButtons" ma:hidden="true" ma:internalName="trimRootDocACLCanContributeDocuments" ma:readOnly="false">
      <xsd:simpleType>
        <xsd:restriction base="dms:Choice">
          <xsd:enumeration value="Inherit"/>
          <xsd:enumeration value="Everyone"/>
          <xsd:enumeration value="Custom"/>
        </xsd:restriction>
      </xsd:simpleType>
    </xsd:element>
    <xsd:element name="l30152c64bc5409cb0d6af5fc7998329" ma:index="27" nillable="true" ma:taxonomy="true" ma:internalName="l30152c64bc5409cb0d6af5fc7998329" ma:taxonomyFieldName="trimRootDocACLCanContributeDocuments_List" ma:displayName="Can Contribute Content List" ma:readOnly="false" ma:default="" ma:fieldId="{530152c6-4bc5-409c-b0d6-af5fc7998329}" ma:taxonomyMulti="true" ma:sspId="2f9937d8-ded5-4646-b9c0-07a4c210d204" ma:termSetId="d1a95e6e-c615-4733-9226-7b9bc8148b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9" nillable="true" ma:displayName="Taxonomy Catch All Column" ma:hidden="true" ma:list="{e1313e33-0c45-43da-8861-564a4ba3a667}" ma:internalName="TaxCatchAll" ma:showField="CatchAllData" ma:web="4597da67-68a3-4e9d-8803-ba3e1787ab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e56bdfdc4a44ef997c05b4ed8c67594" ma:index="30" nillable="true" ma:taxonomy="true" ma:internalName="ie56bdfdc4a44ef997c05b4ed8c67594" ma:taxonomyFieldName="trimRootDocACLCanModifyAccess_List" ma:displayName="Can Modify Access List" ma:readOnly="false" ma:fieldId="{2e56bdfd-c4a4-4ef9-97c0-5b4ed8c67594}" ma:taxonomyMulti="true" ma:sspId="2f9937d8-ded5-4646-b9c0-07a4c210d204" ma:termSetId="d1a95e6e-c615-4733-9226-7b9bc8148b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2" nillable="true" ma:displayName="Taxonomy Catch All Column1" ma:hidden="true" ma:list="{e1313e33-0c45-43da-8861-564a4ba3a667}" ma:internalName="TaxCatchAllLabel" ma:readOnly="true" ma:showField="CatchAllDataLabel" ma:web="4597da67-68a3-4e9d-8803-ba3e1787ab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786d0e3c9949dc83d6a9826d3f7afb" ma:index="33" nillable="true" ma:taxonomy="true" ma:internalName="me786d0e3c9949dc83d6a9826d3f7afb" ma:taxonomyFieldName="trimRootDocOwnerLocation" ma:displayName="Owner" ma:readOnly="false" ma:fieldId="{6e786d0e-3c99-49dc-83d6-a9826d3f7afb}" ma:sspId="2f9937d8-ded5-4646-b9c0-07a4c210d204" ma:termSetId="d1a95e6e-c615-4733-9226-7b9bc8148b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4c999a0f514bafbaad1ae53c56eac2" ma:index="35" nillable="true" ma:taxonomy="true" ma:internalName="e74c999a0f514bafbaad1ae53c56eac2" ma:taxonomyFieldName="trimRootDocOtherContactLocation" ma:displayName="Other Contact" ma:readOnly="false" ma:default="" ma:fieldId="{e74c999a-0f51-4baf-baad-1ae53c56eac2}" ma:sspId="2f9937d8-ded5-4646-b9c0-07a4c210d204" ma:termSetId="d1a95e6e-c615-4733-9226-7b9bc8148b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7f7762656034748af4098221ba10b64" ma:index="37" nillable="true" ma:taxonomy="true" ma:internalName="l7f7762656034748af4098221ba10b64" ma:taxonomyFieldName="trimRootDocAssigneeLocation" ma:displayName="Assignee" ma:readOnly="false" ma:default="" ma:fieldId="{57f77626-5603-4748-af40-98221ba10b64}" ma:sspId="2f9937d8-ded5-4646-b9c0-07a4c210d204" ma:termSetId="d1a95e6e-c615-4733-9226-7b9bc8148b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6f7cb41fae41ebb6c8e377b7c30d71" ma:index="39" nillable="true" ma:taxonomy="true" ma:internalName="a26f7cb41fae41ebb6c8e377b7c30d71" ma:taxonomyFieldName="trimRootDocClassification" ma:displayName="Classification" ma:readOnly="false" ma:default="" ma:fieldId="{a26f7cb4-1fae-41eb-b6c8-e377b7c30d71}" ma:sspId="2f9937d8-ded5-4646-b9c0-07a4c210d204" ma:termSetId="f9a750e0-e20a-43c2-89a6-4c381f79f1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rimUDF_String_39" ma:index="41" nillable="true" ma:displayName="Document Type" ma:format="Dropdown" ma:hidden="true" ma:internalName="TrimUDF_String_39" ma:readOnly="false">
      <xsd:simpleType>
        <xsd:restriction base="dms:Choice">
          <xsd:enumeration value="COMMUNITY RELATIONS"/>
          <xsd:enumeration value="EQUIPMENT, STORES AND VECHICLES"/>
          <xsd:enumeration value="FINANCIAL MANAGEMENT"/>
          <xsd:enumeration value="GOVERNMENT AND IT &amp; T"/>
          <xsd:enumeration value="GOVERNMENT RELATIONS"/>
          <xsd:enumeration value="INDUSTRY DEVELOPMENT"/>
          <xsd:enumeration value="INFORMATION MANAGEMENT"/>
          <xsd:enumeration value="INFORMATION SYSTEMS"/>
          <xsd:enumeration value="LEGAL SERVICES"/>
          <xsd:enumeration value="PROPERTY MANAGEMENT"/>
          <xsd:enumeration value="RESEARCH AND STATISTICS"/>
          <xsd:enumeration value="STRATEGIC MANAGEMENT"/>
        </xsd:restriction>
      </xsd:simpleType>
    </xsd:element>
    <xsd:element name="TrimUDF_String_40" ma:index="42" nillable="true" ma:displayName="Classification 2" ma:format="Dropdown" ma:hidden="true" ma:internalName="TrimUDF_String_40" ma:readOnly="false">
      <xsd:simpleType>
        <xsd:restriction base="dms:Choice">
          <xsd:enumeration value="ACCESS AND EQUITY"/>
          <xsd:enumeration value="ACQUISITION AND DISPOSAL"/>
          <xsd:enumeration value="ASSET MANAGEMENT"/>
          <xsd:enumeration value="AUDITS"/>
          <xsd:enumeration value="BUDGETING"/>
          <xsd:enumeration value="BUSINESS IMPROVEMENT"/>
          <xsd:enumeration value="INTERGOVERNMENT LIAISON"/>
          <xsd:enumeration value="LEASING"/>
          <xsd:enumeration value="LEGAL ADVICE"/>
          <xsd:enumeration value="MAINTENANCE"/>
          <xsd:enumeration value="MEDIA RELATIONS"/>
          <xsd:enumeration value="PRIVACY"/>
          <xsd:enumeration value="PROJECTS"/>
          <xsd:enumeration value="PUBLIC REACTION"/>
          <xsd:enumeration value="REVIEWS"/>
          <xsd:enumeration value="RISK MANAGEMENT"/>
          <xsd:enumeration value="SECURITY"/>
          <xsd:enumeration value="STATISTICS"/>
        </xsd:restriction>
      </xsd:simpleType>
    </xsd:element>
    <xsd:element name="TrimUDF_String_696" ma:index="43" nillable="true" ma:displayName="Delete" ma:format="Dropdown" ma:hidden="true" ma:internalName="TrimUDF_String_696" ma:readOnly="false">
      <xsd:simpleType>
        <xsd:restriction base="dms:Choice">
          <xsd:enumeration value="Copy"/>
          <xsd:enumeration value="Draft"/>
          <xsd:enumeration value="Personal"/>
          <xsd:enumeration value="Published"/>
          <xsd:enumeration value="Transitory"/>
          <xsd:enumeration value="Working Paper"/>
        </xsd:restriction>
      </xsd:simpleType>
    </xsd:element>
    <xsd:element name="TrimUDF_Text_698" ma:index="44" nillable="true" ma:displayName="IMS Display" ma:hidden="true" ma:internalName="TrimUDF_Text_698" ma:readOnly="false">
      <xsd:simpleType>
        <xsd:restriction base="dms:Note"/>
      </xsd:simpleType>
    </xsd:element>
    <xsd:element name="TrimUDF_Text_706" ma:index="45" nillable="true" ma:displayName="Published" ma:hidden="true" ma:internalName="TrimUDF_Text_706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E608C7-81D3-4BDC-AF59-5CB62E223E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AE5C14-F160-4EC9-8AB4-20F724A9AC1F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4597da67-68a3-4e9d-8803-ba3e1787ab6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378622-ED1A-4E41-B707-443C34A1FF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97da67-68a3-4e9d-8803-ba3e1787ab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162</Words>
  <Application>Microsoft Office PowerPoint</Application>
  <PresentationFormat>On-screen Show (4:3)</PresentationFormat>
  <Paragraphs>51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1_Custom Design</vt:lpstr>
      <vt:lpstr>Regional  Telecommunications Review 2018   </vt:lpstr>
      <vt:lpstr>Committee Members</vt:lpstr>
      <vt:lpstr>PowerPoint Presentation</vt:lpstr>
      <vt:lpstr>Out in the Regions</vt:lpstr>
      <vt:lpstr>Out in the Regions</vt:lpstr>
      <vt:lpstr>Key themes of the Committee’s report into regional, rural and remote telecommunications in Australia </vt:lpstr>
      <vt:lpstr>Next Steps</vt:lpstr>
      <vt:lpstr>PowerPoint Presentation</vt:lpstr>
    </vt:vector>
  </TitlesOfParts>
  <Company>Department of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 Telecommunications Review 2018</dc:title>
  <dc:creator>Claire Leahey-Butler</dc:creator>
  <dc:description>January 2018</dc:description>
  <cp:lastModifiedBy>Pink, Zachary</cp:lastModifiedBy>
  <cp:revision>51</cp:revision>
  <cp:lastPrinted>2017-12-17T11:34:53Z</cp:lastPrinted>
  <dcterms:created xsi:type="dcterms:W3CDTF">2018-06-01T04:16:54Z</dcterms:created>
  <dcterms:modified xsi:type="dcterms:W3CDTF">2018-09-03T06:32:58Z</dcterms:modified>
  <cp:category>May 2018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0x010100407620DDFF47524F86BCF55EDD39464301000FA77AADC8EE0E4BBABE1E39CC769313</vt:lpwstr>
  </property>
  <property fmtid="{D5CDD505-2E9C-101B-9397-08002B2CF9AE}" pid="3" name="trimRootDocClassification">
    <vt:lpwstr/>
  </property>
  <property fmtid="{D5CDD505-2E9C-101B-9397-08002B2CF9AE}" pid="4" name="trimRootDocAssigneeLocation">
    <vt:lpwstr/>
  </property>
  <property fmtid="{D5CDD505-2E9C-101B-9397-08002B2CF9AE}" pid="5" name="trimRootDocOtherContactLocation">
    <vt:lpwstr/>
  </property>
  <property fmtid="{D5CDD505-2E9C-101B-9397-08002B2CF9AE}" pid="6" name="trimRootDocACLCanUpdateMetadata_List">
    <vt:lpwstr/>
  </property>
  <property fmtid="{D5CDD505-2E9C-101B-9397-08002B2CF9AE}" pid="7" name="trimRootDocACLCanModifyAccess_List">
    <vt:lpwstr/>
  </property>
  <property fmtid="{D5CDD505-2E9C-101B-9397-08002B2CF9AE}" pid="8" name="trimRootDocACLCanUpdateDocument_List">
    <vt:lpwstr/>
  </property>
  <property fmtid="{D5CDD505-2E9C-101B-9397-08002B2CF9AE}" pid="9" name="trimRootDocACLCanViewMetadata_List">
    <vt:lpwstr/>
  </property>
  <property fmtid="{D5CDD505-2E9C-101B-9397-08002B2CF9AE}" pid="10" name="trimRootDocACLCanViewDocument_List">
    <vt:lpwstr/>
  </property>
  <property fmtid="{D5CDD505-2E9C-101B-9397-08002B2CF9AE}" pid="11" name="trimRootDocOwnerLocation">
    <vt:lpwstr/>
  </property>
  <property fmtid="{D5CDD505-2E9C-101B-9397-08002B2CF9AE}" pid="12" name="trimRootDocACLCanContributeDocuments_List">
    <vt:lpwstr/>
  </property>
  <property fmtid="{D5CDD505-2E9C-101B-9397-08002B2CF9AE}" pid="13" name="TrimRevisionNumber">
    <vt:i4>5</vt:i4>
  </property>
</Properties>
</file>