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9" r:id="rId2"/>
    <p:sldId id="265" r:id="rId3"/>
    <p:sldId id="261" r:id="rId4"/>
    <p:sldId id="260" r:id="rId5"/>
    <p:sldId id="266" r:id="rId6"/>
    <p:sldId id="267" r:id="rId7"/>
    <p:sldId id="268" r:id="rId8"/>
    <p:sldId id="271" r:id="rId9"/>
    <p:sldId id="270" r:id="rId10"/>
    <p:sldId id="273" r:id="rId11"/>
    <p:sldId id="276" r:id="rId12"/>
    <p:sldId id="27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647" autoAdjust="0"/>
  </p:normalViewPr>
  <p:slideViewPr>
    <p:cSldViewPr snapToGrid="0" snapToObjects="1">
      <p:cViewPr>
        <p:scale>
          <a:sx n="76" d="100"/>
          <a:sy n="76" d="100"/>
        </p:scale>
        <p:origin x="-1788"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4" d="100"/>
          <a:sy n="94" d="100"/>
        </p:scale>
        <p:origin x="-3464"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8E036A-27FB-7C44-954D-8FA9989CE78E}" type="datetimeFigureOut">
              <a:rPr lang="en-US" smtClean="0"/>
              <a:pPr/>
              <a:t>9/12/2016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BC26EB-5576-1F4F-9C14-095E079A4686}" type="slidenum">
              <a:rPr lang="en-US" smtClean="0"/>
              <a:pPr/>
              <a:t>‹#›</a:t>
            </a:fld>
            <a:endParaRPr lang="en-US"/>
          </a:p>
        </p:txBody>
      </p:sp>
    </p:spTree>
    <p:extLst>
      <p:ext uri="{BB962C8B-B14F-4D97-AF65-F5344CB8AC3E}">
        <p14:creationId xmlns:p14="http://schemas.microsoft.com/office/powerpoint/2010/main" val="11913212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very brief 10 minutes I have, connecting the future consumer</a:t>
            </a:r>
            <a:r>
              <a:rPr lang="en-US" baseline="0" dirty="0" smtClean="0"/>
              <a:t> will be contingent upon service providers understanding the customer experience, being user-</a:t>
            </a:r>
            <a:r>
              <a:rPr lang="en-US" baseline="0" dirty="0" err="1" smtClean="0"/>
              <a:t>centred</a:t>
            </a:r>
            <a:r>
              <a:rPr lang="en-US" baseline="0" dirty="0" smtClean="0"/>
              <a:t> or human-</a:t>
            </a:r>
            <a:r>
              <a:rPr lang="en-US" baseline="0" dirty="0" err="1" smtClean="0"/>
              <a:t>centred</a:t>
            </a:r>
            <a:r>
              <a:rPr lang="en-US" baseline="0" dirty="0" smtClean="0"/>
              <a:t> in the way they provide products, services and experiences. </a:t>
            </a:r>
          </a:p>
          <a:p>
            <a:endParaRPr lang="en-US" baseline="0" dirty="0" smtClean="0"/>
          </a:p>
          <a:p>
            <a:r>
              <a:rPr lang="en-US" baseline="0" dirty="0" smtClean="0"/>
              <a:t>In a technology landscape that is becoming increasingly diverse, the traditional language and discourse around “digital divides” is neither appropriate or suitable because it perpetuates these binary representations between “haves” and “have </a:t>
            </a:r>
            <a:r>
              <a:rPr lang="en-US" baseline="0" dirty="0" err="1" smtClean="0"/>
              <a:t>nots</a:t>
            </a:r>
            <a:r>
              <a:rPr lang="en-US" baseline="0" dirty="0" smtClean="0"/>
              <a:t>”, between those who are seen as champions and those who are seen losers, people we should feel sorry for.  </a:t>
            </a:r>
          </a:p>
          <a:p>
            <a:r>
              <a:rPr lang="en-US" baseline="0" dirty="0" smtClean="0"/>
              <a:t> </a:t>
            </a:r>
            <a:endParaRPr lang="en-US" dirty="0" smtClean="0"/>
          </a:p>
          <a:p>
            <a:r>
              <a:rPr lang="en-US" dirty="0" smtClean="0"/>
              <a:t>Here we </a:t>
            </a:r>
            <a:r>
              <a:rPr lang="en-US" smtClean="0"/>
              <a:t>see Rogers</a:t>
            </a:r>
            <a:r>
              <a:rPr lang="en-US" baseline="0" smtClean="0"/>
              <a:t> </a:t>
            </a:r>
            <a:r>
              <a:rPr lang="en-US" smtClean="0"/>
              <a:t> </a:t>
            </a:r>
            <a:r>
              <a:rPr lang="en-US" dirty="0" smtClean="0"/>
              <a:t>technology adoption bell curve, which shows innovators and early adopters on the left,</a:t>
            </a:r>
            <a:r>
              <a:rPr lang="en-US" baseline="0" dirty="0" smtClean="0"/>
              <a:t> the group known as “laggards” who are right at the end of the spectrum. There’s actually an even worse category, known “sloths”, non-adopters, people who avoid participation in technology. Or they might also be called “</a:t>
            </a:r>
            <a:r>
              <a:rPr lang="en-US" baseline="0" dirty="0" err="1" smtClean="0"/>
              <a:t>Luddites</a:t>
            </a:r>
            <a:r>
              <a:rPr lang="en-US" baseline="0" dirty="0" smtClean="0"/>
              <a:t>”. </a:t>
            </a:r>
          </a:p>
          <a:p>
            <a:endParaRPr lang="en-US" baseline="0" dirty="0" smtClean="0"/>
          </a:p>
          <a:p>
            <a:r>
              <a:rPr lang="en-US" baseline="0" dirty="0" smtClean="0"/>
              <a:t> In research terms, much of the attention is on the left hand side of the bell curve, new and sexy technologies that are being introduced and the heavy users of technology. Young people and social media come to mind. </a:t>
            </a:r>
            <a:endParaRPr lang="en-US" dirty="0"/>
          </a:p>
        </p:txBody>
      </p:sp>
      <p:sp>
        <p:nvSpPr>
          <p:cNvPr id="4" name="Slide Number Placeholder 3"/>
          <p:cNvSpPr>
            <a:spLocks noGrp="1"/>
          </p:cNvSpPr>
          <p:nvPr>
            <p:ph type="sldNum" sz="quarter" idx="10"/>
          </p:nvPr>
        </p:nvSpPr>
        <p:spPr/>
        <p:txBody>
          <a:bodyPr/>
          <a:lstStyle/>
          <a:p>
            <a:fld id="{8ABC26EB-5576-1F4F-9C14-095E079A4686}" type="slidenum">
              <a:rPr lang="en-US" smtClean="0"/>
              <a:pPr/>
              <a:t>1</a:t>
            </a:fld>
            <a:endParaRPr lang="en-US"/>
          </a:p>
        </p:txBody>
      </p:sp>
    </p:spTree>
    <p:extLst>
      <p:ext uri="{BB962C8B-B14F-4D97-AF65-F5344CB8AC3E}">
        <p14:creationId xmlns:p14="http://schemas.microsoft.com/office/powerpoint/2010/main" val="124466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If governments or businesses requires us</a:t>
            </a:r>
            <a:r>
              <a:rPr lang="en-AU" sz="1200" kern="1200" baseline="0" dirty="0" smtClean="0">
                <a:solidFill>
                  <a:schemeClr val="tx1"/>
                </a:solidFill>
                <a:effectLst/>
                <a:latin typeface="+mn-lt"/>
                <a:ea typeface="+mn-ea"/>
                <a:cs typeface="+mn-cs"/>
              </a:rPr>
              <a:t> to be good </a:t>
            </a:r>
            <a:r>
              <a:rPr lang="en-AU" sz="1200" kern="1200" baseline="0" dirty="0" err="1" smtClean="0">
                <a:solidFill>
                  <a:schemeClr val="tx1"/>
                </a:solidFill>
                <a:effectLst/>
                <a:latin typeface="+mn-lt"/>
                <a:ea typeface="+mn-ea"/>
                <a:cs typeface="+mn-cs"/>
              </a:rPr>
              <a:t>Netizens</a:t>
            </a:r>
            <a:r>
              <a:rPr lang="en-AU" sz="1200" kern="1200" baseline="0" dirty="0" smtClean="0">
                <a:solidFill>
                  <a:schemeClr val="tx1"/>
                </a:solidFill>
                <a:effectLst/>
                <a:latin typeface="+mn-lt"/>
                <a:ea typeface="+mn-ea"/>
                <a:cs typeface="+mn-cs"/>
              </a:rPr>
              <a:t> or consumers of the world, should they be responsible for ensuring access to the right devices and platforms for me to participate? Should they be designing their services and experiences to be as inclusive and accessible as possible? </a:t>
            </a:r>
          </a:p>
          <a:p>
            <a:endParaRPr lang="en-AU" sz="1200" kern="1200" baseline="0" dirty="0" smtClean="0">
              <a:solidFill>
                <a:schemeClr val="tx1"/>
              </a:solidFill>
              <a:effectLst/>
              <a:latin typeface="+mn-lt"/>
              <a:ea typeface="+mn-ea"/>
              <a:cs typeface="+mn-cs"/>
            </a:endParaRPr>
          </a:p>
          <a:p>
            <a:r>
              <a:rPr lang="en-AU" sz="1200" kern="1200" baseline="0" dirty="0" smtClean="0">
                <a:solidFill>
                  <a:schemeClr val="tx1"/>
                </a:solidFill>
                <a:effectLst/>
                <a:latin typeface="+mn-lt"/>
                <a:ea typeface="+mn-ea"/>
                <a:cs typeface="+mn-cs"/>
              </a:rPr>
              <a:t>Or is the onus on me to </a:t>
            </a:r>
            <a:r>
              <a:rPr lang="en-AU" sz="1200" kern="1200" baseline="0" dirty="0" err="1" smtClean="0">
                <a:solidFill>
                  <a:schemeClr val="tx1"/>
                </a:solidFill>
                <a:effectLst/>
                <a:latin typeface="+mn-lt"/>
                <a:ea typeface="+mn-ea"/>
                <a:cs typeface="+mn-cs"/>
              </a:rPr>
              <a:t>upskill</a:t>
            </a:r>
            <a:r>
              <a:rPr lang="en-AU" sz="1200" kern="1200" baseline="0" dirty="0" smtClean="0">
                <a:solidFill>
                  <a:schemeClr val="tx1"/>
                </a:solidFill>
                <a:effectLst/>
                <a:latin typeface="+mn-lt"/>
                <a:ea typeface="+mn-ea"/>
                <a:cs typeface="+mn-cs"/>
              </a:rPr>
              <a:t> myself and acquire the resources needed to participate? </a:t>
            </a:r>
          </a:p>
          <a:p>
            <a:endParaRPr lang="en-AU" sz="1200" kern="1200" baseline="0" dirty="0" smtClean="0">
              <a:solidFill>
                <a:schemeClr val="tx1"/>
              </a:solidFill>
              <a:effectLst/>
              <a:latin typeface="+mn-lt"/>
              <a:ea typeface="+mn-ea"/>
              <a:cs typeface="+mn-cs"/>
            </a:endParaRPr>
          </a:p>
          <a:p>
            <a:r>
              <a:rPr lang="en-AU" sz="1200" kern="1200" baseline="0" dirty="0" smtClean="0">
                <a:solidFill>
                  <a:schemeClr val="tx1"/>
                </a:solidFill>
                <a:effectLst/>
                <a:latin typeface="+mn-lt"/>
                <a:ea typeface="+mn-ea"/>
                <a:cs typeface="+mn-cs"/>
              </a:rPr>
              <a:t>I would argue that when it comes to digital exclusion, the latter argument has prevailed. And we see this in recommendations to </a:t>
            </a:r>
            <a:r>
              <a:rPr lang="en-AU" sz="1200" kern="1200" dirty="0" smtClean="0">
                <a:solidFill>
                  <a:schemeClr val="tx1"/>
                </a:solidFill>
                <a:effectLst/>
                <a:latin typeface="+mn-lt"/>
                <a:ea typeface="+mn-ea"/>
                <a:cs typeface="+mn-cs"/>
              </a:rPr>
              <a:t>boost</a:t>
            </a:r>
            <a:r>
              <a:rPr lang="en-AU" sz="1200" kern="1200" baseline="0" dirty="0" smtClean="0">
                <a:solidFill>
                  <a:schemeClr val="tx1"/>
                </a:solidFill>
                <a:effectLst/>
                <a:latin typeface="+mn-lt"/>
                <a:ea typeface="+mn-ea"/>
                <a:cs typeface="+mn-cs"/>
              </a:rPr>
              <a:t> digital literacy in communities</a:t>
            </a:r>
            <a:r>
              <a:rPr lang="en-AU" sz="1200" kern="1200" dirty="0" smtClean="0">
                <a:solidFill>
                  <a:schemeClr val="tx1"/>
                </a:solidFill>
                <a:effectLst/>
                <a:latin typeface="+mn-lt"/>
                <a:ea typeface="+mn-ea"/>
                <a:cs typeface="+mn-cs"/>
              </a:rPr>
              <a:t> through training.</a:t>
            </a:r>
            <a:r>
              <a:rPr lang="en-AU" sz="1200" kern="1200" baseline="0" dirty="0" smtClean="0">
                <a:solidFill>
                  <a:schemeClr val="tx1"/>
                </a:solidFill>
                <a:effectLst/>
                <a:latin typeface="+mn-lt"/>
                <a:ea typeface="+mn-ea"/>
                <a:cs typeface="+mn-cs"/>
              </a:rPr>
              <a:t> That is, as long as adequate training is available to those people on the wrong side of the digital divide, then they have the means to overcome their digital disadvantage. </a:t>
            </a:r>
          </a:p>
          <a:p>
            <a:endParaRPr lang="en-AU" sz="1200" kern="1200" baseline="0" dirty="0" smtClean="0">
              <a:solidFill>
                <a:schemeClr val="tx1"/>
              </a:solidFill>
              <a:effectLst/>
              <a:latin typeface="+mn-lt"/>
              <a:ea typeface="+mn-ea"/>
              <a:cs typeface="+mn-cs"/>
            </a:endParaRPr>
          </a:p>
          <a:p>
            <a:endParaRPr lang="en-AU"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0EB344-FC23-A94B-9279-9C31813AFDB8}" type="slidenum">
              <a:rPr lang="en-US" smtClean="0"/>
              <a:pPr/>
              <a:t>10</a:t>
            </a:fld>
            <a:endParaRPr lang="en-US"/>
          </a:p>
        </p:txBody>
      </p:sp>
    </p:spTree>
    <p:extLst>
      <p:ext uri="{BB962C8B-B14F-4D97-AF65-F5344CB8AC3E}">
        <p14:creationId xmlns:p14="http://schemas.microsoft.com/office/powerpoint/2010/main" val="857911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dirty="0" smtClean="0">
                <a:latin typeface="Calibri" charset="0"/>
                <a:ea typeface="ＭＳ Ｐゴシック" charset="0"/>
                <a:cs typeface="ＭＳ Ｐゴシック" charset="0"/>
              </a:rPr>
              <a:t>Putting the onus back onto individuals for their access, means that blame for non-participation can then</a:t>
            </a:r>
            <a:r>
              <a:rPr lang="en-AU" baseline="0" dirty="0" smtClean="0">
                <a:latin typeface="Calibri" charset="0"/>
                <a:ea typeface="ＭＳ Ｐゴシック" charset="0"/>
                <a:cs typeface="ＭＳ Ｐゴシック" charset="0"/>
              </a:rPr>
              <a:t> be easily apportioned to particular groups.</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Calibri" charset="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baseline="0" dirty="0" smtClean="0">
                <a:latin typeface="Calibri" charset="0"/>
                <a:ea typeface="ＭＳ Ｐゴシック" charset="0"/>
                <a:cs typeface="ＭＳ Ｐゴシック" charset="0"/>
              </a:rPr>
              <a:t>Perhaps more worryingly, it </a:t>
            </a:r>
            <a:r>
              <a:rPr lang="en-AU" dirty="0" smtClean="0">
                <a:latin typeface="Calibri" charset="0"/>
                <a:ea typeface="ＭＳ Ｐゴシック" charset="0"/>
                <a:cs typeface="ＭＳ Ｐゴシック" charset="0"/>
              </a:rPr>
              <a:t>absolves service providers of their responsibility</a:t>
            </a:r>
            <a:r>
              <a:rPr lang="en-AU" baseline="0" dirty="0" smtClean="0">
                <a:latin typeface="Calibri" charset="0"/>
                <a:ea typeface="ＭＳ Ｐゴシック" charset="0"/>
                <a:cs typeface="ＭＳ Ｐゴシック" charset="0"/>
              </a:rPr>
              <a:t> to ensure access not just availability. </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Access to services</a:t>
            </a:r>
            <a:r>
              <a:rPr lang="en-AU" sz="1200" kern="1200" baseline="0" dirty="0" smtClean="0">
                <a:solidFill>
                  <a:schemeClr val="tx1"/>
                </a:solidFill>
                <a:effectLst/>
                <a:latin typeface="+mn-lt"/>
                <a:ea typeface="+mn-ea"/>
                <a:cs typeface="+mn-cs"/>
              </a:rPr>
              <a:t> is much more than boosting technical or digital literacies. </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It equally about content and the way content is presented or delivered. </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And equally about the costs incurred in gaining that access. </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Instead of dichotomising user groups, with minorities supposedly representing those who are disadvantaged and deprived of devices, the onus must be on inclusive</a:t>
            </a:r>
            <a:r>
              <a:rPr lang="en-AU" sz="1200" kern="1200" baseline="0" dirty="0" smtClean="0">
                <a:solidFill>
                  <a:schemeClr val="tx1"/>
                </a:solidFill>
                <a:effectLst/>
                <a:latin typeface="+mn-lt"/>
                <a:ea typeface="+mn-ea"/>
                <a:cs typeface="+mn-cs"/>
              </a:rPr>
              <a:t> access ad </a:t>
            </a:r>
            <a:r>
              <a:rPr lang="en-AU" sz="1200" kern="1200" dirty="0" smtClean="0">
                <a:solidFill>
                  <a:schemeClr val="tx1"/>
                </a:solidFill>
                <a:effectLst/>
                <a:latin typeface="+mn-lt"/>
                <a:ea typeface="+mn-ea"/>
                <a:cs typeface="+mn-cs"/>
              </a:rPr>
              <a:t>service design</a:t>
            </a:r>
            <a:r>
              <a:rPr lang="en-AU" sz="1200" kern="1200" baseline="0" dirty="0" smtClean="0">
                <a:solidFill>
                  <a:schemeClr val="tx1"/>
                </a:solidFill>
                <a:effectLst/>
                <a:latin typeface="+mn-lt"/>
                <a:ea typeface="+mn-ea"/>
                <a:cs typeface="+mn-cs"/>
              </a:rPr>
              <a:t> that </a:t>
            </a:r>
            <a:r>
              <a:rPr lang="en-AU" sz="1200" kern="1200" dirty="0" smtClean="0">
                <a:solidFill>
                  <a:schemeClr val="tx1"/>
                </a:solidFill>
                <a:effectLst/>
                <a:latin typeface="+mn-lt"/>
                <a:ea typeface="+mn-ea"/>
                <a:cs typeface="+mn-cs"/>
              </a:rPr>
              <a:t>considers users as part of a spectrum of </a:t>
            </a:r>
            <a:r>
              <a:rPr lang="en-AU" sz="1200" kern="1200" dirty="0" err="1" smtClean="0">
                <a:solidFill>
                  <a:schemeClr val="tx1"/>
                </a:solidFill>
                <a:effectLst/>
                <a:latin typeface="+mn-lt"/>
                <a:ea typeface="+mn-ea"/>
                <a:cs typeface="+mn-cs"/>
              </a:rPr>
              <a:t>affordabilities</a:t>
            </a:r>
            <a:r>
              <a:rPr lang="en-AU" sz="1200" kern="1200" dirty="0" smtClean="0">
                <a:solidFill>
                  <a:schemeClr val="tx1"/>
                </a:solidFill>
                <a:effectLst/>
                <a:latin typeface="+mn-lt"/>
                <a:ea typeface="+mn-ea"/>
                <a:cs typeface="+mn-cs"/>
              </a:rPr>
              <a:t>, literacies and technologies through which services are accessed.</a:t>
            </a:r>
          </a:p>
          <a:p>
            <a:pPr marL="0" marR="0" indent="0" algn="l" defTabSz="4572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In short, connecting</a:t>
            </a:r>
            <a:r>
              <a:rPr lang="en-AU" sz="1200" kern="1200" baseline="0" dirty="0" smtClean="0">
                <a:solidFill>
                  <a:schemeClr val="tx1"/>
                </a:solidFill>
                <a:effectLst/>
                <a:latin typeface="+mn-lt"/>
                <a:ea typeface="+mn-ea"/>
                <a:cs typeface="+mn-cs"/>
              </a:rPr>
              <a:t> future consumers will be about service providers acknowledging, accommodating and designing for diversity. </a:t>
            </a:r>
            <a:r>
              <a:rPr lang="en-AU"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30EB344-FC23-A94B-9279-9C31813AFDB8}" type="slidenum">
              <a:rPr lang="en-US" smtClean="0"/>
              <a:pPr/>
              <a:t>11</a:t>
            </a:fld>
            <a:endParaRPr lang="en-US"/>
          </a:p>
        </p:txBody>
      </p:sp>
    </p:spTree>
    <p:extLst>
      <p:ext uri="{BB962C8B-B14F-4D97-AF65-F5344CB8AC3E}">
        <p14:creationId xmlns:p14="http://schemas.microsoft.com/office/powerpoint/2010/main" val="3364748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C26EB-5576-1F4F-9C14-095E079A4686}" type="slidenum">
              <a:rPr lang="en-US" smtClean="0"/>
              <a:pPr/>
              <a:t>12</a:t>
            </a:fld>
            <a:endParaRPr lang="en-US"/>
          </a:p>
        </p:txBody>
      </p:sp>
    </p:spTree>
    <p:extLst>
      <p:ext uri="{BB962C8B-B14F-4D97-AF65-F5344CB8AC3E}">
        <p14:creationId xmlns:p14="http://schemas.microsoft.com/office/powerpoint/2010/main" val="4056543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1538" y="520700"/>
            <a:ext cx="2625725" cy="1970088"/>
          </a:xfrm>
        </p:spPr>
      </p:sp>
      <p:sp>
        <p:nvSpPr>
          <p:cNvPr id="3" name="Notes Placeholder 2"/>
          <p:cNvSpPr>
            <a:spLocks noGrp="1"/>
          </p:cNvSpPr>
          <p:nvPr>
            <p:ph type="body" idx="1"/>
          </p:nvPr>
        </p:nvSpPr>
        <p:spPr>
          <a:xfrm>
            <a:off x="801268" y="2490632"/>
            <a:ext cx="5486400" cy="6531724"/>
          </a:xfrm>
        </p:spPr>
        <p:txBody>
          <a:bodyPr/>
          <a:lstStyle/>
          <a:p>
            <a:r>
              <a:rPr lang="en-US" dirty="0" smtClean="0"/>
              <a:t>In</a:t>
            </a:r>
            <a:r>
              <a:rPr lang="en-US" baseline="0" dirty="0" smtClean="0"/>
              <a:t> last year’s Australian Digital Lives report by Australian Communication &amp; Media Authority, to qualify as being part of the 92% of Australian who use the Internet, you simply had to answer YES to the question “Have you used the Internet any time in the last six months?”. </a:t>
            </a:r>
          </a:p>
          <a:p>
            <a:endParaRPr lang="en-US" baseline="0" dirty="0" smtClean="0"/>
          </a:p>
          <a:p>
            <a:r>
              <a:rPr lang="en-US" baseline="0" dirty="0" smtClean="0"/>
              <a:t>This suggests only a small minority of Australians are not using the Internet, but if you accessed it once in the last six months, that qualifies you as being an online participant regardless of your: </a:t>
            </a:r>
          </a:p>
          <a:p>
            <a:endParaRPr lang="en-US" baseline="0" dirty="0" smtClean="0"/>
          </a:p>
          <a:p>
            <a:r>
              <a:rPr lang="en-US" baseline="0" dirty="0" smtClean="0"/>
              <a:t>Frequency of use</a:t>
            </a:r>
          </a:p>
          <a:p>
            <a:r>
              <a:rPr lang="en-US" baseline="0" dirty="0" smtClean="0"/>
              <a:t>Level of digital literacy</a:t>
            </a:r>
          </a:p>
          <a:p>
            <a:r>
              <a:rPr lang="en-US" baseline="0" dirty="0" smtClean="0"/>
              <a:t>Level of activity</a:t>
            </a:r>
          </a:p>
          <a:p>
            <a:endParaRPr lang="en-US" baseline="0" dirty="0" smtClean="0"/>
          </a:p>
          <a:p>
            <a:r>
              <a:rPr lang="en-US" baseline="0" dirty="0" smtClean="0"/>
              <a:t>The findings of the report clearly show that our technological landscape is becoming more diverse with an increase in more portable devices being used to go online. </a:t>
            </a:r>
          </a:p>
          <a:p>
            <a:endParaRPr lang="en-US" baseline="0" dirty="0" smtClean="0"/>
          </a:p>
          <a:p>
            <a:r>
              <a:rPr lang="en-US" baseline="0" dirty="0" smtClean="0"/>
              <a:t>However, if we want to advocate for future consumers, we need to be interested in what the report and similar stats DO NOT tell us.</a:t>
            </a:r>
          </a:p>
          <a:p>
            <a:endParaRPr lang="en-US" baseline="0" dirty="0" smtClean="0"/>
          </a:p>
          <a:p>
            <a:r>
              <a:rPr lang="en-US" baseline="0" dirty="0" smtClean="0"/>
              <a:t>For </a:t>
            </a:r>
            <a:r>
              <a:rPr lang="en-US" baseline="0" dirty="0" err="1" smtClean="0"/>
              <a:t>eg</a:t>
            </a:r>
            <a:r>
              <a:rPr lang="en-US" baseline="0" dirty="0" smtClean="0"/>
              <a:t>, the report </a:t>
            </a:r>
            <a:r>
              <a:rPr lang="en-US" baseline="0" dirty="0" err="1" smtClean="0"/>
              <a:t>emphasises</a:t>
            </a:r>
            <a:r>
              <a:rPr lang="en-US" baseline="0" dirty="0" smtClean="0"/>
              <a:t> that of the 92%of Australians, approx 20m, 10.7m (around half) go online more than once a day. The other half are made invisible.</a:t>
            </a:r>
          </a:p>
          <a:p>
            <a:endParaRPr lang="en-US" baseline="0" dirty="0" smtClean="0"/>
          </a:p>
          <a:p>
            <a:r>
              <a:rPr lang="en-US" baseline="0" dirty="0" smtClean="0"/>
              <a:t>Similarly, the data clearly shows that traditional desktop and laptop computers are the most often used devices for accessing the Internet, yet what is highlighted are those who are using mobile and tablets to do so.  </a:t>
            </a:r>
          </a:p>
          <a:p>
            <a:endParaRPr lang="en-US" baseline="0" dirty="0" smtClean="0"/>
          </a:p>
          <a:p>
            <a:r>
              <a:rPr lang="en-US" baseline="0" dirty="0" smtClean="0"/>
              <a:t>Underlying this and other research on digital divides is an assumption that to be part of the 8% (probably more) who can’t or don’t use the internet, or haven’t done so in the six month duration of the study, is to be socially excluded or disadvantaged. </a:t>
            </a:r>
          </a:p>
          <a:p>
            <a:endParaRPr lang="en-US" baseline="0" dirty="0" smtClean="0"/>
          </a:p>
          <a:p>
            <a:r>
              <a:rPr lang="en-US" baseline="0" dirty="0" smtClean="0"/>
              <a:t>A small </a:t>
            </a:r>
            <a:r>
              <a:rPr lang="en-US" baseline="0" dirty="0" err="1" smtClean="0"/>
              <a:t>para</a:t>
            </a:r>
            <a:r>
              <a:rPr lang="en-US" baseline="0" dirty="0" smtClean="0"/>
              <a:t> in the report notes that age and income were the key factors associated with never having been online including: </a:t>
            </a:r>
          </a:p>
          <a:p>
            <a:endParaRPr lang="en-US" baseline="0" dirty="0" smtClean="0"/>
          </a:p>
          <a:p>
            <a:r>
              <a:rPr lang="en-US" baseline="0" dirty="0" smtClean="0"/>
              <a:t>Older adults over the age of 65</a:t>
            </a:r>
          </a:p>
          <a:p>
            <a:r>
              <a:rPr lang="en-US" dirty="0" smtClean="0"/>
              <a:t>Those with incomes less than</a:t>
            </a:r>
            <a:r>
              <a:rPr lang="en-US" baseline="0" dirty="0" smtClean="0"/>
              <a:t> $30,000</a:t>
            </a:r>
          </a:p>
          <a:p>
            <a:r>
              <a:rPr lang="en-US" dirty="0" smtClean="0"/>
              <a:t>Those without</a:t>
            </a:r>
            <a:r>
              <a:rPr lang="en-US" baseline="0" dirty="0" smtClean="0"/>
              <a:t> a university degree</a:t>
            </a:r>
          </a:p>
          <a:p>
            <a:r>
              <a:rPr lang="en-US" dirty="0" smtClean="0"/>
              <a:t>Women</a:t>
            </a:r>
          </a:p>
          <a:p>
            <a:endParaRPr lang="en-US" dirty="0"/>
          </a:p>
        </p:txBody>
      </p:sp>
      <p:sp>
        <p:nvSpPr>
          <p:cNvPr id="4" name="Slide Number Placeholder 3"/>
          <p:cNvSpPr>
            <a:spLocks noGrp="1"/>
          </p:cNvSpPr>
          <p:nvPr>
            <p:ph type="sldNum" sz="quarter" idx="10"/>
          </p:nvPr>
        </p:nvSpPr>
        <p:spPr/>
        <p:txBody>
          <a:bodyPr/>
          <a:lstStyle/>
          <a:p>
            <a:fld id="{8ABC26EB-5576-1F4F-9C14-095E079A4686}" type="slidenum">
              <a:rPr lang="en-US" smtClean="0"/>
              <a:pPr/>
              <a:t>2</a:t>
            </a:fld>
            <a:endParaRPr lang="en-US"/>
          </a:p>
        </p:txBody>
      </p:sp>
    </p:spTree>
    <p:extLst>
      <p:ext uri="{BB962C8B-B14F-4D97-AF65-F5344CB8AC3E}">
        <p14:creationId xmlns:p14="http://schemas.microsoft.com/office/powerpoint/2010/main" val="1900106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look across</a:t>
            </a:r>
            <a:r>
              <a:rPr lang="en-US" baseline="0" dirty="0" smtClean="0"/>
              <a:t> studies of digital disadvantage, </a:t>
            </a:r>
            <a:r>
              <a:rPr lang="en-AU" sz="1200" kern="1200" dirty="0" smtClean="0">
                <a:solidFill>
                  <a:schemeClr val="tx1"/>
                </a:solidFill>
                <a:effectLst/>
                <a:latin typeface="+mn-lt"/>
                <a:ea typeface="+mn-ea"/>
                <a:cs typeface="+mn-cs"/>
              </a:rPr>
              <a:t>the groups and communities that have been framed as being on the ‘wrong’ side of the ‘digital divide’ are…</a:t>
            </a:r>
          </a:p>
          <a:p>
            <a:endParaRPr lang="en-AU" sz="1200" kern="1200" dirty="0" smtClean="0">
              <a:solidFill>
                <a:schemeClr val="tx1"/>
              </a:solidFill>
              <a:effectLst/>
              <a:latin typeface="+mn-lt"/>
              <a:ea typeface="+mn-ea"/>
              <a:cs typeface="+mn-cs"/>
            </a:endParaRPr>
          </a:p>
          <a:p>
            <a:r>
              <a:rPr lang="en-AU" sz="1200" kern="1200" baseline="0" dirty="0" smtClean="0">
                <a:solidFill>
                  <a:schemeClr val="tx1"/>
                </a:solidFill>
                <a:effectLst/>
                <a:latin typeface="+mn-lt"/>
                <a:ea typeface="+mn-ea"/>
                <a:cs typeface="+mn-cs"/>
              </a:rPr>
              <a:t>Surely, if these are the groups and communities who are the laggards, sloths and Luddites, then this </a:t>
            </a:r>
            <a:r>
              <a:rPr lang="en-AU" sz="1200" kern="1200" dirty="0" smtClean="0">
                <a:solidFill>
                  <a:schemeClr val="tx1"/>
                </a:solidFill>
                <a:effectLst/>
                <a:latin typeface="+mn-lt"/>
                <a:ea typeface="+mn-ea"/>
                <a:cs typeface="+mn-cs"/>
              </a:rPr>
              <a:t>can no longer be considered a minor or ‘minority’ issue. We are talking</a:t>
            </a:r>
            <a:r>
              <a:rPr lang="en-AU" sz="1200" kern="1200" baseline="0" dirty="0" smtClean="0">
                <a:solidFill>
                  <a:schemeClr val="tx1"/>
                </a:solidFill>
                <a:effectLst/>
                <a:latin typeface="+mn-lt"/>
                <a:ea typeface="+mn-ea"/>
                <a:cs typeface="+mn-cs"/>
              </a:rPr>
              <a:t> about implications for the wider community and consumers in general when you consider that one in four Australians are from  NESB. Over one million Australians are from a NESB AND have a disability. 20% of Australians self-identify as having a disability.</a:t>
            </a:r>
            <a:endParaRPr lang="en-US" dirty="0"/>
          </a:p>
        </p:txBody>
      </p:sp>
      <p:sp>
        <p:nvSpPr>
          <p:cNvPr id="4" name="Slide Number Placeholder 3"/>
          <p:cNvSpPr>
            <a:spLocks noGrp="1"/>
          </p:cNvSpPr>
          <p:nvPr>
            <p:ph type="sldNum" sz="quarter" idx="10"/>
          </p:nvPr>
        </p:nvSpPr>
        <p:spPr/>
        <p:txBody>
          <a:bodyPr/>
          <a:lstStyle/>
          <a:p>
            <a:fld id="{030EB344-FC23-A94B-9279-9C31813AFDB8}" type="slidenum">
              <a:rPr lang="en-US" smtClean="0"/>
              <a:pPr/>
              <a:t>3</a:t>
            </a:fld>
            <a:endParaRPr lang="en-US"/>
          </a:p>
        </p:txBody>
      </p:sp>
    </p:spTree>
    <p:extLst>
      <p:ext uri="{BB962C8B-B14F-4D97-AF65-F5344CB8AC3E}">
        <p14:creationId xmlns:p14="http://schemas.microsoft.com/office/powerpoint/2010/main" val="286574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future </a:t>
            </a:r>
            <a:r>
              <a:rPr lang="en-US" baseline="0" dirty="0" err="1" smtClean="0"/>
              <a:t>organisations</a:t>
            </a:r>
            <a:r>
              <a:rPr lang="en-US" baseline="0" dirty="0" smtClean="0"/>
              <a:t>, businesses and service providers need to interrogate how they think about low participation or non-participation. Is it really something to be pitied? Or can we consider it an active position, a demand for proof that a technology be demonstrably useful and meaningful before it is adopted? </a:t>
            </a:r>
          </a:p>
          <a:p>
            <a:endParaRPr lang="en-US" baseline="0" dirty="0" smtClean="0"/>
          </a:p>
          <a:p>
            <a:r>
              <a:rPr lang="en-US" baseline="0" dirty="0" smtClean="0"/>
              <a:t>Or perhaps it can be regarded as a critical stance, one which highlights who has been privileged in the design of the technology and who has been excluded.</a:t>
            </a:r>
          </a:p>
          <a:p>
            <a:endParaRPr lang="en-US" baseline="0" dirty="0" smtClean="0"/>
          </a:p>
          <a:p>
            <a:r>
              <a:rPr lang="en-US" baseline="0" dirty="0" smtClean="0"/>
              <a:t>In other words, the attention needs to shift from the left side of the bell curve to the right side.  </a:t>
            </a:r>
          </a:p>
          <a:p>
            <a:endParaRPr lang="en-US" baseline="0" dirty="0" smtClean="0"/>
          </a:p>
        </p:txBody>
      </p:sp>
      <p:sp>
        <p:nvSpPr>
          <p:cNvPr id="4" name="Slide Number Placeholder 3"/>
          <p:cNvSpPr>
            <a:spLocks noGrp="1"/>
          </p:cNvSpPr>
          <p:nvPr>
            <p:ph type="sldNum" sz="quarter" idx="10"/>
          </p:nvPr>
        </p:nvSpPr>
        <p:spPr/>
        <p:txBody>
          <a:bodyPr/>
          <a:lstStyle/>
          <a:p>
            <a:fld id="{8ABC26EB-5576-1F4F-9C14-095E079A4686}" type="slidenum">
              <a:rPr lang="en-US" smtClean="0"/>
              <a:pPr/>
              <a:t>4</a:t>
            </a:fld>
            <a:endParaRPr lang="en-US"/>
          </a:p>
        </p:txBody>
      </p:sp>
    </p:spTree>
    <p:extLst>
      <p:ext uri="{BB962C8B-B14F-4D97-AF65-F5344CB8AC3E}">
        <p14:creationId xmlns:p14="http://schemas.microsoft.com/office/powerpoint/2010/main" val="4112116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look at another report </a:t>
            </a:r>
            <a:r>
              <a:rPr lang="en-US" baseline="0" dirty="0" smtClean="0"/>
              <a:t>in terms of who and what is </a:t>
            </a:r>
            <a:r>
              <a:rPr lang="en-US" baseline="0" dirty="0" err="1" smtClean="0"/>
              <a:t>emphasised</a:t>
            </a:r>
            <a:r>
              <a:rPr lang="en-US" baseline="0" dirty="0" smtClean="0"/>
              <a:t>. </a:t>
            </a:r>
          </a:p>
          <a:p>
            <a:endParaRPr lang="en-US" baseline="0" dirty="0" smtClean="0"/>
          </a:p>
          <a:p>
            <a:r>
              <a:rPr lang="en-US" baseline="0" dirty="0" smtClean="0"/>
              <a:t>1 in 5 people surveyed for this report spend more time on their smartphone than talking with their partner or friends.</a:t>
            </a:r>
          </a:p>
          <a:p>
            <a:endParaRPr lang="en-US" baseline="0" dirty="0" smtClean="0"/>
          </a:p>
          <a:p>
            <a:r>
              <a:rPr lang="en-US" baseline="0" dirty="0" smtClean="0"/>
              <a:t>Up to 23% said that their social lives would be non-existent without a smartphone or tablet.  </a:t>
            </a:r>
            <a:endParaRPr lang="en-US" dirty="0" smtClean="0"/>
          </a:p>
          <a:p>
            <a:endParaRPr lang="en-US" dirty="0" smtClean="0"/>
          </a:p>
          <a:p>
            <a:r>
              <a:rPr lang="en-US" dirty="0" smtClean="0"/>
              <a:t>Again, what is</a:t>
            </a:r>
            <a:r>
              <a:rPr lang="en-US" baseline="0" dirty="0" smtClean="0"/>
              <a:t> highlighted is one end of the bell curve, the heavy users, the addicted users, the extreme users. Whereas for the majority of us, it would seem that we manage to have a social life without a huge reliance on or mediation by technology.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ABC26EB-5576-1F4F-9C14-095E079A4686}" type="slidenum">
              <a:rPr lang="en-US" smtClean="0"/>
              <a:pPr/>
              <a:t>5</a:t>
            </a:fld>
            <a:endParaRPr lang="en-US"/>
          </a:p>
        </p:txBody>
      </p:sp>
    </p:spTree>
    <p:extLst>
      <p:ext uri="{BB962C8B-B14F-4D97-AF65-F5344CB8AC3E}">
        <p14:creationId xmlns:p14="http://schemas.microsoft.com/office/powerpoint/2010/main" val="2703004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that same report, they devise 7 categories</a:t>
            </a:r>
            <a:r>
              <a:rPr lang="en-US" baseline="0" dirty="0" smtClean="0"/>
              <a:t> of online participants.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Of those 7 categories, 4 would fit that left hand side of the tech adoption bell curve: they are the natives, </a:t>
            </a:r>
            <a:r>
              <a:rPr lang="en-US" baseline="0" dirty="0" err="1" smtClean="0"/>
              <a:t>lifestylers</a:t>
            </a:r>
            <a:r>
              <a:rPr lang="en-US" baseline="0" dirty="0" smtClean="0"/>
              <a:t>, the connectors and workaholics. So these are the early adopters, the heavy users, the extreme users, the ones who get the attention.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other 3 make up the more neglected categories, but nevertheless, constitute that other end, possibly the other half of the bell curve. They are  the cruisers, the </a:t>
            </a:r>
            <a:r>
              <a:rPr lang="en-US" baseline="0" dirty="0" err="1" smtClean="0"/>
              <a:t>inadvertents</a:t>
            </a:r>
            <a:r>
              <a:rPr lang="en-US" baseline="0" dirty="0" smtClean="0"/>
              <a:t> and the drifters.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ABC26EB-5576-1F4F-9C14-095E079A4686}" type="slidenum">
              <a:rPr lang="en-US" smtClean="0"/>
              <a:pPr/>
              <a:t>6</a:t>
            </a:fld>
            <a:endParaRPr lang="en-US"/>
          </a:p>
        </p:txBody>
      </p:sp>
    </p:spTree>
    <p:extLst>
      <p:ext uri="{BB962C8B-B14F-4D97-AF65-F5344CB8AC3E}">
        <p14:creationId xmlns:p14="http://schemas.microsoft.com/office/powerpoint/2010/main" val="4160739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1688" y="685800"/>
            <a:ext cx="2738437" cy="2054225"/>
          </a:xfrm>
        </p:spPr>
      </p:sp>
      <p:sp>
        <p:nvSpPr>
          <p:cNvPr id="3" name="Notes Placeholder 2"/>
          <p:cNvSpPr>
            <a:spLocks noGrp="1"/>
          </p:cNvSpPr>
          <p:nvPr>
            <p:ph type="body" idx="1"/>
          </p:nvPr>
        </p:nvSpPr>
        <p:spPr>
          <a:xfrm>
            <a:off x="796320" y="2744901"/>
            <a:ext cx="5686408" cy="6260960"/>
          </a:xfrm>
        </p:spPr>
        <p:txBody>
          <a:bodyPr/>
          <a:lstStyle/>
          <a:p>
            <a:r>
              <a:rPr lang="en-US" dirty="0" smtClean="0"/>
              <a:t>Some might say that</a:t>
            </a:r>
            <a:r>
              <a:rPr lang="en-US" baseline="0" dirty="0" smtClean="0"/>
              <a:t> I am making quite a claim. That a good chunk, maybe up to half of the population fall into those 3 neglected categories. </a:t>
            </a:r>
          </a:p>
          <a:p>
            <a:endParaRPr lang="en-US" baseline="0" dirty="0" smtClean="0"/>
          </a:p>
          <a:p>
            <a:r>
              <a:rPr lang="en-US" baseline="0" dirty="0" smtClean="0"/>
              <a:t>But this is backed up by their own data which indicates that well over a third of those surveyed struggled to keep up with the rapid increase in digital device capabilities. </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Furthermore, 31% cited the government sector out of all sectors has having the worst digital experiences.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 what</a:t>
            </a:r>
            <a:r>
              <a:rPr lang="en-US" baseline="0" dirty="0" smtClean="0"/>
              <a:t> can be concluded from this? I would suggest that it shows a willful misunderstanding if not ignorance of how people use and participate in technology. It shows a win for techno-evangelism and the lure of the new.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have research and statistics and </a:t>
            </a:r>
            <a:r>
              <a:rPr lang="en-US" baseline="0" dirty="0" err="1" smtClean="0"/>
              <a:t>infographics</a:t>
            </a:r>
            <a:r>
              <a:rPr lang="en-US" baseline="0" dirty="0" smtClean="0"/>
              <a:t> that focus attention on early adopters, on those who are using the newest, shiniest devices.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What is then overlooked are conventional practices, more traditional or older technologies that are being used.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a:t>
            </a:r>
            <a:r>
              <a:rPr lang="en-US" baseline="0" dirty="0" smtClean="0"/>
              <a:t> a result of that, online services and digital experiences are then designed without consideration to what most of us use, what most of us find familiar and comforting and perfectly usable.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When nearly</a:t>
            </a:r>
            <a:r>
              <a:rPr lang="en-US" baseline="0" dirty="0" smtClean="0"/>
              <a:t> one in three respondents are saying that </a:t>
            </a:r>
            <a:r>
              <a:rPr lang="en-US" baseline="0" dirty="0" err="1" smtClean="0"/>
              <a:t>govt</a:t>
            </a:r>
            <a:r>
              <a:rPr lang="en-US" baseline="0" dirty="0" smtClean="0"/>
              <a:t> online services - services that have to be used by everyone and so must be designed for universal use and access – are amongst the worst they have experienced, then there is a compelling basis for shifting our attention to: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37% who are struggling with the proliferation and plethora of devices in the tech landscape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other end of the tech adoption bell curve, the right hand side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laggards, the sloths, the Luddites.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ABC26EB-5576-1F4F-9C14-095E079A4686}" type="slidenum">
              <a:rPr lang="en-US" smtClean="0"/>
              <a:pPr/>
              <a:t>7</a:t>
            </a:fld>
            <a:endParaRPr lang="en-US"/>
          </a:p>
        </p:txBody>
      </p:sp>
    </p:spTree>
    <p:extLst>
      <p:ext uri="{BB962C8B-B14F-4D97-AF65-F5344CB8AC3E}">
        <p14:creationId xmlns:p14="http://schemas.microsoft.com/office/powerpoint/2010/main" val="3336816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48C19B-65F2-D144-B54D-DFEAEB34C0DF}" type="slidenum">
              <a:rPr lang="en-US"/>
              <a:pPr/>
              <a:t>8</a:t>
            </a:fld>
            <a:endParaRPr lang="en-US"/>
          </a:p>
        </p:txBody>
      </p:sp>
      <p:sp>
        <p:nvSpPr>
          <p:cNvPr id="58370" name="Rectangle 2"/>
          <p:cNvSpPr>
            <a:spLocks noGrp="1" noRot="1" noChangeAspect="1" noChangeArrowheads="1" noTextEdit="1"/>
          </p:cNvSpPr>
          <p:nvPr>
            <p:ph type="sldImg"/>
          </p:nvPr>
        </p:nvSpPr>
        <p:spPr>
          <a:xfrm>
            <a:off x="879475" y="685800"/>
            <a:ext cx="3144838" cy="2359025"/>
          </a:xfrm>
          <a:ln/>
        </p:spPr>
      </p:sp>
      <p:sp>
        <p:nvSpPr>
          <p:cNvPr id="58371" name="Rectangle 3"/>
          <p:cNvSpPr>
            <a:spLocks noGrp="1" noChangeArrowheads="1"/>
          </p:cNvSpPr>
          <p:nvPr>
            <p:ph type="body" idx="1"/>
          </p:nvPr>
        </p:nvSpPr>
        <p:spPr>
          <a:xfrm>
            <a:off x="685800" y="3232018"/>
            <a:ext cx="5486400" cy="4932635"/>
          </a:xfrm>
        </p:spPr>
        <p:txBody>
          <a:bodyPr/>
          <a:lstStyle/>
          <a:p>
            <a:r>
              <a:rPr lang="en-US" sz="1200" kern="1200" dirty="0" smtClean="0">
                <a:solidFill>
                  <a:schemeClr val="tx1"/>
                </a:solidFill>
                <a:effectLst/>
                <a:latin typeface="+mn-lt"/>
                <a:ea typeface="+mn-ea"/>
                <a:cs typeface="+mn-cs"/>
              </a:rPr>
              <a:t>What can we learn from those who can’t or don’t use the internet – their reasons for being offline, their alternative information and service-seeking practices – in order to design social solutions to more inclusive online services? </a:t>
            </a: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means critically evaluating how the design of online environments may reinforce the existing age, class, gender and education bias.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means</a:t>
            </a:r>
            <a:r>
              <a:rPr lang="en-US" sz="1200" kern="1200" baseline="0" dirty="0" smtClean="0">
                <a:solidFill>
                  <a:schemeClr val="tx1"/>
                </a:solidFill>
                <a:effectLst/>
                <a:latin typeface="+mn-lt"/>
                <a:ea typeface="+mn-ea"/>
                <a:cs typeface="+mn-cs"/>
              </a:rPr>
              <a:t> being open to the possibility that this may not be a minority of stick-in-the-muds, but a significant number of us and people we know.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How many of us know someone who falls into this 46% of Australians? Some may not be able to read, others can but would find it difficult to get through a newspaper. Or would need help with following instructions on a medicine bottle, and figuring out what a </a:t>
            </a:r>
            <a:r>
              <a:rPr lang="en-US" sz="1200" kern="1200" baseline="0" dirty="0" err="1" smtClean="0">
                <a:solidFill>
                  <a:schemeClr val="tx1"/>
                </a:solidFill>
                <a:effectLst/>
                <a:latin typeface="+mn-lt"/>
                <a:ea typeface="+mn-ea"/>
                <a:cs typeface="+mn-cs"/>
              </a:rPr>
              <a:t>Centrelink</a:t>
            </a:r>
            <a:r>
              <a:rPr lang="en-US" sz="1200" kern="1200" baseline="0" dirty="0" smtClean="0">
                <a:solidFill>
                  <a:schemeClr val="tx1"/>
                </a:solidFill>
                <a:effectLst/>
                <a:latin typeface="+mn-lt"/>
                <a:ea typeface="+mn-ea"/>
                <a:cs typeface="+mn-cs"/>
              </a:rPr>
              <a:t> letter was asking them to do. </a:t>
            </a:r>
            <a:endParaRPr lang="en-US" dirty="0" smtClean="0">
              <a:effectLst/>
            </a:endParaRPr>
          </a:p>
          <a:p>
            <a:endParaRPr lang="en-US" dirty="0">
              <a:effectLs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388938"/>
            <a:ext cx="1524000" cy="1143000"/>
          </a:xfrm>
        </p:spPr>
      </p:sp>
      <p:sp>
        <p:nvSpPr>
          <p:cNvPr id="3" name="Notes Placeholder 2"/>
          <p:cNvSpPr>
            <a:spLocks noGrp="1"/>
          </p:cNvSpPr>
          <p:nvPr>
            <p:ph type="body" idx="1"/>
          </p:nvPr>
        </p:nvSpPr>
        <p:spPr>
          <a:xfrm>
            <a:off x="685800" y="1532350"/>
            <a:ext cx="5486400" cy="9421914"/>
          </a:xfrm>
        </p:spPr>
        <p:txBody>
          <a:bodyPr/>
          <a:lstStyle/>
          <a:p>
            <a:r>
              <a:rPr lang="en-US" sz="1050" kern="1200" dirty="0" smtClean="0">
                <a:solidFill>
                  <a:schemeClr val="tx1"/>
                </a:solidFill>
                <a:effectLst/>
              </a:rPr>
              <a:t>This requires re-thinking the push towards e-government, in which all information and services of government departments are available online, often at the expense of cutting existing (traditional or non-digital) alternatives. </a:t>
            </a:r>
          </a:p>
          <a:p>
            <a:endParaRPr lang="en-US" sz="1050" dirty="0" smtClean="0">
              <a:effectLst/>
            </a:endParaRPr>
          </a:p>
          <a:p>
            <a:r>
              <a:rPr lang="en-US" sz="1050" dirty="0" smtClean="0">
                <a:effectLst/>
              </a:rPr>
              <a:t>For example,</a:t>
            </a:r>
            <a:r>
              <a:rPr lang="en-US" sz="1050" baseline="0" dirty="0" smtClean="0">
                <a:effectLst/>
              </a:rPr>
              <a:t> to lodge business tax return, it is now only possible to do it online. The option for paper submission is no longer available. </a:t>
            </a:r>
            <a:endParaRPr lang="en-US" sz="105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05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050" dirty="0" smtClean="0">
                <a:effectLst/>
              </a:rPr>
              <a:t>Any future service provider will have to ask themselves</a:t>
            </a:r>
            <a:r>
              <a:rPr lang="en-US" sz="1050" baseline="0" dirty="0" smtClean="0">
                <a:effectLst/>
              </a:rPr>
              <a:t> some difficult questions: </a:t>
            </a:r>
            <a:endParaRPr lang="en-US" sz="105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050" dirty="0" smtClean="0">
              <a:effectLst/>
            </a:endParaRPr>
          </a:p>
          <a:p>
            <a:r>
              <a:rPr lang="en-US" sz="1050" dirty="0" smtClean="0">
                <a:effectLst/>
              </a:rPr>
              <a:t>Is</a:t>
            </a:r>
            <a:r>
              <a:rPr lang="en-US" sz="1050" baseline="0" dirty="0" smtClean="0">
                <a:effectLst/>
              </a:rPr>
              <a:t> this </a:t>
            </a:r>
            <a:r>
              <a:rPr lang="en-US" sz="1050" kern="1200" dirty="0" smtClean="0">
                <a:solidFill>
                  <a:schemeClr val="tx1"/>
                </a:solidFill>
                <a:effectLst/>
              </a:rPr>
              <a:t>privileging of one technology </a:t>
            </a:r>
            <a:r>
              <a:rPr lang="en-US" sz="1050" kern="1200" smtClean="0">
                <a:solidFill>
                  <a:schemeClr val="tx1"/>
                </a:solidFill>
                <a:effectLst/>
              </a:rPr>
              <a:t>over others </a:t>
            </a:r>
            <a:r>
              <a:rPr lang="en-US" sz="1050" kern="1200" dirty="0" smtClean="0">
                <a:solidFill>
                  <a:schemeClr val="tx1"/>
                </a:solidFill>
                <a:effectLst/>
              </a:rPr>
              <a:t>essentially discriminatory?</a:t>
            </a:r>
            <a:r>
              <a:rPr lang="en-US" sz="1050" kern="1200" baseline="0" dirty="0" smtClean="0">
                <a:solidFill>
                  <a:schemeClr val="tx1"/>
                </a:solidFill>
                <a:effectLst/>
              </a:rPr>
              <a:t> I would say it is on a number of levels. </a:t>
            </a:r>
          </a:p>
          <a:p>
            <a:r>
              <a:rPr lang="en-US" sz="1050" kern="1200" baseline="0" dirty="0" smtClean="0">
                <a:solidFill>
                  <a:schemeClr val="tx1"/>
                </a:solidFill>
                <a:effectLst/>
              </a:rPr>
              <a:t> </a:t>
            </a:r>
          </a:p>
          <a:p>
            <a:r>
              <a:rPr lang="en-US" sz="1050" kern="1200" baseline="0" dirty="0" smtClean="0">
                <a:solidFill>
                  <a:schemeClr val="tx1"/>
                </a:solidFill>
                <a:effectLst/>
              </a:rPr>
              <a:t>It discriminates according the device you use, in that I would find information more quickly online than if I choose to call and ask a question. The user experience is deliberately better on one compared to another. </a:t>
            </a:r>
          </a:p>
          <a:p>
            <a:endParaRPr lang="en-US" sz="1050" kern="1200" baseline="0" dirty="0" smtClean="0">
              <a:solidFill>
                <a:schemeClr val="tx1"/>
              </a:solidFill>
              <a:effectLst/>
            </a:endParaRPr>
          </a:p>
          <a:p>
            <a:r>
              <a:rPr lang="en-US" sz="1050" kern="1200" baseline="0" dirty="0" smtClean="0">
                <a:solidFill>
                  <a:schemeClr val="tx1"/>
                </a:solidFill>
                <a:effectLst/>
              </a:rPr>
              <a:t>It discriminates according to your capacity to pay for the device you use, so that you are rewarded with better service if you invest in the appropriate hardware and Internet access, unlike one of my refugee research participants who only had a mobile phone and used his entire $30 of prepaid credit waiting on the line to speak to </a:t>
            </a:r>
            <a:r>
              <a:rPr lang="en-US" sz="1050" kern="1200" baseline="0" dirty="0" err="1" smtClean="0">
                <a:solidFill>
                  <a:schemeClr val="tx1"/>
                </a:solidFill>
                <a:effectLst/>
              </a:rPr>
              <a:t>Centrelink</a:t>
            </a:r>
            <a:r>
              <a:rPr lang="en-US" sz="1050" kern="1200" baseline="0" dirty="0" smtClean="0">
                <a:solidFill>
                  <a:schemeClr val="tx1"/>
                </a:solidFill>
                <a:effectLst/>
              </a:rPr>
              <a:t>. </a:t>
            </a:r>
          </a:p>
          <a:p>
            <a:endParaRPr lang="en-US" sz="1050" kern="1200" baseline="0" dirty="0" smtClean="0">
              <a:solidFill>
                <a:schemeClr val="tx1"/>
              </a:solidFill>
              <a:effectLst/>
            </a:endParaRPr>
          </a:p>
          <a:p>
            <a:r>
              <a:rPr lang="en-US" sz="1050" kern="1200" baseline="0" dirty="0" smtClean="0">
                <a:solidFill>
                  <a:schemeClr val="tx1"/>
                </a:solidFill>
                <a:effectLst/>
              </a:rPr>
              <a:t>It discriminates against the people who don’t own or have access to the right devices and platforms. </a:t>
            </a:r>
          </a:p>
          <a:p>
            <a:endParaRPr lang="en-US" sz="1050" kern="1200" baseline="0" dirty="0" smtClean="0">
              <a:solidFill>
                <a:schemeClr val="tx1"/>
              </a:solidFill>
              <a:effectLst/>
            </a:endParaRPr>
          </a:p>
          <a:p>
            <a:r>
              <a:rPr lang="en-US" sz="1050" kern="1200" baseline="0" dirty="0" smtClean="0">
                <a:solidFill>
                  <a:schemeClr val="tx1"/>
                </a:solidFill>
                <a:effectLst/>
              </a:rPr>
              <a:t>So the question then becomes: whose responsibility is it to ensure access? Where does the onus lie? </a:t>
            </a:r>
            <a:endParaRPr lang="en-US" sz="1050" dirty="0"/>
          </a:p>
        </p:txBody>
      </p:sp>
      <p:sp>
        <p:nvSpPr>
          <p:cNvPr id="4" name="Slide Number Placeholder 3"/>
          <p:cNvSpPr>
            <a:spLocks noGrp="1"/>
          </p:cNvSpPr>
          <p:nvPr>
            <p:ph type="sldNum" sz="quarter" idx="10"/>
          </p:nvPr>
        </p:nvSpPr>
        <p:spPr/>
        <p:txBody>
          <a:bodyPr/>
          <a:lstStyle/>
          <a:p>
            <a:fld id="{8ABC26EB-5576-1F4F-9C14-095E079A4686}" type="slidenum">
              <a:rPr lang="en-US" smtClean="0"/>
              <a:pPr/>
              <a:t>9</a:t>
            </a:fld>
            <a:endParaRPr lang="en-US"/>
          </a:p>
        </p:txBody>
      </p:sp>
    </p:spTree>
    <p:extLst>
      <p:ext uri="{BB962C8B-B14F-4D97-AF65-F5344CB8AC3E}">
        <p14:creationId xmlns:p14="http://schemas.microsoft.com/office/powerpoint/2010/main" val="1730663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CB781B94-F343-E542-8CF0-0BC6930C4FBE}" type="datetimeFigureOut">
              <a:rPr lang="en-US" smtClean="0"/>
              <a:pPr/>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535E2-F08F-F24A-9DFA-EFF700C3D0B9}" type="slidenum">
              <a:rPr lang="en-US" smtClean="0"/>
              <a:pPr/>
              <a:t>‹#›</a:t>
            </a:fld>
            <a:endParaRPr lang="en-US"/>
          </a:p>
        </p:txBody>
      </p:sp>
    </p:spTree>
    <p:extLst>
      <p:ext uri="{BB962C8B-B14F-4D97-AF65-F5344CB8AC3E}">
        <p14:creationId xmlns:p14="http://schemas.microsoft.com/office/powerpoint/2010/main" val="1457340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CB781B94-F343-E542-8CF0-0BC6930C4FBE}" type="datetimeFigureOut">
              <a:rPr lang="en-US" smtClean="0"/>
              <a:pPr/>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535E2-F08F-F24A-9DFA-EFF700C3D0B9}" type="slidenum">
              <a:rPr lang="en-US" smtClean="0"/>
              <a:pPr/>
              <a:t>‹#›</a:t>
            </a:fld>
            <a:endParaRPr lang="en-US"/>
          </a:p>
        </p:txBody>
      </p:sp>
    </p:spTree>
    <p:extLst>
      <p:ext uri="{BB962C8B-B14F-4D97-AF65-F5344CB8AC3E}">
        <p14:creationId xmlns:p14="http://schemas.microsoft.com/office/powerpoint/2010/main" val="2901460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CB781B94-F343-E542-8CF0-0BC6930C4FBE}" type="datetimeFigureOut">
              <a:rPr lang="en-US" smtClean="0"/>
              <a:pPr/>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535E2-F08F-F24A-9DFA-EFF700C3D0B9}" type="slidenum">
              <a:rPr lang="en-US" smtClean="0"/>
              <a:pPr/>
              <a:t>‹#›</a:t>
            </a:fld>
            <a:endParaRPr lang="en-US"/>
          </a:p>
        </p:txBody>
      </p:sp>
    </p:spTree>
    <p:extLst>
      <p:ext uri="{BB962C8B-B14F-4D97-AF65-F5344CB8AC3E}">
        <p14:creationId xmlns:p14="http://schemas.microsoft.com/office/powerpoint/2010/main" val="3043079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CB781B94-F343-E542-8CF0-0BC6930C4FBE}" type="datetimeFigureOut">
              <a:rPr lang="en-US" smtClean="0"/>
              <a:pPr/>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535E2-F08F-F24A-9DFA-EFF700C3D0B9}" type="slidenum">
              <a:rPr lang="en-US" smtClean="0"/>
              <a:pPr/>
              <a:t>‹#›</a:t>
            </a:fld>
            <a:endParaRPr lang="en-US"/>
          </a:p>
        </p:txBody>
      </p:sp>
    </p:spTree>
    <p:extLst>
      <p:ext uri="{BB962C8B-B14F-4D97-AF65-F5344CB8AC3E}">
        <p14:creationId xmlns:p14="http://schemas.microsoft.com/office/powerpoint/2010/main" val="1867925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CB781B94-F343-E542-8CF0-0BC6930C4FBE}" type="datetimeFigureOut">
              <a:rPr lang="en-US" smtClean="0"/>
              <a:pPr/>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6535E2-F08F-F24A-9DFA-EFF700C3D0B9}" type="slidenum">
              <a:rPr lang="en-US" smtClean="0"/>
              <a:pPr/>
              <a:t>‹#›</a:t>
            </a:fld>
            <a:endParaRPr lang="en-US"/>
          </a:p>
        </p:txBody>
      </p:sp>
    </p:spTree>
    <p:extLst>
      <p:ext uri="{BB962C8B-B14F-4D97-AF65-F5344CB8AC3E}">
        <p14:creationId xmlns:p14="http://schemas.microsoft.com/office/powerpoint/2010/main" val="2925139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CB781B94-F343-E542-8CF0-0BC6930C4FBE}" type="datetimeFigureOut">
              <a:rPr lang="en-US" smtClean="0"/>
              <a:pPr/>
              <a:t>9/12/2016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6535E2-F08F-F24A-9DFA-EFF700C3D0B9}" type="slidenum">
              <a:rPr lang="en-US" smtClean="0"/>
              <a:pPr/>
              <a:t>‹#›</a:t>
            </a:fld>
            <a:endParaRPr lang="en-US"/>
          </a:p>
        </p:txBody>
      </p:sp>
    </p:spTree>
    <p:extLst>
      <p:ext uri="{BB962C8B-B14F-4D97-AF65-F5344CB8AC3E}">
        <p14:creationId xmlns:p14="http://schemas.microsoft.com/office/powerpoint/2010/main" val="3084849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CB781B94-F343-E542-8CF0-0BC6930C4FBE}" type="datetimeFigureOut">
              <a:rPr lang="en-US" smtClean="0"/>
              <a:pPr/>
              <a:t>9/12/2016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6535E2-F08F-F24A-9DFA-EFF700C3D0B9}" type="slidenum">
              <a:rPr lang="en-US" smtClean="0"/>
              <a:pPr/>
              <a:t>‹#›</a:t>
            </a:fld>
            <a:endParaRPr lang="en-US"/>
          </a:p>
        </p:txBody>
      </p:sp>
    </p:spTree>
    <p:extLst>
      <p:ext uri="{BB962C8B-B14F-4D97-AF65-F5344CB8AC3E}">
        <p14:creationId xmlns:p14="http://schemas.microsoft.com/office/powerpoint/2010/main" val="4059875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CB781B94-F343-E542-8CF0-0BC6930C4FBE}" type="datetimeFigureOut">
              <a:rPr lang="en-US" smtClean="0"/>
              <a:pPr/>
              <a:t>9/12/2016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6535E2-F08F-F24A-9DFA-EFF700C3D0B9}" type="slidenum">
              <a:rPr lang="en-US" smtClean="0"/>
              <a:pPr/>
              <a:t>‹#›</a:t>
            </a:fld>
            <a:endParaRPr lang="en-US"/>
          </a:p>
        </p:txBody>
      </p:sp>
    </p:spTree>
    <p:extLst>
      <p:ext uri="{BB962C8B-B14F-4D97-AF65-F5344CB8AC3E}">
        <p14:creationId xmlns:p14="http://schemas.microsoft.com/office/powerpoint/2010/main" val="3774454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81B94-F343-E542-8CF0-0BC6930C4FBE}" type="datetimeFigureOut">
              <a:rPr lang="en-US" smtClean="0"/>
              <a:pPr/>
              <a:t>9/12/2016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6535E2-F08F-F24A-9DFA-EFF700C3D0B9}" type="slidenum">
              <a:rPr lang="en-US" smtClean="0"/>
              <a:pPr/>
              <a:t>‹#›</a:t>
            </a:fld>
            <a:endParaRPr lang="en-US"/>
          </a:p>
        </p:txBody>
      </p:sp>
    </p:spTree>
    <p:extLst>
      <p:ext uri="{BB962C8B-B14F-4D97-AF65-F5344CB8AC3E}">
        <p14:creationId xmlns:p14="http://schemas.microsoft.com/office/powerpoint/2010/main" val="3476211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CB781B94-F343-E542-8CF0-0BC6930C4FBE}" type="datetimeFigureOut">
              <a:rPr lang="en-US" smtClean="0"/>
              <a:pPr/>
              <a:t>9/12/2016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6535E2-F08F-F24A-9DFA-EFF700C3D0B9}" type="slidenum">
              <a:rPr lang="en-US" smtClean="0"/>
              <a:pPr/>
              <a:t>‹#›</a:t>
            </a:fld>
            <a:endParaRPr lang="en-US"/>
          </a:p>
        </p:txBody>
      </p:sp>
    </p:spTree>
    <p:extLst>
      <p:ext uri="{BB962C8B-B14F-4D97-AF65-F5344CB8AC3E}">
        <p14:creationId xmlns:p14="http://schemas.microsoft.com/office/powerpoint/2010/main" val="2986294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CB781B94-F343-E542-8CF0-0BC6930C4FBE}" type="datetimeFigureOut">
              <a:rPr lang="en-US" smtClean="0"/>
              <a:pPr/>
              <a:t>9/12/2016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6535E2-F08F-F24A-9DFA-EFF700C3D0B9}" type="slidenum">
              <a:rPr lang="en-US" smtClean="0"/>
              <a:pPr/>
              <a:t>‹#›</a:t>
            </a:fld>
            <a:endParaRPr lang="en-US"/>
          </a:p>
        </p:txBody>
      </p:sp>
    </p:spTree>
    <p:extLst>
      <p:ext uri="{BB962C8B-B14F-4D97-AF65-F5344CB8AC3E}">
        <p14:creationId xmlns:p14="http://schemas.microsoft.com/office/powerpoint/2010/main" val="1592775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781B94-F343-E542-8CF0-0BC6930C4FBE}" type="datetimeFigureOut">
              <a:rPr lang="en-US" smtClean="0"/>
              <a:pPr/>
              <a:t>9/12/2016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6535E2-F08F-F24A-9DFA-EFF700C3D0B9}" type="slidenum">
              <a:rPr lang="en-US" smtClean="0"/>
              <a:pPr/>
              <a:t>‹#›</a:t>
            </a:fld>
            <a:endParaRPr lang="en-US"/>
          </a:p>
        </p:txBody>
      </p:sp>
    </p:spTree>
    <p:extLst>
      <p:ext uri="{BB962C8B-B14F-4D97-AF65-F5344CB8AC3E}">
        <p14:creationId xmlns:p14="http://schemas.microsoft.com/office/powerpoint/2010/main" val="144961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doption-curve-tom-fishbourn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7555"/>
            <a:ext cx="9144000" cy="5990446"/>
          </a:xfrm>
          <a:prstGeom prst="rect">
            <a:avLst/>
          </a:prstGeom>
        </p:spPr>
      </p:pic>
      <p:sp>
        <p:nvSpPr>
          <p:cNvPr id="3" name="Title 1"/>
          <p:cNvSpPr txBox="1">
            <a:spLocks/>
          </p:cNvSpPr>
          <p:nvPr/>
        </p:nvSpPr>
        <p:spPr>
          <a:xfrm>
            <a:off x="685800" y="0"/>
            <a:ext cx="7772400" cy="86755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Connecting the Future Consumer</a:t>
            </a:r>
            <a:endParaRPr lang="en-US" dirty="0"/>
          </a:p>
        </p:txBody>
      </p:sp>
    </p:spTree>
    <p:extLst>
      <p:ext uri="{BB962C8B-B14F-4D97-AF65-F5344CB8AC3E}">
        <p14:creationId xmlns:p14="http://schemas.microsoft.com/office/powerpoint/2010/main" val="1247637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eGovernment.jpg"/>
          <p:cNvPicPr>
            <a:picLocks noGrp="1" noChangeAspect="1"/>
          </p:cNvPicPr>
          <p:nvPr>
            <p:ph idx="1"/>
          </p:nvPr>
        </p:nvPicPr>
        <p:blipFill>
          <a:blip r:embed="rId3"/>
          <a:stretch>
            <a:fillRect/>
          </a:stretch>
        </p:blipFill>
        <p:spPr>
          <a:xfrm>
            <a:off x="614892" y="327819"/>
            <a:ext cx="7995708" cy="5996781"/>
          </a:xfrm>
        </p:spPr>
      </p:pic>
    </p:spTree>
    <p:extLst>
      <p:ext uri="{BB962C8B-B14F-4D97-AF65-F5344CB8AC3E}">
        <p14:creationId xmlns:p14="http://schemas.microsoft.com/office/powerpoint/2010/main" val="400061652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xmlns:mv="urn:schemas-microsoft-com:mac:vml">
      <mp:transition xmlns:mp="http://schemas.microsoft.com/office/mac/powerpoint/2008/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762000" y="228600"/>
            <a:ext cx="4038600" cy="3810000"/>
          </a:xfrm>
          <a:prstGeom prst="ellipse">
            <a:avLst/>
          </a:prstGeom>
          <a:solidFill>
            <a:schemeClr val="tx2">
              <a:lumMod val="40000"/>
              <a:lumOff val="60000"/>
              <a:alpha val="49000"/>
            </a:schemeClr>
          </a:solid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smtClean="0">
                <a:solidFill>
                  <a:schemeClr val="bg1">
                    <a:lumMod val="50000"/>
                  </a:schemeClr>
                </a:solidFill>
              </a:rPr>
              <a:t>Content </a:t>
            </a:r>
            <a:r>
              <a:rPr lang="en-US" sz="4000" b="1" dirty="0" err="1" smtClean="0">
                <a:solidFill>
                  <a:schemeClr val="bg1">
                    <a:lumMod val="50000"/>
                  </a:schemeClr>
                </a:solidFill>
              </a:rPr>
              <a:t>literacies</a:t>
            </a:r>
            <a:endParaRPr lang="en-US" sz="4000" b="1" dirty="0">
              <a:solidFill>
                <a:schemeClr val="bg1">
                  <a:lumMod val="50000"/>
                </a:schemeClr>
              </a:solidFill>
            </a:endParaRPr>
          </a:p>
        </p:txBody>
      </p:sp>
      <p:sp>
        <p:nvSpPr>
          <p:cNvPr id="9" name="Oval 8"/>
          <p:cNvSpPr/>
          <p:nvPr/>
        </p:nvSpPr>
        <p:spPr>
          <a:xfrm>
            <a:off x="2640023" y="2667000"/>
            <a:ext cx="3960032" cy="3733800"/>
          </a:xfrm>
          <a:prstGeom prst="ellipse">
            <a:avLst/>
          </a:prstGeom>
          <a:solidFill>
            <a:srgbClr val="FF0000">
              <a:alpha val="49000"/>
            </a:srgbClr>
          </a:solid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800" b="1" dirty="0" smtClean="0">
                <a:solidFill>
                  <a:schemeClr val="bg1">
                    <a:lumMod val="50000"/>
                  </a:schemeClr>
                </a:solidFill>
              </a:rPr>
              <a:t>Affordability</a:t>
            </a:r>
            <a:endParaRPr lang="en-US" sz="3800" b="1" dirty="0">
              <a:solidFill>
                <a:schemeClr val="bg1">
                  <a:lumMod val="50000"/>
                </a:schemeClr>
              </a:solidFill>
            </a:endParaRPr>
          </a:p>
        </p:txBody>
      </p:sp>
      <p:sp>
        <p:nvSpPr>
          <p:cNvPr id="10" name="Oval 9"/>
          <p:cNvSpPr/>
          <p:nvPr/>
        </p:nvSpPr>
        <p:spPr>
          <a:xfrm>
            <a:off x="4484417" y="178464"/>
            <a:ext cx="3962400" cy="3810000"/>
          </a:xfrm>
          <a:prstGeom prst="ellipse">
            <a:avLst/>
          </a:prstGeom>
          <a:solidFill>
            <a:srgbClr val="FFFF00">
              <a:alpha val="49000"/>
            </a:srgbClr>
          </a:solidFill>
          <a:ln>
            <a:solidFill>
              <a:schemeClr val="accent1">
                <a:shade val="95000"/>
                <a:satMod val="105000"/>
                <a:alpha val="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smtClean="0">
                <a:solidFill>
                  <a:schemeClr val="bg1">
                    <a:lumMod val="50000"/>
                  </a:schemeClr>
                </a:solidFill>
              </a:rPr>
              <a:t>Technical</a:t>
            </a:r>
          </a:p>
          <a:p>
            <a:pPr algn="ctr"/>
            <a:r>
              <a:rPr lang="en-US" sz="4000" b="1" dirty="0" err="1" smtClean="0">
                <a:solidFill>
                  <a:schemeClr val="bg1">
                    <a:lumMod val="50000"/>
                  </a:schemeClr>
                </a:solidFill>
              </a:rPr>
              <a:t>literacies</a:t>
            </a:r>
            <a:endParaRPr lang="en-US" sz="4000" b="1" dirty="0">
              <a:solidFill>
                <a:schemeClr val="bg1">
                  <a:lumMod val="50000"/>
                </a:schemeClr>
              </a:solidFill>
            </a:endParaRPr>
          </a:p>
        </p:txBody>
      </p:sp>
    </p:spTree>
    <p:extLst>
      <p:ext uri="{BB962C8B-B14F-4D97-AF65-F5344CB8AC3E}">
        <p14:creationId xmlns:p14="http://schemas.microsoft.com/office/powerpoint/2010/main" val="343663248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xmlns:mv="urn:schemas-microsoft-com:mac:vml">
      <mp:transition xmlns:mp="http://schemas.microsoft.com/office/mac/powerpoint/2008/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517979" y="1504039"/>
            <a:ext cx="8438045" cy="2985433"/>
          </a:xfrm>
          <a:prstGeom prst="rect">
            <a:avLst/>
          </a:prstGeom>
          <a:noFill/>
        </p:spPr>
        <p:txBody>
          <a:bodyPr wrap="square" rtlCol="0">
            <a:spAutoFit/>
          </a:bodyPr>
          <a:lstStyle/>
          <a:p>
            <a:endParaRPr lang="en-US" sz="2800" dirty="0" smtClean="0">
              <a:solidFill>
                <a:schemeClr val="bg1"/>
              </a:solidFill>
              <a:latin typeface="Helvetica"/>
              <a:cs typeface="Helvetica"/>
            </a:endParaRPr>
          </a:p>
          <a:p>
            <a:r>
              <a:rPr lang="en-US" sz="3200" b="1" i="1" dirty="0" smtClean="0">
                <a:solidFill>
                  <a:schemeClr val="bg1"/>
                </a:solidFill>
                <a:latin typeface="Helvetica"/>
                <a:cs typeface="Helvetica"/>
              </a:rPr>
              <a:t>Link to me  </a:t>
            </a:r>
            <a:r>
              <a:rPr lang="en-US" sz="3200" dirty="0" err="1" smtClean="0">
                <a:solidFill>
                  <a:schemeClr val="bg1"/>
                </a:solidFill>
                <a:latin typeface="Helvetica"/>
                <a:cs typeface="Helvetica"/>
              </a:rPr>
              <a:t>au.linkedin.com</a:t>
            </a:r>
            <a:r>
              <a:rPr lang="en-US" sz="3200" dirty="0" smtClean="0">
                <a:solidFill>
                  <a:schemeClr val="bg1"/>
                </a:solidFill>
                <a:latin typeface="Helvetica"/>
                <a:cs typeface="Helvetica"/>
              </a:rPr>
              <a:t>/in/lindaleung247</a:t>
            </a:r>
            <a:endParaRPr lang="en-US" sz="3200" dirty="0">
              <a:solidFill>
                <a:schemeClr val="bg1"/>
              </a:solidFill>
              <a:latin typeface="Helvetica"/>
              <a:cs typeface="Helvetica"/>
            </a:endParaRPr>
          </a:p>
          <a:p>
            <a:r>
              <a:rPr lang="en-US" sz="3200" b="1" i="1" dirty="0" smtClean="0">
                <a:solidFill>
                  <a:schemeClr val="bg1"/>
                </a:solidFill>
                <a:latin typeface="Helvetica"/>
                <a:cs typeface="Helvetica"/>
              </a:rPr>
              <a:t>   </a:t>
            </a:r>
            <a:endParaRPr lang="en-US" sz="3200" b="1" dirty="0" smtClean="0">
              <a:solidFill>
                <a:schemeClr val="bg1"/>
              </a:solidFill>
              <a:latin typeface="Helvetica"/>
              <a:cs typeface="Helvetica"/>
            </a:endParaRPr>
          </a:p>
          <a:p>
            <a:r>
              <a:rPr lang="en-US" sz="3200" b="1" i="1" dirty="0">
                <a:solidFill>
                  <a:schemeClr val="bg1"/>
                </a:solidFill>
                <a:latin typeface="Helvetica"/>
                <a:cs typeface="Helvetica"/>
              </a:rPr>
              <a:t>Talk to me</a:t>
            </a:r>
            <a:r>
              <a:rPr lang="en-US" sz="3200" b="1" i="1" dirty="0" smtClean="0">
                <a:solidFill>
                  <a:schemeClr val="bg1"/>
                </a:solidFill>
                <a:latin typeface="Helvetica"/>
                <a:cs typeface="Helvetica"/>
              </a:rPr>
              <a:t> </a:t>
            </a:r>
            <a:r>
              <a:rPr lang="en-US" sz="3200" dirty="0" smtClean="0">
                <a:solidFill>
                  <a:schemeClr val="bg1"/>
                </a:solidFill>
                <a:latin typeface="Helvetica"/>
                <a:cs typeface="Helvetica"/>
              </a:rPr>
              <a:t> 0403 300 134</a:t>
            </a:r>
            <a:endParaRPr lang="en-US" sz="3200" b="1" dirty="0" smtClean="0">
              <a:solidFill>
                <a:schemeClr val="bg1"/>
              </a:solidFill>
              <a:latin typeface="Helvetica"/>
              <a:cs typeface="Helvetica"/>
            </a:endParaRPr>
          </a:p>
          <a:p>
            <a:endParaRPr lang="en-US" sz="3200" b="1" dirty="0" smtClean="0">
              <a:solidFill>
                <a:schemeClr val="bg1"/>
              </a:solidFill>
              <a:latin typeface="Helvetica"/>
              <a:cs typeface="Helvetica"/>
            </a:endParaRPr>
          </a:p>
          <a:p>
            <a:r>
              <a:rPr lang="en-US" sz="3200" b="1" i="1" dirty="0" smtClean="0">
                <a:solidFill>
                  <a:schemeClr val="bg1"/>
                </a:solidFill>
                <a:latin typeface="Helvetica"/>
                <a:cs typeface="Helvetica"/>
              </a:rPr>
              <a:t>Tweet </a:t>
            </a:r>
            <a:r>
              <a:rPr lang="en-US" sz="3200" b="1" i="1" dirty="0">
                <a:solidFill>
                  <a:schemeClr val="bg1"/>
                </a:solidFill>
                <a:latin typeface="Helvetica"/>
                <a:cs typeface="Helvetica"/>
              </a:rPr>
              <a:t>me </a:t>
            </a:r>
            <a:r>
              <a:rPr lang="en-US" sz="3200" b="1" i="1" dirty="0" smtClean="0">
                <a:solidFill>
                  <a:schemeClr val="bg1"/>
                </a:solidFill>
                <a:latin typeface="Helvetica"/>
                <a:cs typeface="Helvetica"/>
              </a:rPr>
              <a:t>  </a:t>
            </a:r>
            <a:r>
              <a:rPr lang="en-US" sz="3200" dirty="0" smtClean="0">
                <a:solidFill>
                  <a:schemeClr val="bg1"/>
                </a:solidFill>
                <a:latin typeface="Helvetica"/>
                <a:cs typeface="Helvetica"/>
              </a:rPr>
              <a:t>@lindaleung247</a:t>
            </a:r>
            <a:endParaRPr lang="en-US" sz="3200" dirty="0">
              <a:solidFill>
                <a:schemeClr val="bg1"/>
              </a:solidFill>
              <a:latin typeface="Helvetica"/>
              <a:cs typeface="Helvetic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napshot-of-digital-life-in-Australia-2014 jp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080760"/>
          </a:xfrm>
          <a:prstGeom prst="rect">
            <a:avLst/>
          </a:prstGeom>
        </p:spPr>
      </p:pic>
      <p:sp>
        <p:nvSpPr>
          <p:cNvPr id="5" name="TextBox 4"/>
          <p:cNvSpPr txBox="1"/>
          <p:nvPr/>
        </p:nvSpPr>
        <p:spPr>
          <a:xfrm>
            <a:off x="3905249" y="6276459"/>
            <a:ext cx="5095875" cy="369332"/>
          </a:xfrm>
          <a:prstGeom prst="rect">
            <a:avLst/>
          </a:prstGeom>
          <a:noFill/>
        </p:spPr>
        <p:txBody>
          <a:bodyPr wrap="square" rtlCol="0">
            <a:spAutoFit/>
          </a:bodyPr>
          <a:lstStyle/>
          <a:p>
            <a:pPr algn="r"/>
            <a:r>
              <a:rPr lang="en-US" i="1" dirty="0" smtClean="0"/>
              <a:t>ACMA (2015) Australians’ Digital Lives</a:t>
            </a:r>
            <a:endParaRPr lang="en-US" i="1" dirty="0"/>
          </a:p>
        </p:txBody>
      </p:sp>
      <p:sp>
        <p:nvSpPr>
          <p:cNvPr id="2" name="Freeform 1"/>
          <p:cNvSpPr/>
          <p:nvPr/>
        </p:nvSpPr>
        <p:spPr>
          <a:xfrm>
            <a:off x="133300" y="77426"/>
            <a:ext cx="1647873" cy="1177228"/>
          </a:xfrm>
          <a:custGeom>
            <a:avLst/>
            <a:gdLst>
              <a:gd name="connsiteX0" fmla="*/ 21585 w 1647873"/>
              <a:gd name="connsiteY0" fmla="*/ 77470 h 1177228"/>
              <a:gd name="connsiteX1" fmla="*/ 21585 w 1647873"/>
              <a:gd name="connsiteY1" fmla="*/ 77470 h 1177228"/>
              <a:gd name="connsiteX2" fmla="*/ 21585 w 1647873"/>
              <a:gd name="connsiteY2" fmla="*/ 789989 h 1177228"/>
              <a:gd name="connsiteX3" fmla="*/ 68050 w 1647873"/>
              <a:gd name="connsiteY3" fmla="*/ 944885 h 1177228"/>
              <a:gd name="connsiteX4" fmla="*/ 83538 w 1647873"/>
              <a:gd name="connsiteY4" fmla="*/ 991353 h 1177228"/>
              <a:gd name="connsiteX5" fmla="*/ 99027 w 1647873"/>
              <a:gd name="connsiteY5" fmla="*/ 1068801 h 1177228"/>
              <a:gd name="connsiteX6" fmla="*/ 160981 w 1647873"/>
              <a:gd name="connsiteY6" fmla="*/ 1115270 h 1177228"/>
              <a:gd name="connsiteX7" fmla="*/ 377819 w 1647873"/>
              <a:gd name="connsiteY7" fmla="*/ 1161738 h 1177228"/>
              <a:gd name="connsiteX8" fmla="*/ 439773 w 1647873"/>
              <a:gd name="connsiteY8" fmla="*/ 1177228 h 1177228"/>
              <a:gd name="connsiteX9" fmla="*/ 1183219 w 1647873"/>
              <a:gd name="connsiteY9" fmla="*/ 1161738 h 1177228"/>
              <a:gd name="connsiteX10" fmla="*/ 1245173 w 1647873"/>
              <a:gd name="connsiteY10" fmla="*/ 1146249 h 1177228"/>
              <a:gd name="connsiteX11" fmla="*/ 1291638 w 1647873"/>
              <a:gd name="connsiteY11" fmla="*/ 1115270 h 1177228"/>
              <a:gd name="connsiteX12" fmla="*/ 1353592 w 1647873"/>
              <a:gd name="connsiteY12" fmla="*/ 1084291 h 1177228"/>
              <a:gd name="connsiteX13" fmla="*/ 1446523 w 1647873"/>
              <a:gd name="connsiteY13" fmla="*/ 1037822 h 1177228"/>
              <a:gd name="connsiteX14" fmla="*/ 1539454 w 1647873"/>
              <a:gd name="connsiteY14" fmla="*/ 913905 h 1177228"/>
              <a:gd name="connsiteX15" fmla="*/ 1601408 w 1647873"/>
              <a:gd name="connsiteY15" fmla="*/ 805479 h 1177228"/>
              <a:gd name="connsiteX16" fmla="*/ 1616896 w 1647873"/>
              <a:gd name="connsiteY16" fmla="*/ 759010 h 1177228"/>
              <a:gd name="connsiteX17" fmla="*/ 1647873 w 1647873"/>
              <a:gd name="connsiteY17" fmla="*/ 697052 h 1177228"/>
              <a:gd name="connsiteX18" fmla="*/ 1616896 w 1647873"/>
              <a:gd name="connsiteY18" fmla="*/ 464708 h 1177228"/>
              <a:gd name="connsiteX19" fmla="*/ 1508477 w 1647873"/>
              <a:gd name="connsiteY19" fmla="*/ 309813 h 1177228"/>
              <a:gd name="connsiteX20" fmla="*/ 1477500 w 1647873"/>
              <a:gd name="connsiteY20" fmla="*/ 263344 h 1177228"/>
              <a:gd name="connsiteX21" fmla="*/ 1338104 w 1647873"/>
              <a:gd name="connsiteY21" fmla="*/ 185896 h 1177228"/>
              <a:gd name="connsiteX22" fmla="*/ 1214196 w 1647873"/>
              <a:gd name="connsiteY22" fmla="*/ 123938 h 1177228"/>
              <a:gd name="connsiteX23" fmla="*/ 1105777 w 1647873"/>
              <a:gd name="connsiteY23" fmla="*/ 92959 h 1177228"/>
              <a:gd name="connsiteX24" fmla="*/ 1059311 w 1647873"/>
              <a:gd name="connsiteY24" fmla="*/ 77470 h 1177228"/>
              <a:gd name="connsiteX25" fmla="*/ 826985 w 1647873"/>
              <a:gd name="connsiteY25" fmla="*/ 46490 h 1177228"/>
              <a:gd name="connsiteX26" fmla="*/ 641123 w 1647873"/>
              <a:gd name="connsiteY26" fmla="*/ 31001 h 1177228"/>
              <a:gd name="connsiteX27" fmla="*/ 594658 w 1647873"/>
              <a:gd name="connsiteY27" fmla="*/ 15511 h 1177228"/>
              <a:gd name="connsiteX28" fmla="*/ 253912 w 1647873"/>
              <a:gd name="connsiteY28" fmla="*/ 15511 h 1177228"/>
              <a:gd name="connsiteX29" fmla="*/ 145492 w 1647873"/>
              <a:gd name="connsiteY29" fmla="*/ 46490 h 1177228"/>
              <a:gd name="connsiteX30" fmla="*/ 21585 w 1647873"/>
              <a:gd name="connsiteY30" fmla="*/ 77470 h 117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873" h="1177228">
                <a:moveTo>
                  <a:pt x="21585" y="77470"/>
                </a:moveTo>
                <a:lnTo>
                  <a:pt x="21585" y="77470"/>
                </a:lnTo>
                <a:cubicBezTo>
                  <a:pt x="-9886" y="392193"/>
                  <a:pt x="-4373" y="270785"/>
                  <a:pt x="21585" y="789989"/>
                </a:cubicBezTo>
                <a:cubicBezTo>
                  <a:pt x="22962" y="817531"/>
                  <a:pt x="64135" y="933138"/>
                  <a:pt x="68050" y="944885"/>
                </a:cubicBezTo>
                <a:cubicBezTo>
                  <a:pt x="73213" y="960374"/>
                  <a:pt x="80336" y="975343"/>
                  <a:pt x="83538" y="991353"/>
                </a:cubicBezTo>
                <a:cubicBezTo>
                  <a:pt x="88701" y="1017169"/>
                  <a:pt x="85074" y="1046475"/>
                  <a:pt x="99027" y="1068801"/>
                </a:cubicBezTo>
                <a:cubicBezTo>
                  <a:pt x="112708" y="1090692"/>
                  <a:pt x="137152" y="1105341"/>
                  <a:pt x="160981" y="1115270"/>
                </a:cubicBezTo>
                <a:cubicBezTo>
                  <a:pt x="224751" y="1141843"/>
                  <a:pt x="309727" y="1148119"/>
                  <a:pt x="377819" y="1161738"/>
                </a:cubicBezTo>
                <a:cubicBezTo>
                  <a:pt x="398693" y="1165913"/>
                  <a:pt x="419122" y="1172065"/>
                  <a:pt x="439773" y="1177228"/>
                </a:cubicBezTo>
                <a:lnTo>
                  <a:pt x="1183219" y="1161738"/>
                </a:lnTo>
                <a:cubicBezTo>
                  <a:pt x="1204490" y="1160920"/>
                  <a:pt x="1225607" y="1154635"/>
                  <a:pt x="1245173" y="1146249"/>
                </a:cubicBezTo>
                <a:cubicBezTo>
                  <a:pt x="1262283" y="1138916"/>
                  <a:pt x="1275476" y="1124506"/>
                  <a:pt x="1291638" y="1115270"/>
                </a:cubicBezTo>
                <a:cubicBezTo>
                  <a:pt x="1311685" y="1103814"/>
                  <a:pt x="1332370" y="1093387"/>
                  <a:pt x="1353592" y="1084291"/>
                </a:cubicBezTo>
                <a:cubicBezTo>
                  <a:pt x="1392370" y="1067671"/>
                  <a:pt x="1415374" y="1072434"/>
                  <a:pt x="1446523" y="1037822"/>
                </a:cubicBezTo>
                <a:cubicBezTo>
                  <a:pt x="1481061" y="999444"/>
                  <a:pt x="1539454" y="913905"/>
                  <a:pt x="1539454" y="913905"/>
                </a:cubicBezTo>
                <a:cubicBezTo>
                  <a:pt x="1574966" y="807360"/>
                  <a:pt x="1526392" y="936766"/>
                  <a:pt x="1601408" y="805479"/>
                </a:cubicBezTo>
                <a:cubicBezTo>
                  <a:pt x="1609508" y="791303"/>
                  <a:pt x="1610465" y="774017"/>
                  <a:pt x="1616896" y="759010"/>
                </a:cubicBezTo>
                <a:cubicBezTo>
                  <a:pt x="1625991" y="737787"/>
                  <a:pt x="1637547" y="717705"/>
                  <a:pt x="1647873" y="697052"/>
                </a:cubicBezTo>
                <a:cubicBezTo>
                  <a:pt x="1646774" y="683863"/>
                  <a:pt x="1647910" y="520537"/>
                  <a:pt x="1616896" y="464708"/>
                </a:cubicBezTo>
                <a:cubicBezTo>
                  <a:pt x="1581290" y="400614"/>
                  <a:pt x="1549082" y="366665"/>
                  <a:pt x="1508477" y="309813"/>
                </a:cubicBezTo>
                <a:cubicBezTo>
                  <a:pt x="1497657" y="294664"/>
                  <a:pt x="1491509" y="275603"/>
                  <a:pt x="1477500" y="263344"/>
                </a:cubicBezTo>
                <a:cubicBezTo>
                  <a:pt x="1370002" y="169277"/>
                  <a:pt x="1420320" y="223269"/>
                  <a:pt x="1338104" y="185896"/>
                </a:cubicBezTo>
                <a:cubicBezTo>
                  <a:pt x="1296065" y="166786"/>
                  <a:pt x="1258004" y="138541"/>
                  <a:pt x="1214196" y="123938"/>
                </a:cubicBezTo>
                <a:cubicBezTo>
                  <a:pt x="1102795" y="86803"/>
                  <a:pt x="1241906" y="131855"/>
                  <a:pt x="1105777" y="92959"/>
                </a:cubicBezTo>
                <a:cubicBezTo>
                  <a:pt x="1090079" y="88474"/>
                  <a:pt x="1075150" y="81430"/>
                  <a:pt x="1059311" y="77470"/>
                </a:cubicBezTo>
                <a:cubicBezTo>
                  <a:pt x="976566" y="56782"/>
                  <a:pt x="918238" y="54786"/>
                  <a:pt x="826985" y="46490"/>
                </a:cubicBezTo>
                <a:lnTo>
                  <a:pt x="641123" y="31001"/>
                </a:lnTo>
                <a:cubicBezTo>
                  <a:pt x="625635" y="25838"/>
                  <a:pt x="610794" y="17994"/>
                  <a:pt x="594658" y="15511"/>
                </a:cubicBezTo>
                <a:cubicBezTo>
                  <a:pt x="427124" y="-10265"/>
                  <a:pt x="432517" y="627"/>
                  <a:pt x="253912" y="15511"/>
                </a:cubicBezTo>
                <a:cubicBezTo>
                  <a:pt x="142496" y="52653"/>
                  <a:pt x="281638" y="7588"/>
                  <a:pt x="145492" y="46490"/>
                </a:cubicBezTo>
                <a:cubicBezTo>
                  <a:pt x="79852" y="65246"/>
                  <a:pt x="42236" y="72307"/>
                  <a:pt x="21585" y="77470"/>
                </a:cubicBezTo>
                <a:close/>
              </a:path>
            </a:pathLst>
          </a:cu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p:cNvSpPr/>
          <p:nvPr/>
        </p:nvSpPr>
        <p:spPr>
          <a:xfrm>
            <a:off x="5126680" y="1115248"/>
            <a:ext cx="3794673" cy="1740709"/>
          </a:xfrm>
          <a:custGeom>
            <a:avLst/>
            <a:gdLst>
              <a:gd name="connsiteX0" fmla="*/ 123908 w 3794673"/>
              <a:gd name="connsiteY0" fmla="*/ 46469 h 1740709"/>
              <a:gd name="connsiteX1" fmla="*/ 123908 w 3794673"/>
              <a:gd name="connsiteY1" fmla="*/ 46469 h 1740709"/>
              <a:gd name="connsiteX2" fmla="*/ 1053216 w 3794673"/>
              <a:gd name="connsiteY2" fmla="*/ 30979 h 1740709"/>
              <a:gd name="connsiteX3" fmla="*/ 1672754 w 3794673"/>
              <a:gd name="connsiteY3" fmla="*/ 15489 h 1740709"/>
              <a:gd name="connsiteX4" fmla="*/ 2431689 w 3794673"/>
              <a:gd name="connsiteY4" fmla="*/ 0 h 1740709"/>
              <a:gd name="connsiteX5" fmla="*/ 3206112 w 3794673"/>
              <a:gd name="connsiteY5" fmla="*/ 15489 h 1740709"/>
              <a:gd name="connsiteX6" fmla="*/ 3314531 w 3794673"/>
              <a:gd name="connsiteY6" fmla="*/ 46469 h 1740709"/>
              <a:gd name="connsiteX7" fmla="*/ 3360996 w 3794673"/>
              <a:gd name="connsiteY7" fmla="*/ 77448 h 1740709"/>
              <a:gd name="connsiteX8" fmla="*/ 3484904 w 3794673"/>
              <a:gd name="connsiteY8" fmla="*/ 108427 h 1740709"/>
              <a:gd name="connsiteX9" fmla="*/ 3546858 w 3794673"/>
              <a:gd name="connsiteY9" fmla="*/ 201364 h 1740709"/>
              <a:gd name="connsiteX10" fmla="*/ 3562346 w 3794673"/>
              <a:gd name="connsiteY10" fmla="*/ 263322 h 1740709"/>
              <a:gd name="connsiteX11" fmla="*/ 3608812 w 3794673"/>
              <a:gd name="connsiteY11" fmla="*/ 325281 h 1740709"/>
              <a:gd name="connsiteX12" fmla="*/ 3639789 w 3794673"/>
              <a:gd name="connsiteY12" fmla="*/ 371749 h 1740709"/>
              <a:gd name="connsiteX13" fmla="*/ 3670766 w 3794673"/>
              <a:gd name="connsiteY13" fmla="*/ 464687 h 1740709"/>
              <a:gd name="connsiteX14" fmla="*/ 3701743 w 3794673"/>
              <a:gd name="connsiteY14" fmla="*/ 526645 h 1740709"/>
              <a:gd name="connsiteX15" fmla="*/ 3732720 w 3794673"/>
              <a:gd name="connsiteY15" fmla="*/ 619582 h 1740709"/>
              <a:gd name="connsiteX16" fmla="*/ 3763696 w 3794673"/>
              <a:gd name="connsiteY16" fmla="*/ 697030 h 1740709"/>
              <a:gd name="connsiteX17" fmla="*/ 3794673 w 3794673"/>
              <a:gd name="connsiteY17" fmla="*/ 789967 h 1740709"/>
              <a:gd name="connsiteX18" fmla="*/ 3779185 w 3794673"/>
              <a:gd name="connsiteY18" fmla="*/ 1223675 h 1740709"/>
              <a:gd name="connsiteX19" fmla="*/ 3748208 w 3794673"/>
              <a:gd name="connsiteY19" fmla="*/ 1332102 h 1740709"/>
              <a:gd name="connsiteX20" fmla="*/ 3701743 w 3794673"/>
              <a:gd name="connsiteY20" fmla="*/ 1440528 h 1740709"/>
              <a:gd name="connsiteX21" fmla="*/ 3639789 w 3794673"/>
              <a:gd name="connsiteY21" fmla="*/ 1471508 h 1740709"/>
              <a:gd name="connsiteX22" fmla="*/ 3593323 w 3794673"/>
              <a:gd name="connsiteY22" fmla="*/ 1533466 h 1740709"/>
              <a:gd name="connsiteX23" fmla="*/ 3500393 w 3794673"/>
              <a:gd name="connsiteY23" fmla="*/ 1564445 h 1740709"/>
              <a:gd name="connsiteX24" fmla="*/ 3438439 w 3794673"/>
              <a:gd name="connsiteY24" fmla="*/ 1579934 h 1740709"/>
              <a:gd name="connsiteX25" fmla="*/ 3330020 w 3794673"/>
              <a:gd name="connsiteY25" fmla="*/ 1610913 h 1740709"/>
              <a:gd name="connsiteX26" fmla="*/ 3237089 w 3794673"/>
              <a:gd name="connsiteY26" fmla="*/ 1626403 h 1740709"/>
              <a:gd name="connsiteX27" fmla="*/ 2958296 w 3794673"/>
              <a:gd name="connsiteY27" fmla="*/ 1657382 h 1740709"/>
              <a:gd name="connsiteX28" fmla="*/ 2756947 w 3794673"/>
              <a:gd name="connsiteY28" fmla="*/ 1672872 h 1740709"/>
              <a:gd name="connsiteX29" fmla="*/ 2633039 w 3794673"/>
              <a:gd name="connsiteY29" fmla="*/ 1688361 h 1740709"/>
              <a:gd name="connsiteX30" fmla="*/ 2416200 w 3794673"/>
              <a:gd name="connsiteY30" fmla="*/ 1703851 h 1740709"/>
              <a:gd name="connsiteX31" fmla="*/ 1533358 w 3794673"/>
              <a:gd name="connsiteY31" fmla="*/ 1734830 h 1740709"/>
              <a:gd name="connsiteX32" fmla="*/ 727958 w 3794673"/>
              <a:gd name="connsiteY32" fmla="*/ 1719340 h 1740709"/>
              <a:gd name="connsiteX33" fmla="*/ 433677 w 3794673"/>
              <a:gd name="connsiteY33" fmla="*/ 1672872 h 1740709"/>
              <a:gd name="connsiteX34" fmla="*/ 371724 w 3794673"/>
              <a:gd name="connsiteY34" fmla="*/ 1657382 h 1740709"/>
              <a:gd name="connsiteX35" fmla="*/ 170374 w 3794673"/>
              <a:gd name="connsiteY35" fmla="*/ 1548955 h 1740709"/>
              <a:gd name="connsiteX36" fmla="*/ 92931 w 3794673"/>
              <a:gd name="connsiteY36" fmla="*/ 1409549 h 1740709"/>
              <a:gd name="connsiteX37" fmla="*/ 77443 w 3794673"/>
              <a:gd name="connsiteY37" fmla="*/ 1363081 h 1740709"/>
              <a:gd name="connsiteX38" fmla="*/ 46466 w 3794673"/>
              <a:gd name="connsiteY38" fmla="*/ 1316612 h 1740709"/>
              <a:gd name="connsiteX39" fmla="*/ 15489 w 3794673"/>
              <a:gd name="connsiteY39" fmla="*/ 789967 h 1740709"/>
              <a:gd name="connsiteX40" fmla="*/ 0 w 3794673"/>
              <a:gd name="connsiteY40" fmla="*/ 526645 h 1740709"/>
              <a:gd name="connsiteX41" fmla="*/ 15489 w 3794673"/>
              <a:gd name="connsiteY41" fmla="*/ 154895 h 1740709"/>
              <a:gd name="connsiteX42" fmla="*/ 30977 w 3794673"/>
              <a:gd name="connsiteY42" fmla="*/ 108427 h 1740709"/>
              <a:gd name="connsiteX43" fmla="*/ 123908 w 3794673"/>
              <a:gd name="connsiteY43" fmla="*/ 46469 h 174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794673" h="1740709">
                <a:moveTo>
                  <a:pt x="123908" y="46469"/>
                </a:moveTo>
                <a:lnTo>
                  <a:pt x="123908" y="46469"/>
                </a:lnTo>
                <a:lnTo>
                  <a:pt x="1053216" y="30979"/>
                </a:lnTo>
                <a:lnTo>
                  <a:pt x="1672754" y="15489"/>
                </a:lnTo>
                <a:lnTo>
                  <a:pt x="2431689" y="0"/>
                </a:lnTo>
                <a:lnTo>
                  <a:pt x="3206112" y="15489"/>
                </a:lnTo>
                <a:cubicBezTo>
                  <a:pt x="3216832" y="15886"/>
                  <a:pt x="3299314" y="38860"/>
                  <a:pt x="3314531" y="46469"/>
                </a:cubicBezTo>
                <a:cubicBezTo>
                  <a:pt x="3331181" y="54794"/>
                  <a:pt x="3344346" y="69123"/>
                  <a:pt x="3360996" y="77448"/>
                </a:cubicBezTo>
                <a:cubicBezTo>
                  <a:pt x="3392743" y="93323"/>
                  <a:pt x="3455455" y="102537"/>
                  <a:pt x="3484904" y="108427"/>
                </a:cubicBezTo>
                <a:cubicBezTo>
                  <a:pt x="3505555" y="139406"/>
                  <a:pt x="3537829" y="165244"/>
                  <a:pt x="3546858" y="201364"/>
                </a:cubicBezTo>
                <a:cubicBezTo>
                  <a:pt x="3552021" y="222017"/>
                  <a:pt x="3552826" y="244281"/>
                  <a:pt x="3562346" y="263322"/>
                </a:cubicBezTo>
                <a:cubicBezTo>
                  <a:pt x="3573890" y="286413"/>
                  <a:pt x="3593808" y="304274"/>
                  <a:pt x="3608812" y="325281"/>
                </a:cubicBezTo>
                <a:cubicBezTo>
                  <a:pt x="3619632" y="340429"/>
                  <a:pt x="3629463" y="356260"/>
                  <a:pt x="3639789" y="371749"/>
                </a:cubicBezTo>
                <a:cubicBezTo>
                  <a:pt x="3650115" y="402728"/>
                  <a:pt x="3656163" y="435479"/>
                  <a:pt x="3670766" y="464687"/>
                </a:cubicBezTo>
                <a:cubicBezTo>
                  <a:pt x="3681092" y="485340"/>
                  <a:pt x="3693168" y="505206"/>
                  <a:pt x="3701743" y="526645"/>
                </a:cubicBezTo>
                <a:cubicBezTo>
                  <a:pt x="3713870" y="556964"/>
                  <a:pt x="3720593" y="589263"/>
                  <a:pt x="3732720" y="619582"/>
                </a:cubicBezTo>
                <a:cubicBezTo>
                  <a:pt x="3743045" y="645398"/>
                  <a:pt x="3754195" y="670899"/>
                  <a:pt x="3763696" y="697030"/>
                </a:cubicBezTo>
                <a:cubicBezTo>
                  <a:pt x="3774855" y="727719"/>
                  <a:pt x="3794673" y="789967"/>
                  <a:pt x="3794673" y="789967"/>
                </a:cubicBezTo>
                <a:cubicBezTo>
                  <a:pt x="3789510" y="934536"/>
                  <a:pt x="3788208" y="1079295"/>
                  <a:pt x="3779185" y="1223675"/>
                </a:cubicBezTo>
                <a:cubicBezTo>
                  <a:pt x="3777249" y="1254659"/>
                  <a:pt x="3756996" y="1301342"/>
                  <a:pt x="3748208" y="1332102"/>
                </a:cubicBezTo>
                <a:cubicBezTo>
                  <a:pt x="3736686" y="1372433"/>
                  <a:pt x="3737112" y="1411052"/>
                  <a:pt x="3701743" y="1440528"/>
                </a:cubicBezTo>
                <a:cubicBezTo>
                  <a:pt x="3684006" y="1455310"/>
                  <a:pt x="3660440" y="1461181"/>
                  <a:pt x="3639789" y="1471508"/>
                </a:cubicBezTo>
                <a:cubicBezTo>
                  <a:pt x="3624300" y="1492161"/>
                  <a:pt x="3614802" y="1519146"/>
                  <a:pt x="3593323" y="1533466"/>
                </a:cubicBezTo>
                <a:cubicBezTo>
                  <a:pt x="3566155" y="1551579"/>
                  <a:pt x="3532071" y="1556525"/>
                  <a:pt x="3500393" y="1564445"/>
                </a:cubicBezTo>
                <a:cubicBezTo>
                  <a:pt x="3479742" y="1569608"/>
                  <a:pt x="3458907" y="1574086"/>
                  <a:pt x="3438439" y="1579934"/>
                </a:cubicBezTo>
                <a:cubicBezTo>
                  <a:pt x="3369540" y="1599621"/>
                  <a:pt x="3410731" y="1594770"/>
                  <a:pt x="3330020" y="1610913"/>
                </a:cubicBezTo>
                <a:cubicBezTo>
                  <a:pt x="3299226" y="1617072"/>
                  <a:pt x="3268178" y="1621961"/>
                  <a:pt x="3237089" y="1626403"/>
                </a:cubicBezTo>
                <a:cubicBezTo>
                  <a:pt x="3154454" y="1638209"/>
                  <a:pt x="3038973" y="1650366"/>
                  <a:pt x="2958296" y="1657382"/>
                </a:cubicBezTo>
                <a:cubicBezTo>
                  <a:pt x="2891234" y="1663214"/>
                  <a:pt x="2823958" y="1666490"/>
                  <a:pt x="2756947" y="1672872"/>
                </a:cubicBezTo>
                <a:cubicBezTo>
                  <a:pt x="2715510" y="1676819"/>
                  <a:pt x="2674492" y="1684592"/>
                  <a:pt x="2633039" y="1688361"/>
                </a:cubicBezTo>
                <a:cubicBezTo>
                  <a:pt x="2560873" y="1694922"/>
                  <a:pt x="2488480" y="1698688"/>
                  <a:pt x="2416200" y="1703851"/>
                </a:cubicBezTo>
                <a:cubicBezTo>
                  <a:pt x="2075022" y="1760717"/>
                  <a:pt x="2258038" y="1734830"/>
                  <a:pt x="1533358" y="1734830"/>
                </a:cubicBezTo>
                <a:cubicBezTo>
                  <a:pt x="1264842" y="1734830"/>
                  <a:pt x="996425" y="1724503"/>
                  <a:pt x="727958" y="1719340"/>
                </a:cubicBezTo>
                <a:cubicBezTo>
                  <a:pt x="657663" y="1709298"/>
                  <a:pt x="482983" y="1685200"/>
                  <a:pt x="433677" y="1672872"/>
                </a:cubicBezTo>
                <a:lnTo>
                  <a:pt x="371724" y="1657382"/>
                </a:lnTo>
                <a:cubicBezTo>
                  <a:pt x="202840" y="1556045"/>
                  <a:pt x="273958" y="1583487"/>
                  <a:pt x="170374" y="1548955"/>
                </a:cubicBezTo>
                <a:cubicBezTo>
                  <a:pt x="92024" y="1353069"/>
                  <a:pt x="191162" y="1581465"/>
                  <a:pt x="92931" y="1409549"/>
                </a:cubicBezTo>
                <a:cubicBezTo>
                  <a:pt x="84831" y="1395373"/>
                  <a:pt x="84744" y="1377685"/>
                  <a:pt x="77443" y="1363081"/>
                </a:cubicBezTo>
                <a:cubicBezTo>
                  <a:pt x="69118" y="1346430"/>
                  <a:pt x="56792" y="1332102"/>
                  <a:pt x="46466" y="1316612"/>
                </a:cubicBezTo>
                <a:cubicBezTo>
                  <a:pt x="635" y="1087449"/>
                  <a:pt x="37350" y="1292806"/>
                  <a:pt x="15489" y="789967"/>
                </a:cubicBezTo>
                <a:cubicBezTo>
                  <a:pt x="11670" y="702124"/>
                  <a:pt x="5163" y="614419"/>
                  <a:pt x="0" y="526645"/>
                </a:cubicBezTo>
                <a:cubicBezTo>
                  <a:pt x="5163" y="402728"/>
                  <a:pt x="6328" y="278580"/>
                  <a:pt x="15489" y="154895"/>
                </a:cubicBezTo>
                <a:cubicBezTo>
                  <a:pt x="16695" y="138613"/>
                  <a:pt x="19432" y="119972"/>
                  <a:pt x="30977" y="108427"/>
                </a:cubicBezTo>
                <a:cubicBezTo>
                  <a:pt x="95795" y="43605"/>
                  <a:pt x="91172" y="46469"/>
                  <a:pt x="123908" y="46469"/>
                </a:cubicBezTo>
                <a:close/>
              </a:path>
            </a:pathLst>
          </a:cu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2212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93027" y="692696"/>
            <a:ext cx="7488832" cy="5478422"/>
          </a:xfrm>
          <a:prstGeom prst="rect">
            <a:avLst/>
          </a:prstGeom>
          <a:noFill/>
        </p:spPr>
        <p:txBody>
          <a:bodyPr wrap="square" rtlCol="0">
            <a:spAutoFit/>
          </a:bodyPr>
          <a:lstStyle/>
          <a:p>
            <a:pPr lvl="0" algn="ctr"/>
            <a:r>
              <a:rPr lang="en-AU" sz="4400" b="1" dirty="0" smtClean="0"/>
              <a:t>Groups on the ‘wrong’ side</a:t>
            </a:r>
            <a:endParaRPr lang="en-AU" sz="4400" i="1" dirty="0" smtClean="0"/>
          </a:p>
          <a:p>
            <a:pPr marL="358775" lvl="0" indent="-358775">
              <a:buFont typeface="Arial"/>
              <a:buChar char="•"/>
            </a:pPr>
            <a:endParaRPr lang="en-AU" sz="3200" i="1" dirty="0"/>
          </a:p>
          <a:p>
            <a:pPr marL="358775" lvl="0" indent="-358775">
              <a:buFont typeface="Arial"/>
              <a:buChar char="•"/>
            </a:pPr>
            <a:r>
              <a:rPr lang="en-AU" sz="3200" i="1" dirty="0" smtClean="0"/>
              <a:t>New migrants and refugees</a:t>
            </a:r>
          </a:p>
          <a:p>
            <a:pPr marL="358775" lvl="0" indent="-358775">
              <a:buFont typeface="Arial"/>
              <a:buChar char="•"/>
            </a:pPr>
            <a:r>
              <a:rPr lang="en-AU" sz="3200" i="1" dirty="0" smtClean="0"/>
              <a:t>People from non-English speaking backgrounds</a:t>
            </a:r>
          </a:p>
          <a:p>
            <a:pPr marL="358775" lvl="0" indent="-358775">
              <a:buFont typeface="Arial"/>
              <a:buChar char="•"/>
            </a:pPr>
            <a:r>
              <a:rPr lang="en-AU" sz="3200" i="1" dirty="0" smtClean="0"/>
              <a:t>Older people</a:t>
            </a:r>
          </a:p>
          <a:p>
            <a:pPr marL="358775" lvl="0" indent="-358775">
              <a:buFont typeface="Arial"/>
              <a:buChar char="•"/>
            </a:pPr>
            <a:r>
              <a:rPr lang="en-AU" sz="3200" i="1" dirty="0" smtClean="0"/>
              <a:t>People of low socio-economic status</a:t>
            </a:r>
          </a:p>
          <a:p>
            <a:pPr marL="358775" lvl="0" indent="-358775">
              <a:buFont typeface="Arial"/>
              <a:buChar char="•"/>
            </a:pPr>
            <a:r>
              <a:rPr lang="en-AU" sz="3200" i="1" dirty="0" smtClean="0"/>
              <a:t>People in rural and remote areas</a:t>
            </a:r>
          </a:p>
          <a:p>
            <a:pPr marL="358775" lvl="0" indent="-358775">
              <a:buFont typeface="Arial"/>
              <a:buChar char="•"/>
            </a:pPr>
            <a:r>
              <a:rPr lang="en-AU" sz="3200" i="1" dirty="0" smtClean="0"/>
              <a:t>Indigenous communities</a:t>
            </a:r>
          </a:p>
          <a:p>
            <a:pPr marL="358775" lvl="0" indent="-358775">
              <a:buFont typeface="Arial"/>
              <a:buChar char="•"/>
            </a:pPr>
            <a:r>
              <a:rPr lang="en-AU" sz="3200" i="1" dirty="0" smtClean="0"/>
              <a:t>People with disabilities </a:t>
            </a:r>
          </a:p>
          <a:p>
            <a:endParaRPr lang="en-US" dirty="0"/>
          </a:p>
        </p:txBody>
      </p:sp>
    </p:spTree>
    <p:extLst>
      <p:ext uri="{BB962C8B-B14F-4D97-AF65-F5344CB8AC3E}">
        <p14:creationId xmlns:p14="http://schemas.microsoft.com/office/powerpoint/2010/main" val="55696517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xmlns:mv="urn:schemas-microsoft-com:mac:vml">
      <mp:transition xmlns:mp="http://schemas.microsoft.com/office/mac/powerpoint/2008/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arly-Adopt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68" y="0"/>
            <a:ext cx="9076266" cy="3559320"/>
          </a:xfrm>
          <a:prstGeom prst="rect">
            <a:avLst/>
          </a:prstGeom>
        </p:spPr>
      </p:pic>
      <p:pic>
        <p:nvPicPr>
          <p:cNvPr id="5" name="Picture 4" descr="4951587357_334fc42ab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668" y="3585533"/>
            <a:ext cx="8348132" cy="3272467"/>
          </a:xfrm>
          <a:prstGeom prst="rect">
            <a:avLst/>
          </a:prstGeom>
        </p:spPr>
      </p:pic>
    </p:spTree>
    <p:extLst>
      <p:ext uri="{BB962C8B-B14F-4D97-AF65-F5344CB8AC3E}">
        <p14:creationId xmlns:p14="http://schemas.microsoft.com/office/powerpoint/2010/main" val="2000041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32249" y="6117709"/>
            <a:ext cx="5095875" cy="646331"/>
          </a:xfrm>
          <a:prstGeom prst="rect">
            <a:avLst/>
          </a:prstGeom>
          <a:noFill/>
        </p:spPr>
        <p:txBody>
          <a:bodyPr wrap="square" rtlCol="0">
            <a:spAutoFit/>
          </a:bodyPr>
          <a:lstStyle/>
          <a:p>
            <a:pPr algn="r"/>
            <a:r>
              <a:rPr lang="en-US" i="1" dirty="0" smtClean="0"/>
              <a:t>EY Sweeney (2014) Digital Australia: State of the Nation</a:t>
            </a:r>
            <a:endParaRPr lang="en-US" i="1" dirty="0"/>
          </a:p>
        </p:txBody>
      </p:sp>
      <p:pic>
        <p:nvPicPr>
          <p:cNvPr id="5" name="Picture 4" descr="ey-digital-state-of-the-nation-1024x6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5652" cy="5967231"/>
          </a:xfrm>
          <a:prstGeom prst="rect">
            <a:avLst/>
          </a:prstGeom>
        </p:spPr>
      </p:pic>
      <p:sp>
        <p:nvSpPr>
          <p:cNvPr id="2" name="Freeform 1"/>
          <p:cNvSpPr/>
          <p:nvPr/>
        </p:nvSpPr>
        <p:spPr>
          <a:xfrm>
            <a:off x="3483232" y="4253501"/>
            <a:ext cx="1807939" cy="1898664"/>
          </a:xfrm>
          <a:custGeom>
            <a:avLst/>
            <a:gdLst>
              <a:gd name="connsiteX0" fmla="*/ 1534948 w 1807939"/>
              <a:gd name="connsiteY0" fmla="*/ 258909 h 1898664"/>
              <a:gd name="connsiteX1" fmla="*/ 1534948 w 1807939"/>
              <a:gd name="connsiteY1" fmla="*/ 258909 h 1898664"/>
              <a:gd name="connsiteX2" fmla="*/ 1436311 w 1807939"/>
              <a:gd name="connsiteY2" fmla="*/ 172606 h 1898664"/>
              <a:gd name="connsiteX3" fmla="*/ 1386992 w 1807939"/>
              <a:gd name="connsiteY3" fmla="*/ 135619 h 1898664"/>
              <a:gd name="connsiteX4" fmla="*/ 1337673 w 1807939"/>
              <a:gd name="connsiteY4" fmla="*/ 123290 h 1898664"/>
              <a:gd name="connsiteX5" fmla="*/ 1263695 w 1807939"/>
              <a:gd name="connsiteY5" fmla="*/ 98632 h 1898664"/>
              <a:gd name="connsiteX6" fmla="*/ 1165058 w 1807939"/>
              <a:gd name="connsiteY6" fmla="*/ 61645 h 1898664"/>
              <a:gd name="connsiteX7" fmla="*/ 1103409 w 1807939"/>
              <a:gd name="connsiteY7" fmla="*/ 49316 h 1898664"/>
              <a:gd name="connsiteX8" fmla="*/ 1066420 w 1807939"/>
              <a:gd name="connsiteY8" fmla="*/ 36987 h 1898664"/>
              <a:gd name="connsiteX9" fmla="*/ 992442 w 1807939"/>
              <a:gd name="connsiteY9" fmla="*/ 24658 h 1898664"/>
              <a:gd name="connsiteX10" fmla="*/ 869146 w 1807939"/>
              <a:gd name="connsiteY10" fmla="*/ 0 h 1898664"/>
              <a:gd name="connsiteX11" fmla="*/ 486925 w 1807939"/>
              <a:gd name="connsiteY11" fmla="*/ 24658 h 1898664"/>
              <a:gd name="connsiteX12" fmla="*/ 351299 w 1807939"/>
              <a:gd name="connsiteY12" fmla="*/ 98632 h 1898664"/>
              <a:gd name="connsiteX13" fmla="*/ 301980 w 1807939"/>
              <a:gd name="connsiteY13" fmla="*/ 147948 h 1898664"/>
              <a:gd name="connsiteX14" fmla="*/ 215672 w 1807939"/>
              <a:gd name="connsiteY14" fmla="*/ 246580 h 1898664"/>
              <a:gd name="connsiteX15" fmla="*/ 203343 w 1807939"/>
              <a:gd name="connsiteY15" fmla="*/ 283567 h 1898664"/>
              <a:gd name="connsiteX16" fmla="*/ 154024 w 1807939"/>
              <a:gd name="connsiteY16" fmla="*/ 345212 h 1898664"/>
              <a:gd name="connsiteX17" fmla="*/ 129365 w 1807939"/>
              <a:gd name="connsiteY17" fmla="*/ 406857 h 1898664"/>
              <a:gd name="connsiteX18" fmla="*/ 92376 w 1807939"/>
              <a:gd name="connsiteY18" fmla="*/ 493160 h 1898664"/>
              <a:gd name="connsiteX19" fmla="*/ 80046 w 1807939"/>
              <a:gd name="connsiteY19" fmla="*/ 554805 h 1898664"/>
              <a:gd name="connsiteX20" fmla="*/ 43057 w 1807939"/>
              <a:gd name="connsiteY20" fmla="*/ 616450 h 1898664"/>
              <a:gd name="connsiteX21" fmla="*/ 18398 w 1807939"/>
              <a:gd name="connsiteY21" fmla="*/ 690423 h 1898664"/>
              <a:gd name="connsiteX22" fmla="*/ 18398 w 1807939"/>
              <a:gd name="connsiteY22" fmla="*/ 1158925 h 1898664"/>
              <a:gd name="connsiteX23" fmla="*/ 43057 w 1807939"/>
              <a:gd name="connsiteY23" fmla="*/ 1269886 h 1898664"/>
              <a:gd name="connsiteX24" fmla="*/ 55387 w 1807939"/>
              <a:gd name="connsiteY24" fmla="*/ 1368518 h 1898664"/>
              <a:gd name="connsiteX25" fmla="*/ 104705 w 1807939"/>
              <a:gd name="connsiteY25" fmla="*/ 1479479 h 1898664"/>
              <a:gd name="connsiteX26" fmla="*/ 166354 w 1807939"/>
              <a:gd name="connsiteY26" fmla="*/ 1565782 h 1898664"/>
              <a:gd name="connsiteX27" fmla="*/ 178683 w 1807939"/>
              <a:gd name="connsiteY27" fmla="*/ 1602769 h 1898664"/>
              <a:gd name="connsiteX28" fmla="*/ 203343 w 1807939"/>
              <a:gd name="connsiteY28" fmla="*/ 1627427 h 1898664"/>
              <a:gd name="connsiteX29" fmla="*/ 289651 w 1807939"/>
              <a:gd name="connsiteY29" fmla="*/ 1676743 h 1898664"/>
              <a:gd name="connsiteX30" fmla="*/ 338969 w 1807939"/>
              <a:gd name="connsiteY30" fmla="*/ 1713730 h 1898664"/>
              <a:gd name="connsiteX31" fmla="*/ 400618 w 1807939"/>
              <a:gd name="connsiteY31" fmla="*/ 1738388 h 1898664"/>
              <a:gd name="connsiteX32" fmla="*/ 486925 w 1807939"/>
              <a:gd name="connsiteY32" fmla="*/ 1763046 h 1898664"/>
              <a:gd name="connsiteX33" fmla="*/ 523914 w 1807939"/>
              <a:gd name="connsiteY33" fmla="*/ 1775375 h 1898664"/>
              <a:gd name="connsiteX34" fmla="*/ 573233 w 1807939"/>
              <a:gd name="connsiteY34" fmla="*/ 1787703 h 1898664"/>
              <a:gd name="connsiteX35" fmla="*/ 696530 w 1807939"/>
              <a:gd name="connsiteY35" fmla="*/ 1837019 h 1898664"/>
              <a:gd name="connsiteX36" fmla="*/ 782838 w 1807939"/>
              <a:gd name="connsiteY36" fmla="*/ 1861677 h 1898664"/>
              <a:gd name="connsiteX37" fmla="*/ 819827 w 1807939"/>
              <a:gd name="connsiteY37" fmla="*/ 1874006 h 1898664"/>
              <a:gd name="connsiteX38" fmla="*/ 992442 w 1807939"/>
              <a:gd name="connsiteY38" fmla="*/ 1898664 h 1898664"/>
              <a:gd name="connsiteX39" fmla="*/ 1325344 w 1807939"/>
              <a:gd name="connsiteY39" fmla="*/ 1874006 h 1898664"/>
              <a:gd name="connsiteX40" fmla="*/ 1423981 w 1807939"/>
              <a:gd name="connsiteY40" fmla="*/ 1849348 h 1898664"/>
              <a:gd name="connsiteX41" fmla="*/ 1559608 w 1807939"/>
              <a:gd name="connsiteY41" fmla="*/ 1787703 h 1898664"/>
              <a:gd name="connsiteX42" fmla="*/ 1682905 w 1807939"/>
              <a:gd name="connsiteY42" fmla="*/ 1676743 h 1898664"/>
              <a:gd name="connsiteX43" fmla="*/ 1732223 w 1807939"/>
              <a:gd name="connsiteY43" fmla="*/ 1602769 h 1898664"/>
              <a:gd name="connsiteX44" fmla="*/ 1769212 w 1807939"/>
              <a:gd name="connsiteY44" fmla="*/ 1442492 h 1898664"/>
              <a:gd name="connsiteX45" fmla="*/ 1732223 w 1807939"/>
              <a:gd name="connsiteY45" fmla="*/ 579463 h 1898664"/>
              <a:gd name="connsiteX46" fmla="*/ 1719894 w 1807939"/>
              <a:gd name="connsiteY46" fmla="*/ 530147 h 1898664"/>
              <a:gd name="connsiteX47" fmla="*/ 1695234 w 1807939"/>
              <a:gd name="connsiteY47" fmla="*/ 431515 h 1898664"/>
              <a:gd name="connsiteX48" fmla="*/ 1670575 w 1807939"/>
              <a:gd name="connsiteY48" fmla="*/ 394528 h 1898664"/>
              <a:gd name="connsiteX49" fmla="*/ 1633586 w 1807939"/>
              <a:gd name="connsiteY49" fmla="*/ 320554 h 1898664"/>
              <a:gd name="connsiteX50" fmla="*/ 1608926 w 1807939"/>
              <a:gd name="connsiteY50" fmla="*/ 295896 h 1898664"/>
              <a:gd name="connsiteX51" fmla="*/ 1584267 w 1807939"/>
              <a:gd name="connsiteY51" fmla="*/ 258909 h 1898664"/>
              <a:gd name="connsiteX52" fmla="*/ 1534948 w 1807939"/>
              <a:gd name="connsiteY52" fmla="*/ 258909 h 189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807939" h="1898664">
                <a:moveTo>
                  <a:pt x="1534948" y="258909"/>
                </a:moveTo>
                <a:lnTo>
                  <a:pt x="1534948" y="258909"/>
                </a:lnTo>
                <a:cubicBezTo>
                  <a:pt x="1502069" y="230141"/>
                  <a:pt x="1469873" y="200573"/>
                  <a:pt x="1436311" y="172606"/>
                </a:cubicBezTo>
                <a:cubicBezTo>
                  <a:pt x="1420524" y="159451"/>
                  <a:pt x="1405372" y="144808"/>
                  <a:pt x="1386992" y="135619"/>
                </a:cubicBezTo>
                <a:cubicBezTo>
                  <a:pt x="1371835" y="128041"/>
                  <a:pt x="1353904" y="128159"/>
                  <a:pt x="1337673" y="123290"/>
                </a:cubicBezTo>
                <a:cubicBezTo>
                  <a:pt x="1312776" y="115821"/>
                  <a:pt x="1287829" y="108285"/>
                  <a:pt x="1263695" y="98632"/>
                </a:cubicBezTo>
                <a:cubicBezTo>
                  <a:pt x="1244838" y="91090"/>
                  <a:pt x="1190830" y="68087"/>
                  <a:pt x="1165058" y="61645"/>
                </a:cubicBezTo>
                <a:cubicBezTo>
                  <a:pt x="1144727" y="56563"/>
                  <a:pt x="1123740" y="54398"/>
                  <a:pt x="1103409" y="49316"/>
                </a:cubicBezTo>
                <a:cubicBezTo>
                  <a:pt x="1090800" y="46164"/>
                  <a:pt x="1079107" y="39806"/>
                  <a:pt x="1066420" y="36987"/>
                </a:cubicBezTo>
                <a:cubicBezTo>
                  <a:pt x="1042016" y="31564"/>
                  <a:pt x="1017013" y="29265"/>
                  <a:pt x="992442" y="24658"/>
                </a:cubicBezTo>
                <a:cubicBezTo>
                  <a:pt x="951247" y="16934"/>
                  <a:pt x="910245" y="8219"/>
                  <a:pt x="869146" y="0"/>
                </a:cubicBezTo>
                <a:cubicBezTo>
                  <a:pt x="741739" y="8219"/>
                  <a:pt x="613112" y="5246"/>
                  <a:pt x="486925" y="24658"/>
                </a:cubicBezTo>
                <a:cubicBezTo>
                  <a:pt x="475506" y="26415"/>
                  <a:pt x="378373" y="75427"/>
                  <a:pt x="351299" y="98632"/>
                </a:cubicBezTo>
                <a:cubicBezTo>
                  <a:pt x="333647" y="113761"/>
                  <a:pt x="316504" y="129794"/>
                  <a:pt x="301980" y="147948"/>
                </a:cubicBezTo>
                <a:cubicBezTo>
                  <a:pt x="219781" y="250690"/>
                  <a:pt x="289650" y="197264"/>
                  <a:pt x="215672" y="246580"/>
                </a:cubicBezTo>
                <a:cubicBezTo>
                  <a:pt x="211562" y="258909"/>
                  <a:pt x="210030" y="272423"/>
                  <a:pt x="203343" y="283567"/>
                </a:cubicBezTo>
                <a:cubicBezTo>
                  <a:pt x="134534" y="398243"/>
                  <a:pt x="228053" y="197161"/>
                  <a:pt x="154024" y="345212"/>
                </a:cubicBezTo>
                <a:cubicBezTo>
                  <a:pt x="144126" y="365007"/>
                  <a:pt x="138354" y="386633"/>
                  <a:pt x="129365" y="406857"/>
                </a:cubicBezTo>
                <a:cubicBezTo>
                  <a:pt x="109197" y="452232"/>
                  <a:pt x="103231" y="449743"/>
                  <a:pt x="92376" y="493160"/>
                </a:cubicBezTo>
                <a:cubicBezTo>
                  <a:pt x="87293" y="513490"/>
                  <a:pt x="87829" y="535349"/>
                  <a:pt x="80046" y="554805"/>
                </a:cubicBezTo>
                <a:cubicBezTo>
                  <a:pt x="71146" y="577054"/>
                  <a:pt x="52974" y="594635"/>
                  <a:pt x="43057" y="616450"/>
                </a:cubicBezTo>
                <a:cubicBezTo>
                  <a:pt x="32301" y="640112"/>
                  <a:pt x="26618" y="665765"/>
                  <a:pt x="18398" y="690423"/>
                </a:cubicBezTo>
                <a:cubicBezTo>
                  <a:pt x="-10477" y="892534"/>
                  <a:pt x="-1372" y="793198"/>
                  <a:pt x="18398" y="1158925"/>
                </a:cubicBezTo>
                <a:cubicBezTo>
                  <a:pt x="21198" y="1210725"/>
                  <a:pt x="28886" y="1227376"/>
                  <a:pt x="43057" y="1269886"/>
                </a:cubicBezTo>
                <a:cubicBezTo>
                  <a:pt x="47167" y="1302763"/>
                  <a:pt x="48444" y="1336120"/>
                  <a:pt x="55387" y="1368518"/>
                </a:cubicBezTo>
                <a:cubicBezTo>
                  <a:pt x="73838" y="1454620"/>
                  <a:pt x="71838" y="1421966"/>
                  <a:pt x="104705" y="1479479"/>
                </a:cubicBezTo>
                <a:cubicBezTo>
                  <a:pt x="147981" y="1555207"/>
                  <a:pt x="106106" y="1505537"/>
                  <a:pt x="166354" y="1565782"/>
                </a:cubicBezTo>
                <a:cubicBezTo>
                  <a:pt x="170464" y="1578111"/>
                  <a:pt x="171996" y="1591625"/>
                  <a:pt x="178683" y="1602769"/>
                </a:cubicBezTo>
                <a:cubicBezTo>
                  <a:pt x="184664" y="1612737"/>
                  <a:pt x="194266" y="1620166"/>
                  <a:pt x="203343" y="1627427"/>
                </a:cubicBezTo>
                <a:cubicBezTo>
                  <a:pt x="251829" y="1666213"/>
                  <a:pt x="231787" y="1640580"/>
                  <a:pt x="289651" y="1676743"/>
                </a:cubicBezTo>
                <a:cubicBezTo>
                  <a:pt x="307077" y="1687633"/>
                  <a:pt x="321006" y="1703751"/>
                  <a:pt x="338969" y="1713730"/>
                </a:cubicBezTo>
                <a:cubicBezTo>
                  <a:pt x="358317" y="1724478"/>
                  <a:pt x="379895" y="1730617"/>
                  <a:pt x="400618" y="1738388"/>
                </a:cubicBezTo>
                <a:cubicBezTo>
                  <a:pt x="447918" y="1756124"/>
                  <a:pt x="432514" y="1747501"/>
                  <a:pt x="486925" y="1763046"/>
                </a:cubicBezTo>
                <a:cubicBezTo>
                  <a:pt x="499422" y="1766616"/>
                  <a:pt x="511417" y="1771805"/>
                  <a:pt x="523914" y="1775375"/>
                </a:cubicBezTo>
                <a:cubicBezTo>
                  <a:pt x="540208" y="1780030"/>
                  <a:pt x="556939" y="1783048"/>
                  <a:pt x="573233" y="1787703"/>
                </a:cubicBezTo>
                <a:cubicBezTo>
                  <a:pt x="636247" y="1805705"/>
                  <a:pt x="607112" y="1805086"/>
                  <a:pt x="696530" y="1837019"/>
                </a:cubicBezTo>
                <a:cubicBezTo>
                  <a:pt x="724708" y="1847082"/>
                  <a:pt x="754179" y="1853080"/>
                  <a:pt x="782838" y="1861677"/>
                </a:cubicBezTo>
                <a:cubicBezTo>
                  <a:pt x="795286" y="1865411"/>
                  <a:pt x="807140" y="1871187"/>
                  <a:pt x="819827" y="1874006"/>
                </a:cubicBezTo>
                <a:cubicBezTo>
                  <a:pt x="865539" y="1884164"/>
                  <a:pt x="949783" y="1893332"/>
                  <a:pt x="992442" y="1898664"/>
                </a:cubicBezTo>
                <a:cubicBezTo>
                  <a:pt x="1176768" y="1890286"/>
                  <a:pt x="1199915" y="1902949"/>
                  <a:pt x="1325344" y="1874006"/>
                </a:cubicBezTo>
                <a:cubicBezTo>
                  <a:pt x="1358367" y="1866386"/>
                  <a:pt x="1393668" y="1864504"/>
                  <a:pt x="1423981" y="1849348"/>
                </a:cubicBezTo>
                <a:cubicBezTo>
                  <a:pt x="1534244" y="1794220"/>
                  <a:pt x="1487745" y="1811656"/>
                  <a:pt x="1559608" y="1787703"/>
                </a:cubicBezTo>
                <a:cubicBezTo>
                  <a:pt x="1602055" y="1755870"/>
                  <a:pt x="1653403" y="1720994"/>
                  <a:pt x="1682905" y="1676743"/>
                </a:cubicBezTo>
                <a:lnTo>
                  <a:pt x="1732223" y="1602769"/>
                </a:lnTo>
                <a:cubicBezTo>
                  <a:pt x="1743108" y="1564674"/>
                  <a:pt x="1769212" y="1485616"/>
                  <a:pt x="1769212" y="1442492"/>
                </a:cubicBezTo>
                <a:cubicBezTo>
                  <a:pt x="1769212" y="635615"/>
                  <a:pt x="1877352" y="869697"/>
                  <a:pt x="1732223" y="579463"/>
                </a:cubicBezTo>
                <a:cubicBezTo>
                  <a:pt x="1728113" y="563024"/>
                  <a:pt x="1723570" y="546688"/>
                  <a:pt x="1719894" y="530147"/>
                </a:cubicBezTo>
                <a:cubicBezTo>
                  <a:pt x="1714266" y="504823"/>
                  <a:pt x="1708454" y="457953"/>
                  <a:pt x="1695234" y="431515"/>
                </a:cubicBezTo>
                <a:cubicBezTo>
                  <a:pt x="1688607" y="418262"/>
                  <a:pt x="1677202" y="407781"/>
                  <a:pt x="1670575" y="394528"/>
                </a:cubicBezTo>
                <a:cubicBezTo>
                  <a:pt x="1640190" y="333762"/>
                  <a:pt x="1680697" y="379439"/>
                  <a:pt x="1633586" y="320554"/>
                </a:cubicBezTo>
                <a:cubicBezTo>
                  <a:pt x="1626324" y="311477"/>
                  <a:pt x="1616188" y="304973"/>
                  <a:pt x="1608926" y="295896"/>
                </a:cubicBezTo>
                <a:cubicBezTo>
                  <a:pt x="1599669" y="284326"/>
                  <a:pt x="1594745" y="269387"/>
                  <a:pt x="1584267" y="258909"/>
                </a:cubicBezTo>
                <a:cubicBezTo>
                  <a:pt x="1573789" y="248431"/>
                  <a:pt x="1543168" y="258909"/>
                  <a:pt x="1534948" y="258909"/>
                </a:cubicBezTo>
                <a:close/>
              </a:path>
            </a:pathLst>
          </a:cu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p:cNvSpPr/>
          <p:nvPr/>
        </p:nvSpPr>
        <p:spPr>
          <a:xfrm>
            <a:off x="5979895" y="4302817"/>
            <a:ext cx="1987314" cy="973990"/>
          </a:xfrm>
          <a:custGeom>
            <a:avLst/>
            <a:gdLst>
              <a:gd name="connsiteX0" fmla="*/ 1874112 w 1987314"/>
              <a:gd name="connsiteY0" fmla="*/ 24658 h 973990"/>
              <a:gd name="connsiteX1" fmla="*/ 1874112 w 1987314"/>
              <a:gd name="connsiteY1" fmla="*/ 24658 h 973990"/>
              <a:gd name="connsiteX2" fmla="*/ 1085012 w 1987314"/>
              <a:gd name="connsiteY2" fmla="*/ 0 h 973990"/>
              <a:gd name="connsiteX3" fmla="*/ 271253 w 1987314"/>
              <a:gd name="connsiteY3" fmla="*/ 12329 h 973990"/>
              <a:gd name="connsiteX4" fmla="*/ 184946 w 1987314"/>
              <a:gd name="connsiteY4" fmla="*/ 49316 h 973990"/>
              <a:gd name="connsiteX5" fmla="*/ 160286 w 1987314"/>
              <a:gd name="connsiteY5" fmla="*/ 98632 h 973990"/>
              <a:gd name="connsiteX6" fmla="*/ 98638 w 1987314"/>
              <a:gd name="connsiteY6" fmla="*/ 184935 h 973990"/>
              <a:gd name="connsiteX7" fmla="*/ 73979 w 1987314"/>
              <a:gd name="connsiteY7" fmla="*/ 258909 h 973990"/>
              <a:gd name="connsiteX8" fmla="*/ 61649 w 1987314"/>
              <a:gd name="connsiteY8" fmla="*/ 295896 h 973990"/>
              <a:gd name="connsiteX9" fmla="*/ 36990 w 1987314"/>
              <a:gd name="connsiteY9" fmla="*/ 345212 h 973990"/>
              <a:gd name="connsiteX10" fmla="*/ 0 w 1987314"/>
              <a:gd name="connsiteY10" fmla="*/ 505489 h 973990"/>
              <a:gd name="connsiteX11" fmla="*/ 12330 w 1987314"/>
              <a:gd name="connsiteY11" fmla="*/ 690423 h 973990"/>
              <a:gd name="connsiteX12" fmla="*/ 61649 w 1987314"/>
              <a:gd name="connsiteY12" fmla="*/ 764397 h 973990"/>
              <a:gd name="connsiteX13" fmla="*/ 123297 w 1987314"/>
              <a:gd name="connsiteY13" fmla="*/ 838371 h 973990"/>
              <a:gd name="connsiteX14" fmla="*/ 172616 w 1987314"/>
              <a:gd name="connsiteY14" fmla="*/ 863029 h 973990"/>
              <a:gd name="connsiteX15" fmla="*/ 246594 w 1987314"/>
              <a:gd name="connsiteY15" fmla="*/ 887687 h 973990"/>
              <a:gd name="connsiteX16" fmla="*/ 283583 w 1987314"/>
              <a:gd name="connsiteY16" fmla="*/ 900016 h 973990"/>
              <a:gd name="connsiteX17" fmla="*/ 345232 w 1987314"/>
              <a:gd name="connsiteY17" fmla="*/ 924674 h 973990"/>
              <a:gd name="connsiteX18" fmla="*/ 554836 w 1987314"/>
              <a:gd name="connsiteY18" fmla="*/ 961661 h 973990"/>
              <a:gd name="connsiteX19" fmla="*/ 690463 w 1987314"/>
              <a:gd name="connsiteY19" fmla="*/ 973990 h 973990"/>
              <a:gd name="connsiteX20" fmla="*/ 1713826 w 1987314"/>
              <a:gd name="connsiteY20" fmla="*/ 961661 h 973990"/>
              <a:gd name="connsiteX21" fmla="*/ 1763145 w 1987314"/>
              <a:gd name="connsiteY21" fmla="*/ 949332 h 973990"/>
              <a:gd name="connsiteX22" fmla="*/ 1812464 w 1987314"/>
              <a:gd name="connsiteY22" fmla="*/ 912345 h 973990"/>
              <a:gd name="connsiteX23" fmla="*/ 1824793 w 1987314"/>
              <a:gd name="connsiteY23" fmla="*/ 875358 h 973990"/>
              <a:gd name="connsiteX24" fmla="*/ 1849453 w 1987314"/>
              <a:gd name="connsiteY24" fmla="*/ 850700 h 973990"/>
              <a:gd name="connsiteX25" fmla="*/ 1911101 w 1987314"/>
              <a:gd name="connsiteY25" fmla="*/ 764397 h 973990"/>
              <a:gd name="connsiteX26" fmla="*/ 1923431 w 1987314"/>
              <a:gd name="connsiteY26" fmla="*/ 702752 h 973990"/>
              <a:gd name="connsiteX27" fmla="*/ 1935760 w 1987314"/>
              <a:gd name="connsiteY27" fmla="*/ 665765 h 973990"/>
              <a:gd name="connsiteX28" fmla="*/ 1948090 w 1987314"/>
              <a:gd name="connsiteY28" fmla="*/ 591792 h 973990"/>
              <a:gd name="connsiteX29" fmla="*/ 1972750 w 1987314"/>
              <a:gd name="connsiteY29" fmla="*/ 480831 h 973990"/>
              <a:gd name="connsiteX30" fmla="*/ 1972750 w 1987314"/>
              <a:gd name="connsiteY30" fmla="*/ 123290 h 973990"/>
              <a:gd name="connsiteX31" fmla="*/ 1935760 w 1987314"/>
              <a:gd name="connsiteY31" fmla="*/ 61645 h 973990"/>
              <a:gd name="connsiteX32" fmla="*/ 1874112 w 1987314"/>
              <a:gd name="connsiteY32" fmla="*/ 24658 h 973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7314" h="973990">
                <a:moveTo>
                  <a:pt x="1874112" y="24658"/>
                </a:moveTo>
                <a:lnTo>
                  <a:pt x="1874112" y="24658"/>
                </a:lnTo>
                <a:cubicBezTo>
                  <a:pt x="1611104" y="13224"/>
                  <a:pt x="1348473" y="0"/>
                  <a:pt x="1085012" y="0"/>
                </a:cubicBezTo>
                <a:cubicBezTo>
                  <a:pt x="813728" y="0"/>
                  <a:pt x="542506" y="8219"/>
                  <a:pt x="271253" y="12329"/>
                </a:cubicBezTo>
                <a:cubicBezTo>
                  <a:pt x="249147" y="19697"/>
                  <a:pt x="200182" y="34081"/>
                  <a:pt x="184946" y="49316"/>
                </a:cubicBezTo>
                <a:cubicBezTo>
                  <a:pt x="171950" y="62312"/>
                  <a:pt x="170027" y="83047"/>
                  <a:pt x="160286" y="98632"/>
                </a:cubicBezTo>
                <a:cubicBezTo>
                  <a:pt x="153279" y="109843"/>
                  <a:pt x="106664" y="166877"/>
                  <a:pt x="98638" y="184935"/>
                </a:cubicBezTo>
                <a:cubicBezTo>
                  <a:pt x="88081" y="208687"/>
                  <a:pt x="82199" y="234251"/>
                  <a:pt x="73979" y="258909"/>
                </a:cubicBezTo>
                <a:cubicBezTo>
                  <a:pt x="69869" y="271238"/>
                  <a:pt x="67461" y="284272"/>
                  <a:pt x="61649" y="295896"/>
                </a:cubicBezTo>
                <a:cubicBezTo>
                  <a:pt x="53429" y="312335"/>
                  <a:pt x="42802" y="327776"/>
                  <a:pt x="36990" y="345212"/>
                </a:cubicBezTo>
                <a:cubicBezTo>
                  <a:pt x="22118" y="389825"/>
                  <a:pt x="9781" y="456586"/>
                  <a:pt x="0" y="505489"/>
                </a:cubicBezTo>
                <a:cubicBezTo>
                  <a:pt x="4110" y="567134"/>
                  <a:pt x="-1981" y="630322"/>
                  <a:pt x="12330" y="690423"/>
                </a:cubicBezTo>
                <a:cubicBezTo>
                  <a:pt x="19195" y="719253"/>
                  <a:pt x="45209" y="739739"/>
                  <a:pt x="61649" y="764397"/>
                </a:cubicBezTo>
                <a:cubicBezTo>
                  <a:pt x="81312" y="793890"/>
                  <a:pt x="93090" y="816796"/>
                  <a:pt x="123297" y="838371"/>
                </a:cubicBezTo>
                <a:cubicBezTo>
                  <a:pt x="138254" y="849054"/>
                  <a:pt x="155551" y="856203"/>
                  <a:pt x="172616" y="863029"/>
                </a:cubicBezTo>
                <a:cubicBezTo>
                  <a:pt x="196750" y="872682"/>
                  <a:pt x="221935" y="879468"/>
                  <a:pt x="246594" y="887687"/>
                </a:cubicBezTo>
                <a:cubicBezTo>
                  <a:pt x="258924" y="891797"/>
                  <a:pt x="271516" y="895189"/>
                  <a:pt x="283583" y="900016"/>
                </a:cubicBezTo>
                <a:cubicBezTo>
                  <a:pt x="304133" y="908235"/>
                  <a:pt x="324078" y="918165"/>
                  <a:pt x="345232" y="924674"/>
                </a:cubicBezTo>
                <a:cubicBezTo>
                  <a:pt x="435500" y="952447"/>
                  <a:pt x="459025" y="952080"/>
                  <a:pt x="554836" y="961661"/>
                </a:cubicBezTo>
                <a:lnTo>
                  <a:pt x="690463" y="973990"/>
                </a:lnTo>
                <a:lnTo>
                  <a:pt x="1713826" y="961661"/>
                </a:lnTo>
                <a:cubicBezTo>
                  <a:pt x="1730767" y="961272"/>
                  <a:pt x="1747988" y="956910"/>
                  <a:pt x="1763145" y="949332"/>
                </a:cubicBezTo>
                <a:cubicBezTo>
                  <a:pt x="1781525" y="940143"/>
                  <a:pt x="1796024" y="924674"/>
                  <a:pt x="1812464" y="912345"/>
                </a:cubicBezTo>
                <a:cubicBezTo>
                  <a:pt x="1816574" y="900016"/>
                  <a:pt x="1818106" y="886502"/>
                  <a:pt x="1824793" y="875358"/>
                </a:cubicBezTo>
                <a:cubicBezTo>
                  <a:pt x="1830774" y="865390"/>
                  <a:pt x="1842011" y="859630"/>
                  <a:pt x="1849453" y="850700"/>
                </a:cubicBezTo>
                <a:cubicBezTo>
                  <a:pt x="1874942" y="820115"/>
                  <a:pt x="1889747" y="796426"/>
                  <a:pt x="1911101" y="764397"/>
                </a:cubicBezTo>
                <a:cubicBezTo>
                  <a:pt x="1915211" y="743849"/>
                  <a:pt x="1918348" y="723082"/>
                  <a:pt x="1923431" y="702752"/>
                </a:cubicBezTo>
                <a:cubicBezTo>
                  <a:pt x="1926583" y="690144"/>
                  <a:pt x="1932941" y="678451"/>
                  <a:pt x="1935760" y="665765"/>
                </a:cubicBezTo>
                <a:cubicBezTo>
                  <a:pt x="1941183" y="641362"/>
                  <a:pt x="1943618" y="616387"/>
                  <a:pt x="1948090" y="591792"/>
                </a:cubicBezTo>
                <a:cubicBezTo>
                  <a:pt x="1958526" y="534400"/>
                  <a:pt x="1959556" y="533602"/>
                  <a:pt x="1972750" y="480831"/>
                </a:cubicBezTo>
                <a:cubicBezTo>
                  <a:pt x="1991507" y="312020"/>
                  <a:pt x="1992820" y="354091"/>
                  <a:pt x="1972750" y="123290"/>
                </a:cubicBezTo>
                <a:cubicBezTo>
                  <a:pt x="1970467" y="97037"/>
                  <a:pt x="1957335" y="76028"/>
                  <a:pt x="1935760" y="61645"/>
                </a:cubicBezTo>
                <a:cubicBezTo>
                  <a:pt x="1920467" y="51450"/>
                  <a:pt x="1884387" y="30822"/>
                  <a:pt x="1874112" y="24658"/>
                </a:cubicBezTo>
                <a:close/>
              </a:path>
            </a:pathLst>
          </a:cu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6333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27953" y="5928836"/>
            <a:ext cx="5492750" cy="369332"/>
          </a:xfrm>
          <a:prstGeom prst="rect">
            <a:avLst/>
          </a:prstGeom>
          <a:noFill/>
        </p:spPr>
        <p:txBody>
          <a:bodyPr wrap="square" rtlCol="0">
            <a:spAutoFit/>
          </a:bodyPr>
          <a:lstStyle/>
          <a:p>
            <a:pPr algn="r"/>
            <a:r>
              <a:rPr lang="en-US" i="1" dirty="0" smtClean="0"/>
              <a:t>EY Sweeney (2014) Digital Australia: State of the Nation</a:t>
            </a:r>
            <a:endParaRPr lang="en-US" i="1" dirty="0"/>
          </a:p>
        </p:txBody>
      </p:sp>
      <p:pic>
        <p:nvPicPr>
          <p:cNvPr id="3" name="Picture 2" descr="Screen Shot 2016-05-09 at 5.32.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8176"/>
            <a:ext cx="9150342" cy="4142735"/>
          </a:xfrm>
          <a:prstGeom prst="rect">
            <a:avLst/>
          </a:prstGeom>
        </p:spPr>
      </p:pic>
      <p:sp>
        <p:nvSpPr>
          <p:cNvPr id="5" name="Freeform 4"/>
          <p:cNvSpPr/>
          <p:nvPr/>
        </p:nvSpPr>
        <p:spPr>
          <a:xfrm>
            <a:off x="5203126" y="936494"/>
            <a:ext cx="2096045" cy="1965131"/>
          </a:xfrm>
          <a:custGeom>
            <a:avLst/>
            <a:gdLst>
              <a:gd name="connsiteX0" fmla="*/ 1405583 w 2096045"/>
              <a:gd name="connsiteY0" fmla="*/ 12838 h 1965131"/>
              <a:gd name="connsiteX1" fmla="*/ 1405583 w 2096045"/>
              <a:gd name="connsiteY1" fmla="*/ 12838 h 1965131"/>
              <a:gd name="connsiteX2" fmla="*/ 209604 w 2096045"/>
              <a:gd name="connsiteY2" fmla="*/ 12838 h 1965131"/>
              <a:gd name="connsiteX3" fmla="*/ 135626 w 2096045"/>
              <a:gd name="connsiteY3" fmla="*/ 86812 h 1965131"/>
              <a:gd name="connsiteX4" fmla="*/ 98637 w 2096045"/>
              <a:gd name="connsiteY4" fmla="*/ 111470 h 1965131"/>
              <a:gd name="connsiteX5" fmla="*/ 73978 w 2096045"/>
              <a:gd name="connsiteY5" fmla="*/ 173115 h 1965131"/>
              <a:gd name="connsiteX6" fmla="*/ 61648 w 2096045"/>
              <a:gd name="connsiteY6" fmla="*/ 210102 h 1965131"/>
              <a:gd name="connsiteX7" fmla="*/ 24659 w 2096045"/>
              <a:gd name="connsiteY7" fmla="*/ 308734 h 1965131"/>
              <a:gd name="connsiteX8" fmla="*/ 0 w 2096045"/>
              <a:gd name="connsiteY8" fmla="*/ 518327 h 1965131"/>
              <a:gd name="connsiteX9" fmla="*/ 12329 w 2096045"/>
              <a:gd name="connsiteY9" fmla="*/ 764907 h 1965131"/>
              <a:gd name="connsiteX10" fmla="*/ 36989 w 2096045"/>
              <a:gd name="connsiteY10" fmla="*/ 814223 h 1965131"/>
              <a:gd name="connsiteX11" fmla="*/ 49318 w 2096045"/>
              <a:gd name="connsiteY11" fmla="*/ 875868 h 1965131"/>
              <a:gd name="connsiteX12" fmla="*/ 73978 w 2096045"/>
              <a:gd name="connsiteY12" fmla="*/ 925184 h 1965131"/>
              <a:gd name="connsiteX13" fmla="*/ 86307 w 2096045"/>
              <a:gd name="connsiteY13" fmla="*/ 962171 h 1965131"/>
              <a:gd name="connsiteX14" fmla="*/ 98637 w 2096045"/>
              <a:gd name="connsiteY14" fmla="*/ 1011487 h 1965131"/>
              <a:gd name="connsiteX15" fmla="*/ 135626 w 2096045"/>
              <a:gd name="connsiteY15" fmla="*/ 1036145 h 1965131"/>
              <a:gd name="connsiteX16" fmla="*/ 160285 w 2096045"/>
              <a:gd name="connsiteY16" fmla="*/ 1122447 h 1965131"/>
              <a:gd name="connsiteX17" fmla="*/ 184945 w 2096045"/>
              <a:gd name="connsiteY17" fmla="*/ 1356698 h 1965131"/>
              <a:gd name="connsiteX18" fmla="*/ 197274 w 2096045"/>
              <a:gd name="connsiteY18" fmla="*/ 1443001 h 1965131"/>
              <a:gd name="connsiteX19" fmla="*/ 209604 w 2096045"/>
              <a:gd name="connsiteY19" fmla="*/ 1479988 h 1965131"/>
              <a:gd name="connsiteX20" fmla="*/ 221934 w 2096045"/>
              <a:gd name="connsiteY20" fmla="*/ 1553962 h 1965131"/>
              <a:gd name="connsiteX21" fmla="*/ 246593 w 2096045"/>
              <a:gd name="connsiteY21" fmla="*/ 1664923 h 1965131"/>
              <a:gd name="connsiteX22" fmla="*/ 271253 w 2096045"/>
              <a:gd name="connsiteY22" fmla="*/ 1738897 h 1965131"/>
              <a:gd name="connsiteX23" fmla="*/ 283582 w 2096045"/>
              <a:gd name="connsiteY23" fmla="*/ 1775884 h 1965131"/>
              <a:gd name="connsiteX24" fmla="*/ 345231 w 2096045"/>
              <a:gd name="connsiteY24" fmla="*/ 1825200 h 1965131"/>
              <a:gd name="connsiteX25" fmla="*/ 394549 w 2096045"/>
              <a:gd name="connsiteY25" fmla="*/ 1849858 h 1965131"/>
              <a:gd name="connsiteX26" fmla="*/ 468527 w 2096045"/>
              <a:gd name="connsiteY26" fmla="*/ 1886845 h 1965131"/>
              <a:gd name="connsiteX27" fmla="*/ 530176 w 2096045"/>
              <a:gd name="connsiteY27" fmla="*/ 1899174 h 1965131"/>
              <a:gd name="connsiteX28" fmla="*/ 641143 w 2096045"/>
              <a:gd name="connsiteY28" fmla="*/ 1923832 h 1965131"/>
              <a:gd name="connsiteX29" fmla="*/ 764440 w 2096045"/>
              <a:gd name="connsiteY29" fmla="*/ 1936161 h 1965131"/>
              <a:gd name="connsiteX30" fmla="*/ 826088 w 2096045"/>
              <a:gd name="connsiteY30" fmla="*/ 1948490 h 1965131"/>
              <a:gd name="connsiteX31" fmla="*/ 1565869 w 2096045"/>
              <a:gd name="connsiteY31" fmla="*/ 1948490 h 1965131"/>
              <a:gd name="connsiteX32" fmla="*/ 1664507 w 2096045"/>
              <a:gd name="connsiteY32" fmla="*/ 1923832 h 1965131"/>
              <a:gd name="connsiteX33" fmla="*/ 1738485 w 2096045"/>
              <a:gd name="connsiteY33" fmla="*/ 1899174 h 1965131"/>
              <a:gd name="connsiteX34" fmla="*/ 1775474 w 2096045"/>
              <a:gd name="connsiteY34" fmla="*/ 1886845 h 1965131"/>
              <a:gd name="connsiteX35" fmla="*/ 1874111 w 2096045"/>
              <a:gd name="connsiteY35" fmla="*/ 1862187 h 1965131"/>
              <a:gd name="connsiteX36" fmla="*/ 1911100 w 2096045"/>
              <a:gd name="connsiteY36" fmla="*/ 1837529 h 1965131"/>
              <a:gd name="connsiteX37" fmla="*/ 1948089 w 2096045"/>
              <a:gd name="connsiteY37" fmla="*/ 1825200 h 1965131"/>
              <a:gd name="connsiteX38" fmla="*/ 1997408 w 2096045"/>
              <a:gd name="connsiteY38" fmla="*/ 1800542 h 1965131"/>
              <a:gd name="connsiteX39" fmla="*/ 2083716 w 2096045"/>
              <a:gd name="connsiteY39" fmla="*/ 1664923 h 1965131"/>
              <a:gd name="connsiteX40" fmla="*/ 2096045 w 2096045"/>
              <a:gd name="connsiteY40" fmla="*/ 1603278 h 1965131"/>
              <a:gd name="connsiteX41" fmla="*/ 2083716 w 2096045"/>
              <a:gd name="connsiteY41" fmla="*/ 1184092 h 1965131"/>
              <a:gd name="connsiteX42" fmla="*/ 2059056 w 2096045"/>
              <a:gd name="connsiteY42" fmla="*/ 1110118 h 1965131"/>
              <a:gd name="connsiteX43" fmla="*/ 2046727 w 2096045"/>
              <a:gd name="connsiteY43" fmla="*/ 1011487 h 1965131"/>
              <a:gd name="connsiteX44" fmla="*/ 2034397 w 2096045"/>
              <a:gd name="connsiteY44" fmla="*/ 974500 h 1965131"/>
              <a:gd name="connsiteX45" fmla="*/ 2009738 w 2096045"/>
              <a:gd name="connsiteY45" fmla="*/ 764907 h 1965131"/>
              <a:gd name="connsiteX46" fmla="*/ 1997408 w 2096045"/>
              <a:gd name="connsiteY46" fmla="*/ 727920 h 1965131"/>
              <a:gd name="connsiteX47" fmla="*/ 1985078 w 2096045"/>
              <a:gd name="connsiteY47" fmla="*/ 666275 h 1965131"/>
              <a:gd name="connsiteX48" fmla="*/ 1960419 w 2096045"/>
              <a:gd name="connsiteY48" fmla="*/ 493669 h 1965131"/>
              <a:gd name="connsiteX49" fmla="*/ 1935760 w 2096045"/>
              <a:gd name="connsiteY49" fmla="*/ 419695 h 1965131"/>
              <a:gd name="connsiteX50" fmla="*/ 1911100 w 2096045"/>
              <a:gd name="connsiteY50" fmla="*/ 308734 h 1965131"/>
              <a:gd name="connsiteX51" fmla="*/ 1886441 w 2096045"/>
              <a:gd name="connsiteY51" fmla="*/ 197773 h 1965131"/>
              <a:gd name="connsiteX52" fmla="*/ 1837122 w 2096045"/>
              <a:gd name="connsiteY52" fmla="*/ 123799 h 1965131"/>
              <a:gd name="connsiteX53" fmla="*/ 1812463 w 2096045"/>
              <a:gd name="connsiteY53" fmla="*/ 86812 h 1965131"/>
              <a:gd name="connsiteX54" fmla="*/ 1738485 w 2096045"/>
              <a:gd name="connsiteY54" fmla="*/ 49825 h 1965131"/>
              <a:gd name="connsiteX55" fmla="*/ 1701496 w 2096045"/>
              <a:gd name="connsiteY55" fmla="*/ 37496 h 1965131"/>
              <a:gd name="connsiteX56" fmla="*/ 1602858 w 2096045"/>
              <a:gd name="connsiteY56" fmla="*/ 12838 h 1965131"/>
              <a:gd name="connsiteX57" fmla="*/ 1565869 w 2096045"/>
              <a:gd name="connsiteY57" fmla="*/ 509 h 1965131"/>
              <a:gd name="connsiteX58" fmla="*/ 1405583 w 2096045"/>
              <a:gd name="connsiteY58" fmla="*/ 12838 h 196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096045" h="1965131">
                <a:moveTo>
                  <a:pt x="1405583" y="12838"/>
                </a:moveTo>
                <a:lnTo>
                  <a:pt x="1405583" y="12838"/>
                </a:lnTo>
                <a:cubicBezTo>
                  <a:pt x="1000137" y="4730"/>
                  <a:pt x="614622" y="-11462"/>
                  <a:pt x="209604" y="12838"/>
                </a:cubicBezTo>
                <a:cubicBezTo>
                  <a:pt x="178692" y="14693"/>
                  <a:pt x="149369" y="73070"/>
                  <a:pt x="135626" y="86812"/>
                </a:cubicBezTo>
                <a:cubicBezTo>
                  <a:pt x="125148" y="97290"/>
                  <a:pt x="110967" y="103251"/>
                  <a:pt x="98637" y="111470"/>
                </a:cubicBezTo>
                <a:cubicBezTo>
                  <a:pt x="90417" y="132018"/>
                  <a:pt x="81749" y="152393"/>
                  <a:pt x="73978" y="173115"/>
                </a:cubicBezTo>
                <a:cubicBezTo>
                  <a:pt x="69415" y="185283"/>
                  <a:pt x="66211" y="197934"/>
                  <a:pt x="61648" y="210102"/>
                </a:cubicBezTo>
                <a:cubicBezTo>
                  <a:pt x="17419" y="328040"/>
                  <a:pt x="52646" y="224781"/>
                  <a:pt x="24659" y="308734"/>
                </a:cubicBezTo>
                <a:cubicBezTo>
                  <a:pt x="21947" y="330426"/>
                  <a:pt x="0" y="502329"/>
                  <a:pt x="0" y="518327"/>
                </a:cubicBezTo>
                <a:cubicBezTo>
                  <a:pt x="0" y="600623"/>
                  <a:pt x="2121" y="683247"/>
                  <a:pt x="12329" y="764907"/>
                </a:cubicBezTo>
                <a:cubicBezTo>
                  <a:pt x="14609" y="783144"/>
                  <a:pt x="28769" y="797784"/>
                  <a:pt x="36989" y="814223"/>
                </a:cubicBezTo>
                <a:cubicBezTo>
                  <a:pt x="41099" y="834771"/>
                  <a:pt x="42691" y="855988"/>
                  <a:pt x="49318" y="875868"/>
                </a:cubicBezTo>
                <a:cubicBezTo>
                  <a:pt x="55130" y="893304"/>
                  <a:pt x="66738" y="908291"/>
                  <a:pt x="73978" y="925184"/>
                </a:cubicBezTo>
                <a:cubicBezTo>
                  <a:pt x="79098" y="937129"/>
                  <a:pt x="82737" y="949675"/>
                  <a:pt x="86307" y="962171"/>
                </a:cubicBezTo>
                <a:cubicBezTo>
                  <a:pt x="90962" y="978464"/>
                  <a:pt x="89237" y="997388"/>
                  <a:pt x="98637" y="1011487"/>
                </a:cubicBezTo>
                <a:cubicBezTo>
                  <a:pt x="106857" y="1023816"/>
                  <a:pt x="123296" y="1027926"/>
                  <a:pt x="135626" y="1036145"/>
                </a:cubicBezTo>
                <a:cubicBezTo>
                  <a:pt x="143987" y="1061225"/>
                  <a:pt x="156967" y="1097007"/>
                  <a:pt x="160285" y="1122447"/>
                </a:cubicBezTo>
                <a:cubicBezTo>
                  <a:pt x="170441" y="1200303"/>
                  <a:pt x="173841" y="1278972"/>
                  <a:pt x="184945" y="1356698"/>
                </a:cubicBezTo>
                <a:cubicBezTo>
                  <a:pt x="189055" y="1385466"/>
                  <a:pt x="191575" y="1414506"/>
                  <a:pt x="197274" y="1443001"/>
                </a:cubicBezTo>
                <a:cubicBezTo>
                  <a:pt x="199823" y="1455745"/>
                  <a:pt x="206785" y="1467302"/>
                  <a:pt x="209604" y="1479988"/>
                </a:cubicBezTo>
                <a:cubicBezTo>
                  <a:pt x="215027" y="1504391"/>
                  <a:pt x="217462" y="1529367"/>
                  <a:pt x="221934" y="1553962"/>
                </a:cubicBezTo>
                <a:cubicBezTo>
                  <a:pt x="227347" y="1583730"/>
                  <a:pt x="237462" y="1634488"/>
                  <a:pt x="246593" y="1664923"/>
                </a:cubicBezTo>
                <a:cubicBezTo>
                  <a:pt x="254062" y="1689819"/>
                  <a:pt x="263033" y="1714239"/>
                  <a:pt x="271253" y="1738897"/>
                </a:cubicBezTo>
                <a:cubicBezTo>
                  <a:pt x="275363" y="1751226"/>
                  <a:pt x="274392" y="1766695"/>
                  <a:pt x="283582" y="1775884"/>
                </a:cubicBezTo>
                <a:cubicBezTo>
                  <a:pt x="310586" y="1802886"/>
                  <a:pt x="308939" y="1804463"/>
                  <a:pt x="345231" y="1825200"/>
                </a:cubicBezTo>
                <a:cubicBezTo>
                  <a:pt x="361189" y="1834319"/>
                  <a:pt x="378591" y="1840739"/>
                  <a:pt x="394549" y="1849858"/>
                </a:cubicBezTo>
                <a:cubicBezTo>
                  <a:pt x="441426" y="1876643"/>
                  <a:pt x="418293" y="1874287"/>
                  <a:pt x="468527" y="1886845"/>
                </a:cubicBezTo>
                <a:cubicBezTo>
                  <a:pt x="488858" y="1891927"/>
                  <a:pt x="509718" y="1894628"/>
                  <a:pt x="530176" y="1899174"/>
                </a:cubicBezTo>
                <a:cubicBezTo>
                  <a:pt x="574126" y="1908940"/>
                  <a:pt x="594661" y="1917635"/>
                  <a:pt x="641143" y="1923832"/>
                </a:cubicBezTo>
                <a:cubicBezTo>
                  <a:pt x="682085" y="1929291"/>
                  <a:pt x="723341" y="1932051"/>
                  <a:pt x="764440" y="1936161"/>
                </a:cubicBezTo>
                <a:cubicBezTo>
                  <a:pt x="784989" y="1940271"/>
                  <a:pt x="805316" y="1945720"/>
                  <a:pt x="826088" y="1948490"/>
                </a:cubicBezTo>
                <a:cubicBezTo>
                  <a:pt x="1082637" y="1982695"/>
                  <a:pt x="1262713" y="1954553"/>
                  <a:pt x="1565869" y="1948490"/>
                </a:cubicBezTo>
                <a:cubicBezTo>
                  <a:pt x="1598748" y="1940271"/>
                  <a:pt x="1632355" y="1934549"/>
                  <a:pt x="1664507" y="1923832"/>
                </a:cubicBezTo>
                <a:lnTo>
                  <a:pt x="1738485" y="1899174"/>
                </a:lnTo>
                <a:cubicBezTo>
                  <a:pt x="1750815" y="1895064"/>
                  <a:pt x="1762865" y="1889997"/>
                  <a:pt x="1775474" y="1886845"/>
                </a:cubicBezTo>
                <a:lnTo>
                  <a:pt x="1874111" y="1862187"/>
                </a:lnTo>
                <a:cubicBezTo>
                  <a:pt x="1886441" y="1853968"/>
                  <a:pt x="1897846" y="1844156"/>
                  <a:pt x="1911100" y="1837529"/>
                </a:cubicBezTo>
                <a:cubicBezTo>
                  <a:pt x="1922725" y="1831717"/>
                  <a:pt x="1936143" y="1830319"/>
                  <a:pt x="1948089" y="1825200"/>
                </a:cubicBezTo>
                <a:cubicBezTo>
                  <a:pt x="1964983" y="1817960"/>
                  <a:pt x="1980968" y="1808761"/>
                  <a:pt x="1997408" y="1800542"/>
                </a:cubicBezTo>
                <a:cubicBezTo>
                  <a:pt x="2049146" y="1731562"/>
                  <a:pt x="2067888" y="1728234"/>
                  <a:pt x="2083716" y="1664923"/>
                </a:cubicBezTo>
                <a:cubicBezTo>
                  <a:pt x="2088799" y="1644593"/>
                  <a:pt x="2091935" y="1623826"/>
                  <a:pt x="2096045" y="1603278"/>
                </a:cubicBezTo>
                <a:cubicBezTo>
                  <a:pt x="2091935" y="1463549"/>
                  <a:pt x="2094171" y="1323490"/>
                  <a:pt x="2083716" y="1184092"/>
                </a:cubicBezTo>
                <a:cubicBezTo>
                  <a:pt x="2081772" y="1158173"/>
                  <a:pt x="2059056" y="1110118"/>
                  <a:pt x="2059056" y="1110118"/>
                </a:cubicBezTo>
                <a:cubicBezTo>
                  <a:pt x="2054946" y="1077241"/>
                  <a:pt x="2052654" y="1044085"/>
                  <a:pt x="2046727" y="1011487"/>
                </a:cubicBezTo>
                <a:cubicBezTo>
                  <a:pt x="2044402" y="998701"/>
                  <a:pt x="2036946" y="987244"/>
                  <a:pt x="2034397" y="974500"/>
                </a:cubicBezTo>
                <a:cubicBezTo>
                  <a:pt x="2015462" y="879834"/>
                  <a:pt x="2026043" y="870888"/>
                  <a:pt x="2009738" y="764907"/>
                </a:cubicBezTo>
                <a:cubicBezTo>
                  <a:pt x="2007762" y="752062"/>
                  <a:pt x="2000560" y="740528"/>
                  <a:pt x="1997408" y="727920"/>
                </a:cubicBezTo>
                <a:cubicBezTo>
                  <a:pt x="1992325" y="707590"/>
                  <a:pt x="1988346" y="686974"/>
                  <a:pt x="1985078" y="666275"/>
                </a:cubicBezTo>
                <a:cubicBezTo>
                  <a:pt x="1976013" y="608867"/>
                  <a:pt x="1978799" y="548806"/>
                  <a:pt x="1960419" y="493669"/>
                </a:cubicBezTo>
                <a:cubicBezTo>
                  <a:pt x="1952199" y="469011"/>
                  <a:pt x="1942064" y="444911"/>
                  <a:pt x="1935760" y="419695"/>
                </a:cubicBezTo>
                <a:cubicBezTo>
                  <a:pt x="1922568" y="366930"/>
                  <a:pt x="1921534" y="366119"/>
                  <a:pt x="1911100" y="308734"/>
                </a:cubicBezTo>
                <a:cubicBezTo>
                  <a:pt x="1907302" y="287844"/>
                  <a:pt x="1901131" y="224213"/>
                  <a:pt x="1886441" y="197773"/>
                </a:cubicBezTo>
                <a:cubicBezTo>
                  <a:pt x="1872048" y="171867"/>
                  <a:pt x="1853562" y="148457"/>
                  <a:pt x="1837122" y="123799"/>
                </a:cubicBezTo>
                <a:cubicBezTo>
                  <a:pt x="1828902" y="111470"/>
                  <a:pt x="1826520" y="91498"/>
                  <a:pt x="1812463" y="86812"/>
                </a:cubicBezTo>
                <a:cubicBezTo>
                  <a:pt x="1719490" y="55823"/>
                  <a:pt x="1834091" y="97625"/>
                  <a:pt x="1738485" y="49825"/>
                </a:cubicBezTo>
                <a:cubicBezTo>
                  <a:pt x="1726860" y="44013"/>
                  <a:pt x="1714035" y="40915"/>
                  <a:pt x="1701496" y="37496"/>
                </a:cubicBezTo>
                <a:cubicBezTo>
                  <a:pt x="1668799" y="28579"/>
                  <a:pt x="1635010" y="23555"/>
                  <a:pt x="1602858" y="12838"/>
                </a:cubicBezTo>
                <a:cubicBezTo>
                  <a:pt x="1590528" y="8728"/>
                  <a:pt x="1578837" y="1373"/>
                  <a:pt x="1565869" y="509"/>
                </a:cubicBezTo>
                <a:cubicBezTo>
                  <a:pt x="1516660" y="-2771"/>
                  <a:pt x="1432297" y="10783"/>
                  <a:pt x="1405583" y="12838"/>
                </a:cubicBezTo>
                <a:close/>
              </a:path>
            </a:pathLst>
          </a:cu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p:cNvSpPr/>
          <p:nvPr/>
        </p:nvSpPr>
        <p:spPr>
          <a:xfrm>
            <a:off x="5708643" y="2872655"/>
            <a:ext cx="2749518" cy="2169902"/>
          </a:xfrm>
          <a:custGeom>
            <a:avLst/>
            <a:gdLst>
              <a:gd name="connsiteX0" fmla="*/ 1356264 w 2749518"/>
              <a:gd name="connsiteY0" fmla="*/ 24658 h 2169902"/>
              <a:gd name="connsiteX1" fmla="*/ 1356264 w 2749518"/>
              <a:gd name="connsiteY1" fmla="*/ 24658 h 2169902"/>
              <a:gd name="connsiteX2" fmla="*/ 1158990 w 2749518"/>
              <a:gd name="connsiteY2" fmla="*/ 36987 h 2169902"/>
              <a:gd name="connsiteX3" fmla="*/ 295912 w 2749518"/>
              <a:gd name="connsiteY3" fmla="*/ 61645 h 2169902"/>
              <a:gd name="connsiteX4" fmla="*/ 221934 w 2749518"/>
              <a:gd name="connsiteY4" fmla="*/ 98632 h 2169902"/>
              <a:gd name="connsiteX5" fmla="*/ 160285 w 2749518"/>
              <a:gd name="connsiteY5" fmla="*/ 135619 h 2169902"/>
              <a:gd name="connsiteX6" fmla="*/ 123296 w 2749518"/>
              <a:gd name="connsiteY6" fmla="*/ 184935 h 2169902"/>
              <a:gd name="connsiteX7" fmla="*/ 98637 w 2749518"/>
              <a:gd name="connsiteY7" fmla="*/ 221921 h 2169902"/>
              <a:gd name="connsiteX8" fmla="*/ 61648 w 2749518"/>
              <a:gd name="connsiteY8" fmla="*/ 258908 h 2169902"/>
              <a:gd name="connsiteX9" fmla="*/ 24659 w 2749518"/>
              <a:gd name="connsiteY9" fmla="*/ 345211 h 2169902"/>
              <a:gd name="connsiteX10" fmla="*/ 0 w 2749518"/>
              <a:gd name="connsiteY10" fmla="*/ 431514 h 2169902"/>
              <a:gd name="connsiteX11" fmla="*/ 12329 w 2749518"/>
              <a:gd name="connsiteY11" fmla="*/ 678094 h 2169902"/>
              <a:gd name="connsiteX12" fmla="*/ 49318 w 2749518"/>
              <a:gd name="connsiteY12" fmla="*/ 789055 h 2169902"/>
              <a:gd name="connsiteX13" fmla="*/ 110967 w 2749518"/>
              <a:gd name="connsiteY13" fmla="*/ 924674 h 2169902"/>
              <a:gd name="connsiteX14" fmla="*/ 135626 w 2749518"/>
              <a:gd name="connsiteY14" fmla="*/ 973990 h 2169902"/>
              <a:gd name="connsiteX15" fmla="*/ 184945 w 2749518"/>
              <a:gd name="connsiteY15" fmla="*/ 1060293 h 2169902"/>
              <a:gd name="connsiteX16" fmla="*/ 234263 w 2749518"/>
              <a:gd name="connsiteY16" fmla="*/ 1146596 h 2169902"/>
              <a:gd name="connsiteX17" fmla="*/ 246593 w 2749518"/>
              <a:gd name="connsiteY17" fmla="*/ 1232899 h 2169902"/>
              <a:gd name="connsiteX18" fmla="*/ 258923 w 2749518"/>
              <a:gd name="connsiteY18" fmla="*/ 1269886 h 2169902"/>
              <a:gd name="connsiteX19" fmla="*/ 271252 w 2749518"/>
              <a:gd name="connsiteY19" fmla="*/ 1356188 h 2169902"/>
              <a:gd name="connsiteX20" fmla="*/ 295912 w 2749518"/>
              <a:gd name="connsiteY20" fmla="*/ 1442491 h 2169902"/>
              <a:gd name="connsiteX21" fmla="*/ 308242 w 2749518"/>
              <a:gd name="connsiteY21" fmla="*/ 1565781 h 2169902"/>
              <a:gd name="connsiteX22" fmla="*/ 320571 w 2749518"/>
              <a:gd name="connsiteY22" fmla="*/ 1701400 h 2169902"/>
              <a:gd name="connsiteX23" fmla="*/ 332901 w 2749518"/>
              <a:gd name="connsiteY23" fmla="*/ 1750716 h 2169902"/>
              <a:gd name="connsiteX24" fmla="*/ 345231 w 2749518"/>
              <a:gd name="connsiteY24" fmla="*/ 1812361 h 2169902"/>
              <a:gd name="connsiteX25" fmla="*/ 369890 w 2749518"/>
              <a:gd name="connsiteY25" fmla="*/ 1849348 h 2169902"/>
              <a:gd name="connsiteX26" fmla="*/ 468527 w 2749518"/>
              <a:gd name="connsiteY26" fmla="*/ 1935651 h 2169902"/>
              <a:gd name="connsiteX27" fmla="*/ 604154 w 2749518"/>
              <a:gd name="connsiteY27" fmla="*/ 2009625 h 2169902"/>
              <a:gd name="connsiteX28" fmla="*/ 665802 w 2749518"/>
              <a:gd name="connsiteY28" fmla="*/ 2034283 h 2169902"/>
              <a:gd name="connsiteX29" fmla="*/ 875407 w 2749518"/>
              <a:gd name="connsiteY29" fmla="*/ 2071270 h 2169902"/>
              <a:gd name="connsiteX30" fmla="*/ 1048022 w 2749518"/>
              <a:gd name="connsiteY30" fmla="*/ 2132915 h 2169902"/>
              <a:gd name="connsiteX31" fmla="*/ 1343935 w 2749518"/>
              <a:gd name="connsiteY31" fmla="*/ 2169902 h 2169902"/>
              <a:gd name="connsiteX32" fmla="*/ 1960419 w 2749518"/>
              <a:gd name="connsiteY32" fmla="*/ 2157573 h 2169902"/>
              <a:gd name="connsiteX33" fmla="*/ 2034397 w 2749518"/>
              <a:gd name="connsiteY33" fmla="*/ 2132915 h 2169902"/>
              <a:gd name="connsiteX34" fmla="*/ 2108375 w 2749518"/>
              <a:gd name="connsiteY34" fmla="*/ 2120586 h 2169902"/>
              <a:gd name="connsiteX35" fmla="*/ 2219342 w 2749518"/>
              <a:gd name="connsiteY35" fmla="*/ 2046612 h 2169902"/>
              <a:gd name="connsiteX36" fmla="*/ 2367298 w 2749518"/>
              <a:gd name="connsiteY36" fmla="*/ 1972638 h 2169902"/>
              <a:gd name="connsiteX37" fmla="*/ 2428947 w 2749518"/>
              <a:gd name="connsiteY37" fmla="*/ 1923322 h 2169902"/>
              <a:gd name="connsiteX38" fmla="*/ 2613892 w 2749518"/>
              <a:gd name="connsiteY38" fmla="*/ 1763045 h 2169902"/>
              <a:gd name="connsiteX39" fmla="*/ 2663211 w 2749518"/>
              <a:gd name="connsiteY39" fmla="*/ 1689071 h 2169902"/>
              <a:gd name="connsiteX40" fmla="*/ 2712529 w 2749518"/>
              <a:gd name="connsiteY40" fmla="*/ 1528794 h 2169902"/>
              <a:gd name="connsiteX41" fmla="*/ 2737189 w 2749518"/>
              <a:gd name="connsiteY41" fmla="*/ 1430162 h 2169902"/>
              <a:gd name="connsiteX42" fmla="*/ 2749518 w 2749518"/>
              <a:gd name="connsiteY42" fmla="*/ 1343859 h 2169902"/>
              <a:gd name="connsiteX43" fmla="*/ 2737189 w 2749518"/>
              <a:gd name="connsiteY43" fmla="*/ 1146596 h 2169902"/>
              <a:gd name="connsiteX44" fmla="*/ 2700200 w 2749518"/>
              <a:gd name="connsiteY44" fmla="*/ 1060293 h 2169902"/>
              <a:gd name="connsiteX45" fmla="*/ 2589233 w 2749518"/>
              <a:gd name="connsiteY45" fmla="*/ 850700 h 2169902"/>
              <a:gd name="connsiteX46" fmla="*/ 2539914 w 2749518"/>
              <a:gd name="connsiteY46" fmla="*/ 789055 h 2169902"/>
              <a:gd name="connsiteX47" fmla="*/ 2441276 w 2749518"/>
              <a:gd name="connsiteY47" fmla="*/ 628778 h 2169902"/>
              <a:gd name="connsiteX48" fmla="*/ 2367298 w 2749518"/>
              <a:gd name="connsiteY48" fmla="*/ 579462 h 2169902"/>
              <a:gd name="connsiteX49" fmla="*/ 2293320 w 2749518"/>
              <a:gd name="connsiteY49" fmla="*/ 468501 h 2169902"/>
              <a:gd name="connsiteX50" fmla="*/ 2145364 w 2749518"/>
              <a:gd name="connsiteY50" fmla="*/ 345211 h 2169902"/>
              <a:gd name="connsiteX51" fmla="*/ 2096045 w 2749518"/>
              <a:gd name="connsiteY51" fmla="*/ 320553 h 2169902"/>
              <a:gd name="connsiteX52" fmla="*/ 2022067 w 2749518"/>
              <a:gd name="connsiteY52" fmla="*/ 271237 h 2169902"/>
              <a:gd name="connsiteX53" fmla="*/ 1911100 w 2749518"/>
              <a:gd name="connsiteY53" fmla="*/ 221921 h 2169902"/>
              <a:gd name="connsiteX54" fmla="*/ 1713825 w 2749518"/>
              <a:gd name="connsiteY54" fmla="*/ 98632 h 2169902"/>
              <a:gd name="connsiteX55" fmla="*/ 1627517 w 2749518"/>
              <a:gd name="connsiteY55" fmla="*/ 73974 h 2169902"/>
              <a:gd name="connsiteX56" fmla="*/ 1578199 w 2749518"/>
              <a:gd name="connsiteY56" fmla="*/ 49316 h 2169902"/>
              <a:gd name="connsiteX57" fmla="*/ 1467232 w 2749518"/>
              <a:gd name="connsiteY57" fmla="*/ 0 h 2169902"/>
              <a:gd name="connsiteX58" fmla="*/ 1356264 w 2749518"/>
              <a:gd name="connsiteY58" fmla="*/ 24658 h 216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749518" h="2169902">
                <a:moveTo>
                  <a:pt x="1356264" y="24658"/>
                </a:moveTo>
                <a:lnTo>
                  <a:pt x="1356264" y="24658"/>
                </a:lnTo>
                <a:cubicBezTo>
                  <a:pt x="1290506" y="28768"/>
                  <a:pt x="1224856" y="35361"/>
                  <a:pt x="1158990" y="36987"/>
                </a:cubicBezTo>
                <a:cubicBezTo>
                  <a:pt x="292948" y="58370"/>
                  <a:pt x="622971" y="-3764"/>
                  <a:pt x="295912" y="61645"/>
                </a:cubicBezTo>
                <a:cubicBezTo>
                  <a:pt x="189910" y="132309"/>
                  <a:pt x="324026" y="47589"/>
                  <a:pt x="221934" y="98632"/>
                </a:cubicBezTo>
                <a:cubicBezTo>
                  <a:pt x="200499" y="109349"/>
                  <a:pt x="180835" y="123290"/>
                  <a:pt x="160285" y="135619"/>
                </a:cubicBezTo>
                <a:cubicBezTo>
                  <a:pt x="147955" y="152058"/>
                  <a:pt x="135240" y="168214"/>
                  <a:pt x="123296" y="184935"/>
                </a:cubicBezTo>
                <a:cubicBezTo>
                  <a:pt x="114683" y="196992"/>
                  <a:pt x="108123" y="210538"/>
                  <a:pt x="98637" y="221921"/>
                </a:cubicBezTo>
                <a:cubicBezTo>
                  <a:pt x="87474" y="235316"/>
                  <a:pt x="73978" y="246579"/>
                  <a:pt x="61648" y="258908"/>
                </a:cubicBezTo>
                <a:cubicBezTo>
                  <a:pt x="35987" y="361544"/>
                  <a:pt x="67232" y="260069"/>
                  <a:pt x="24659" y="345211"/>
                </a:cubicBezTo>
                <a:cubicBezTo>
                  <a:pt x="15813" y="362902"/>
                  <a:pt x="3952" y="415708"/>
                  <a:pt x="0" y="431514"/>
                </a:cubicBezTo>
                <a:cubicBezTo>
                  <a:pt x="4110" y="513707"/>
                  <a:pt x="5494" y="596082"/>
                  <a:pt x="12329" y="678094"/>
                </a:cubicBezTo>
                <a:cubicBezTo>
                  <a:pt x="15280" y="713506"/>
                  <a:pt x="37627" y="757880"/>
                  <a:pt x="49318" y="789055"/>
                </a:cubicBezTo>
                <a:cubicBezTo>
                  <a:pt x="85248" y="884863"/>
                  <a:pt x="21965" y="746680"/>
                  <a:pt x="110967" y="924674"/>
                </a:cubicBezTo>
                <a:cubicBezTo>
                  <a:pt x="119187" y="941113"/>
                  <a:pt x="125431" y="958698"/>
                  <a:pt x="135626" y="973990"/>
                </a:cubicBezTo>
                <a:cubicBezTo>
                  <a:pt x="195704" y="1064103"/>
                  <a:pt x="122372" y="950797"/>
                  <a:pt x="184945" y="1060293"/>
                </a:cubicBezTo>
                <a:cubicBezTo>
                  <a:pt x="254644" y="1182258"/>
                  <a:pt x="159758" y="997592"/>
                  <a:pt x="234263" y="1146596"/>
                </a:cubicBezTo>
                <a:cubicBezTo>
                  <a:pt x="238373" y="1175364"/>
                  <a:pt x="240893" y="1204404"/>
                  <a:pt x="246593" y="1232899"/>
                </a:cubicBezTo>
                <a:cubicBezTo>
                  <a:pt x="249142" y="1245643"/>
                  <a:pt x="256374" y="1257142"/>
                  <a:pt x="258923" y="1269886"/>
                </a:cubicBezTo>
                <a:cubicBezTo>
                  <a:pt x="264622" y="1298381"/>
                  <a:pt x="266053" y="1327597"/>
                  <a:pt x="271252" y="1356188"/>
                </a:cubicBezTo>
                <a:cubicBezTo>
                  <a:pt x="277444" y="1390245"/>
                  <a:pt x="285348" y="1410802"/>
                  <a:pt x="295912" y="1442491"/>
                </a:cubicBezTo>
                <a:cubicBezTo>
                  <a:pt x="300022" y="1483588"/>
                  <a:pt x="304326" y="1524665"/>
                  <a:pt x="308242" y="1565781"/>
                </a:cubicBezTo>
                <a:cubicBezTo>
                  <a:pt x="312546" y="1610969"/>
                  <a:pt x="314571" y="1656405"/>
                  <a:pt x="320571" y="1701400"/>
                </a:cubicBezTo>
                <a:cubicBezTo>
                  <a:pt x="322811" y="1718196"/>
                  <a:pt x="329225" y="1734175"/>
                  <a:pt x="332901" y="1750716"/>
                </a:cubicBezTo>
                <a:cubicBezTo>
                  <a:pt x="337447" y="1771172"/>
                  <a:pt x="337873" y="1792740"/>
                  <a:pt x="345231" y="1812361"/>
                </a:cubicBezTo>
                <a:cubicBezTo>
                  <a:pt x="350434" y="1826235"/>
                  <a:pt x="360404" y="1837965"/>
                  <a:pt x="369890" y="1849348"/>
                </a:cubicBezTo>
                <a:cubicBezTo>
                  <a:pt x="395236" y="1879761"/>
                  <a:pt x="438920" y="1913447"/>
                  <a:pt x="468527" y="1935651"/>
                </a:cubicBezTo>
                <a:cubicBezTo>
                  <a:pt x="507126" y="1964599"/>
                  <a:pt x="564144" y="1993622"/>
                  <a:pt x="604154" y="2009625"/>
                </a:cubicBezTo>
                <a:cubicBezTo>
                  <a:pt x="624703" y="2017844"/>
                  <a:pt x="644521" y="2028203"/>
                  <a:pt x="665802" y="2034283"/>
                </a:cubicBezTo>
                <a:cubicBezTo>
                  <a:pt x="752498" y="2059052"/>
                  <a:pt x="788681" y="2060430"/>
                  <a:pt x="875407" y="2071270"/>
                </a:cubicBezTo>
                <a:cubicBezTo>
                  <a:pt x="951747" y="2103985"/>
                  <a:pt x="967437" y="2115008"/>
                  <a:pt x="1048022" y="2132915"/>
                </a:cubicBezTo>
                <a:cubicBezTo>
                  <a:pt x="1183995" y="2163130"/>
                  <a:pt x="1198915" y="2158747"/>
                  <a:pt x="1343935" y="2169902"/>
                </a:cubicBezTo>
                <a:cubicBezTo>
                  <a:pt x="1549430" y="2165792"/>
                  <a:pt x="1755178" y="2168567"/>
                  <a:pt x="1960419" y="2157573"/>
                </a:cubicBezTo>
                <a:cubicBezTo>
                  <a:pt x="1986375" y="2156183"/>
                  <a:pt x="2009180" y="2139219"/>
                  <a:pt x="2034397" y="2132915"/>
                </a:cubicBezTo>
                <a:cubicBezTo>
                  <a:pt x="2058650" y="2126852"/>
                  <a:pt x="2083716" y="2124696"/>
                  <a:pt x="2108375" y="2120586"/>
                </a:cubicBezTo>
                <a:cubicBezTo>
                  <a:pt x="2286763" y="2049234"/>
                  <a:pt x="2054419" y="2151557"/>
                  <a:pt x="2219342" y="2046612"/>
                </a:cubicBezTo>
                <a:cubicBezTo>
                  <a:pt x="2499809" y="1868144"/>
                  <a:pt x="2147021" y="2126823"/>
                  <a:pt x="2367298" y="1972638"/>
                </a:cubicBezTo>
                <a:cubicBezTo>
                  <a:pt x="2388857" y="1957547"/>
                  <a:pt x="2407664" y="1938800"/>
                  <a:pt x="2428947" y="1923322"/>
                </a:cubicBezTo>
                <a:cubicBezTo>
                  <a:pt x="2507302" y="1866340"/>
                  <a:pt x="2551064" y="1857281"/>
                  <a:pt x="2613892" y="1763045"/>
                </a:cubicBezTo>
                <a:lnTo>
                  <a:pt x="2663211" y="1689071"/>
                </a:lnTo>
                <a:cubicBezTo>
                  <a:pt x="2688125" y="1614333"/>
                  <a:pt x="2691327" y="1608297"/>
                  <a:pt x="2712529" y="1528794"/>
                </a:cubicBezTo>
                <a:cubicBezTo>
                  <a:pt x="2721262" y="1496049"/>
                  <a:pt x="2730542" y="1463393"/>
                  <a:pt x="2737189" y="1430162"/>
                </a:cubicBezTo>
                <a:cubicBezTo>
                  <a:pt x="2742888" y="1401667"/>
                  <a:pt x="2745408" y="1372627"/>
                  <a:pt x="2749518" y="1343859"/>
                </a:cubicBezTo>
                <a:cubicBezTo>
                  <a:pt x="2745408" y="1278105"/>
                  <a:pt x="2748478" y="1211504"/>
                  <a:pt x="2737189" y="1146596"/>
                </a:cubicBezTo>
                <a:cubicBezTo>
                  <a:pt x="2731826" y="1115760"/>
                  <a:pt x="2713599" y="1088578"/>
                  <a:pt x="2700200" y="1060293"/>
                </a:cubicBezTo>
                <a:cubicBezTo>
                  <a:pt x="2681752" y="1021349"/>
                  <a:pt x="2625799" y="902934"/>
                  <a:pt x="2589233" y="850700"/>
                </a:cubicBezTo>
                <a:cubicBezTo>
                  <a:pt x="2574142" y="829142"/>
                  <a:pt x="2554512" y="810950"/>
                  <a:pt x="2539914" y="789055"/>
                </a:cubicBezTo>
                <a:cubicBezTo>
                  <a:pt x="2519569" y="758539"/>
                  <a:pt x="2469908" y="657409"/>
                  <a:pt x="2441276" y="628778"/>
                </a:cubicBezTo>
                <a:cubicBezTo>
                  <a:pt x="2420319" y="607823"/>
                  <a:pt x="2389449" y="599151"/>
                  <a:pt x="2367298" y="579462"/>
                </a:cubicBezTo>
                <a:cubicBezTo>
                  <a:pt x="2336710" y="552274"/>
                  <a:pt x="2316649" y="499604"/>
                  <a:pt x="2293320" y="468501"/>
                </a:cubicBezTo>
                <a:cubicBezTo>
                  <a:pt x="2266716" y="433031"/>
                  <a:pt x="2153136" y="349097"/>
                  <a:pt x="2145364" y="345211"/>
                </a:cubicBezTo>
                <a:cubicBezTo>
                  <a:pt x="2128924" y="336992"/>
                  <a:pt x="2111806" y="330009"/>
                  <a:pt x="2096045" y="320553"/>
                </a:cubicBezTo>
                <a:cubicBezTo>
                  <a:pt x="2070632" y="305306"/>
                  <a:pt x="2049584" y="282243"/>
                  <a:pt x="2022067" y="271237"/>
                </a:cubicBezTo>
                <a:cubicBezTo>
                  <a:pt x="1995370" y="260559"/>
                  <a:pt x="1937017" y="239198"/>
                  <a:pt x="1911100" y="221921"/>
                </a:cubicBezTo>
                <a:cubicBezTo>
                  <a:pt x="1848270" y="180037"/>
                  <a:pt x="1790890" y="117898"/>
                  <a:pt x="1713825" y="98632"/>
                </a:cubicBezTo>
                <a:cubicBezTo>
                  <a:pt x="1688802" y="92376"/>
                  <a:pt x="1652278" y="84585"/>
                  <a:pt x="1627517" y="73974"/>
                </a:cubicBezTo>
                <a:cubicBezTo>
                  <a:pt x="1610623" y="66734"/>
                  <a:pt x="1594157" y="58435"/>
                  <a:pt x="1578199" y="49316"/>
                </a:cubicBezTo>
                <a:cubicBezTo>
                  <a:pt x="1539089" y="26968"/>
                  <a:pt x="1521050" y="0"/>
                  <a:pt x="1467232" y="0"/>
                </a:cubicBezTo>
                <a:lnTo>
                  <a:pt x="1356264" y="24658"/>
                </a:lnTo>
                <a:close/>
              </a:path>
            </a:pathLst>
          </a:cu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p:cNvSpPr/>
          <p:nvPr/>
        </p:nvSpPr>
        <p:spPr>
          <a:xfrm>
            <a:off x="7114226" y="801385"/>
            <a:ext cx="2046727" cy="2095928"/>
          </a:xfrm>
          <a:custGeom>
            <a:avLst/>
            <a:gdLst>
              <a:gd name="connsiteX0" fmla="*/ 0 w 2046727"/>
              <a:gd name="connsiteY0" fmla="*/ 271237 h 2095928"/>
              <a:gd name="connsiteX1" fmla="*/ 0 w 2046727"/>
              <a:gd name="connsiteY1" fmla="*/ 271237 h 2095928"/>
              <a:gd name="connsiteX2" fmla="*/ 98638 w 2046727"/>
              <a:gd name="connsiteY2" fmla="*/ 172605 h 2095928"/>
              <a:gd name="connsiteX3" fmla="*/ 160286 w 2046727"/>
              <a:gd name="connsiteY3" fmla="*/ 135618 h 2095928"/>
              <a:gd name="connsiteX4" fmla="*/ 197275 w 2046727"/>
              <a:gd name="connsiteY4" fmla="*/ 110960 h 2095928"/>
              <a:gd name="connsiteX5" fmla="*/ 234264 w 2046727"/>
              <a:gd name="connsiteY5" fmla="*/ 98631 h 2095928"/>
              <a:gd name="connsiteX6" fmla="*/ 283583 w 2046727"/>
              <a:gd name="connsiteY6" fmla="*/ 73974 h 2095928"/>
              <a:gd name="connsiteX7" fmla="*/ 406880 w 2046727"/>
              <a:gd name="connsiteY7" fmla="*/ 24658 h 2095928"/>
              <a:gd name="connsiteX8" fmla="*/ 530176 w 2046727"/>
              <a:gd name="connsiteY8" fmla="*/ 0 h 2095928"/>
              <a:gd name="connsiteX9" fmla="*/ 998704 w 2046727"/>
              <a:gd name="connsiteY9" fmla="*/ 12329 h 2095928"/>
              <a:gd name="connsiteX10" fmla="*/ 1085012 w 2046727"/>
              <a:gd name="connsiteY10" fmla="*/ 24658 h 2095928"/>
              <a:gd name="connsiteX11" fmla="*/ 1257628 w 2046727"/>
              <a:gd name="connsiteY11" fmla="*/ 49316 h 2095928"/>
              <a:gd name="connsiteX12" fmla="*/ 1343935 w 2046727"/>
              <a:gd name="connsiteY12" fmla="*/ 61645 h 2095928"/>
              <a:gd name="connsiteX13" fmla="*/ 1454903 w 2046727"/>
              <a:gd name="connsiteY13" fmla="*/ 98631 h 2095928"/>
              <a:gd name="connsiteX14" fmla="*/ 1491892 w 2046727"/>
              <a:gd name="connsiteY14" fmla="*/ 123289 h 2095928"/>
              <a:gd name="connsiteX15" fmla="*/ 1541210 w 2046727"/>
              <a:gd name="connsiteY15" fmla="*/ 135618 h 2095928"/>
              <a:gd name="connsiteX16" fmla="*/ 1615188 w 2046727"/>
              <a:gd name="connsiteY16" fmla="*/ 184934 h 2095928"/>
              <a:gd name="connsiteX17" fmla="*/ 1652178 w 2046727"/>
              <a:gd name="connsiteY17" fmla="*/ 209592 h 2095928"/>
              <a:gd name="connsiteX18" fmla="*/ 1701496 w 2046727"/>
              <a:gd name="connsiteY18" fmla="*/ 234250 h 2095928"/>
              <a:gd name="connsiteX19" fmla="*/ 1726156 w 2046727"/>
              <a:gd name="connsiteY19" fmla="*/ 258908 h 2095928"/>
              <a:gd name="connsiteX20" fmla="*/ 1763145 w 2046727"/>
              <a:gd name="connsiteY20" fmla="*/ 271237 h 2095928"/>
              <a:gd name="connsiteX21" fmla="*/ 1800134 w 2046727"/>
              <a:gd name="connsiteY21" fmla="*/ 295895 h 2095928"/>
              <a:gd name="connsiteX22" fmla="*/ 1824793 w 2046727"/>
              <a:gd name="connsiteY22" fmla="*/ 357540 h 2095928"/>
              <a:gd name="connsiteX23" fmla="*/ 1874112 w 2046727"/>
              <a:gd name="connsiteY23" fmla="*/ 419185 h 2095928"/>
              <a:gd name="connsiteX24" fmla="*/ 1898771 w 2046727"/>
              <a:gd name="connsiteY24" fmla="*/ 493159 h 2095928"/>
              <a:gd name="connsiteX25" fmla="*/ 1935760 w 2046727"/>
              <a:gd name="connsiteY25" fmla="*/ 604120 h 2095928"/>
              <a:gd name="connsiteX26" fmla="*/ 1948090 w 2046727"/>
              <a:gd name="connsiteY26" fmla="*/ 641107 h 2095928"/>
              <a:gd name="connsiteX27" fmla="*/ 1960420 w 2046727"/>
              <a:gd name="connsiteY27" fmla="*/ 702752 h 2095928"/>
              <a:gd name="connsiteX28" fmla="*/ 2009738 w 2046727"/>
              <a:gd name="connsiteY28" fmla="*/ 789055 h 2095928"/>
              <a:gd name="connsiteX29" fmla="*/ 2034398 w 2046727"/>
              <a:gd name="connsiteY29" fmla="*/ 887687 h 2095928"/>
              <a:gd name="connsiteX30" fmla="*/ 2046727 w 2046727"/>
              <a:gd name="connsiteY30" fmla="*/ 937003 h 2095928"/>
              <a:gd name="connsiteX31" fmla="*/ 2034398 w 2046727"/>
              <a:gd name="connsiteY31" fmla="*/ 1294543 h 2095928"/>
              <a:gd name="connsiteX32" fmla="*/ 2009738 w 2046727"/>
              <a:gd name="connsiteY32" fmla="*/ 1430162 h 2095928"/>
              <a:gd name="connsiteX33" fmla="*/ 1997409 w 2046727"/>
              <a:gd name="connsiteY33" fmla="*/ 1467149 h 2095928"/>
              <a:gd name="connsiteX34" fmla="*/ 1972749 w 2046727"/>
              <a:gd name="connsiteY34" fmla="*/ 1553452 h 2095928"/>
              <a:gd name="connsiteX35" fmla="*/ 1911101 w 2046727"/>
              <a:gd name="connsiteY35" fmla="*/ 1664413 h 2095928"/>
              <a:gd name="connsiteX36" fmla="*/ 1837123 w 2046727"/>
              <a:gd name="connsiteY36" fmla="*/ 1763045 h 2095928"/>
              <a:gd name="connsiteX37" fmla="*/ 1787804 w 2046727"/>
              <a:gd name="connsiteY37" fmla="*/ 1800032 h 2095928"/>
              <a:gd name="connsiteX38" fmla="*/ 1726156 w 2046727"/>
              <a:gd name="connsiteY38" fmla="*/ 1837019 h 2095928"/>
              <a:gd name="connsiteX39" fmla="*/ 1689167 w 2046727"/>
              <a:gd name="connsiteY39" fmla="*/ 1874006 h 2095928"/>
              <a:gd name="connsiteX40" fmla="*/ 1652178 w 2046727"/>
              <a:gd name="connsiteY40" fmla="*/ 1886335 h 2095928"/>
              <a:gd name="connsiteX41" fmla="*/ 1615188 w 2046727"/>
              <a:gd name="connsiteY41" fmla="*/ 1910993 h 2095928"/>
              <a:gd name="connsiteX42" fmla="*/ 1578199 w 2046727"/>
              <a:gd name="connsiteY42" fmla="*/ 1923322 h 2095928"/>
              <a:gd name="connsiteX43" fmla="*/ 1541210 w 2046727"/>
              <a:gd name="connsiteY43" fmla="*/ 1947980 h 2095928"/>
              <a:gd name="connsiteX44" fmla="*/ 1467232 w 2046727"/>
              <a:gd name="connsiteY44" fmla="*/ 1972638 h 2095928"/>
              <a:gd name="connsiteX45" fmla="*/ 1405584 w 2046727"/>
              <a:gd name="connsiteY45" fmla="*/ 1997296 h 2095928"/>
              <a:gd name="connsiteX46" fmla="*/ 1368595 w 2046727"/>
              <a:gd name="connsiteY46" fmla="*/ 2021954 h 2095928"/>
              <a:gd name="connsiteX47" fmla="*/ 1319276 w 2046727"/>
              <a:gd name="connsiteY47" fmla="*/ 2034283 h 2095928"/>
              <a:gd name="connsiteX48" fmla="*/ 1208309 w 2046727"/>
              <a:gd name="connsiteY48" fmla="*/ 2071270 h 2095928"/>
              <a:gd name="connsiteX49" fmla="*/ 1171320 w 2046727"/>
              <a:gd name="connsiteY49" fmla="*/ 2083599 h 2095928"/>
              <a:gd name="connsiteX50" fmla="*/ 1085012 w 2046727"/>
              <a:gd name="connsiteY50" fmla="*/ 2095928 h 2095928"/>
              <a:gd name="connsiteX51" fmla="*/ 727451 w 2046727"/>
              <a:gd name="connsiteY51" fmla="*/ 2071270 h 2095928"/>
              <a:gd name="connsiteX52" fmla="*/ 653473 w 2046727"/>
              <a:gd name="connsiteY52" fmla="*/ 2046612 h 2095928"/>
              <a:gd name="connsiteX53" fmla="*/ 616484 w 2046727"/>
              <a:gd name="connsiteY53" fmla="*/ 2034283 h 2095928"/>
              <a:gd name="connsiteX54" fmla="*/ 517847 w 2046727"/>
              <a:gd name="connsiteY54" fmla="*/ 1972638 h 2095928"/>
              <a:gd name="connsiteX55" fmla="*/ 480858 w 2046727"/>
              <a:gd name="connsiteY55" fmla="*/ 1960309 h 2095928"/>
              <a:gd name="connsiteX56" fmla="*/ 406880 w 2046727"/>
              <a:gd name="connsiteY56" fmla="*/ 1910993 h 2095928"/>
              <a:gd name="connsiteX57" fmla="*/ 345231 w 2046727"/>
              <a:gd name="connsiteY57" fmla="*/ 1886335 h 2095928"/>
              <a:gd name="connsiteX58" fmla="*/ 295913 w 2046727"/>
              <a:gd name="connsiteY58" fmla="*/ 1849348 h 2095928"/>
              <a:gd name="connsiteX59" fmla="*/ 184945 w 2046727"/>
              <a:gd name="connsiteY59" fmla="*/ 1763045 h 2095928"/>
              <a:gd name="connsiteX60" fmla="*/ 147956 w 2046727"/>
              <a:gd name="connsiteY60" fmla="*/ 1676742 h 2095928"/>
              <a:gd name="connsiteX61" fmla="*/ 135627 w 2046727"/>
              <a:gd name="connsiteY61" fmla="*/ 1639755 h 2095928"/>
              <a:gd name="connsiteX62" fmla="*/ 98638 w 2046727"/>
              <a:gd name="connsiteY62" fmla="*/ 1553452 h 2095928"/>
              <a:gd name="connsiteX63" fmla="*/ 73978 w 2046727"/>
              <a:gd name="connsiteY63" fmla="*/ 1393175 h 2095928"/>
              <a:gd name="connsiteX64" fmla="*/ 61649 w 2046727"/>
              <a:gd name="connsiteY64" fmla="*/ 1331530 h 2095928"/>
              <a:gd name="connsiteX65" fmla="*/ 36989 w 2046727"/>
              <a:gd name="connsiteY65" fmla="*/ 1060293 h 2095928"/>
              <a:gd name="connsiteX66" fmla="*/ 0 w 2046727"/>
              <a:gd name="connsiteY66" fmla="*/ 271237 h 2095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046727" h="2095928">
                <a:moveTo>
                  <a:pt x="0" y="271237"/>
                </a:moveTo>
                <a:lnTo>
                  <a:pt x="0" y="271237"/>
                </a:lnTo>
                <a:cubicBezTo>
                  <a:pt x="32879" y="238360"/>
                  <a:pt x="63142" y="202638"/>
                  <a:pt x="98638" y="172605"/>
                </a:cubicBezTo>
                <a:cubicBezTo>
                  <a:pt x="116932" y="157126"/>
                  <a:pt x="139964" y="148318"/>
                  <a:pt x="160286" y="135618"/>
                </a:cubicBezTo>
                <a:cubicBezTo>
                  <a:pt x="172852" y="127765"/>
                  <a:pt x="184021" y="117587"/>
                  <a:pt x="197275" y="110960"/>
                </a:cubicBezTo>
                <a:cubicBezTo>
                  <a:pt x="208900" y="105148"/>
                  <a:pt x="222318" y="103750"/>
                  <a:pt x="234264" y="98631"/>
                </a:cubicBezTo>
                <a:cubicBezTo>
                  <a:pt x="251158" y="91391"/>
                  <a:pt x="266689" y="81214"/>
                  <a:pt x="283583" y="73974"/>
                </a:cubicBezTo>
                <a:cubicBezTo>
                  <a:pt x="324269" y="56538"/>
                  <a:pt x="363475" y="33339"/>
                  <a:pt x="406880" y="24658"/>
                </a:cubicBezTo>
                <a:lnTo>
                  <a:pt x="530176" y="0"/>
                </a:lnTo>
                <a:lnTo>
                  <a:pt x="998704" y="12329"/>
                </a:lnTo>
                <a:cubicBezTo>
                  <a:pt x="1027737" y="13619"/>
                  <a:pt x="1056206" y="20817"/>
                  <a:pt x="1085012" y="24658"/>
                </a:cubicBezTo>
                <a:cubicBezTo>
                  <a:pt x="1346952" y="59581"/>
                  <a:pt x="1046475" y="16833"/>
                  <a:pt x="1257628" y="49316"/>
                </a:cubicBezTo>
                <a:cubicBezTo>
                  <a:pt x="1286351" y="53735"/>
                  <a:pt x="1315343" y="56447"/>
                  <a:pt x="1343935" y="61645"/>
                </a:cubicBezTo>
                <a:cubicBezTo>
                  <a:pt x="1380933" y="68372"/>
                  <a:pt x="1421656" y="82009"/>
                  <a:pt x="1454903" y="98631"/>
                </a:cubicBezTo>
                <a:cubicBezTo>
                  <a:pt x="1468157" y="105257"/>
                  <a:pt x="1478272" y="117452"/>
                  <a:pt x="1491892" y="123289"/>
                </a:cubicBezTo>
                <a:cubicBezTo>
                  <a:pt x="1507467" y="129964"/>
                  <a:pt x="1524771" y="131508"/>
                  <a:pt x="1541210" y="135618"/>
                </a:cubicBezTo>
                <a:cubicBezTo>
                  <a:pt x="1611327" y="205731"/>
                  <a:pt x="1543815" y="149250"/>
                  <a:pt x="1615188" y="184934"/>
                </a:cubicBezTo>
                <a:cubicBezTo>
                  <a:pt x="1628442" y="191561"/>
                  <a:pt x="1639312" y="202240"/>
                  <a:pt x="1652178" y="209592"/>
                </a:cubicBezTo>
                <a:cubicBezTo>
                  <a:pt x="1668136" y="218710"/>
                  <a:pt x="1686203" y="224055"/>
                  <a:pt x="1701496" y="234250"/>
                </a:cubicBezTo>
                <a:cubicBezTo>
                  <a:pt x="1711168" y="240698"/>
                  <a:pt x="1716188" y="252928"/>
                  <a:pt x="1726156" y="258908"/>
                </a:cubicBezTo>
                <a:cubicBezTo>
                  <a:pt x="1737301" y="265594"/>
                  <a:pt x="1751520" y="265425"/>
                  <a:pt x="1763145" y="271237"/>
                </a:cubicBezTo>
                <a:cubicBezTo>
                  <a:pt x="1776399" y="277864"/>
                  <a:pt x="1787804" y="287676"/>
                  <a:pt x="1800134" y="295895"/>
                </a:cubicBezTo>
                <a:cubicBezTo>
                  <a:pt x="1808354" y="316443"/>
                  <a:pt x="1813406" y="338563"/>
                  <a:pt x="1824793" y="357540"/>
                </a:cubicBezTo>
                <a:cubicBezTo>
                  <a:pt x="1838333" y="380105"/>
                  <a:pt x="1861510" y="396083"/>
                  <a:pt x="1874112" y="419185"/>
                </a:cubicBezTo>
                <a:cubicBezTo>
                  <a:pt x="1886559" y="442003"/>
                  <a:pt x="1890551" y="468501"/>
                  <a:pt x="1898771" y="493159"/>
                </a:cubicBezTo>
                <a:lnTo>
                  <a:pt x="1935760" y="604120"/>
                </a:lnTo>
                <a:cubicBezTo>
                  <a:pt x="1939870" y="616449"/>
                  <a:pt x="1945541" y="628363"/>
                  <a:pt x="1948090" y="641107"/>
                </a:cubicBezTo>
                <a:cubicBezTo>
                  <a:pt x="1952200" y="661655"/>
                  <a:pt x="1953793" y="682872"/>
                  <a:pt x="1960420" y="702752"/>
                </a:cubicBezTo>
                <a:cubicBezTo>
                  <a:pt x="1970849" y="734037"/>
                  <a:pt x="1991699" y="761998"/>
                  <a:pt x="2009738" y="789055"/>
                </a:cubicBezTo>
                <a:lnTo>
                  <a:pt x="2034398" y="887687"/>
                </a:lnTo>
                <a:lnTo>
                  <a:pt x="2046727" y="937003"/>
                </a:lnTo>
                <a:cubicBezTo>
                  <a:pt x="2042617" y="1056183"/>
                  <a:pt x="2041202" y="1175486"/>
                  <a:pt x="2034398" y="1294543"/>
                </a:cubicBezTo>
                <a:cubicBezTo>
                  <a:pt x="2033584" y="1308793"/>
                  <a:pt x="2014430" y="1411397"/>
                  <a:pt x="2009738" y="1430162"/>
                </a:cubicBezTo>
                <a:cubicBezTo>
                  <a:pt x="2006586" y="1442770"/>
                  <a:pt x="2000979" y="1454653"/>
                  <a:pt x="1997409" y="1467149"/>
                </a:cubicBezTo>
                <a:cubicBezTo>
                  <a:pt x="1988471" y="1498432"/>
                  <a:pt x="1985419" y="1523891"/>
                  <a:pt x="1972749" y="1553452"/>
                </a:cubicBezTo>
                <a:cubicBezTo>
                  <a:pt x="1959543" y="1584264"/>
                  <a:pt x="1928639" y="1639081"/>
                  <a:pt x="1911101" y="1664413"/>
                </a:cubicBezTo>
                <a:cubicBezTo>
                  <a:pt x="1887707" y="1698202"/>
                  <a:pt x="1870002" y="1738387"/>
                  <a:pt x="1837123" y="1763045"/>
                </a:cubicBezTo>
                <a:cubicBezTo>
                  <a:pt x="1820683" y="1775374"/>
                  <a:pt x="1804902" y="1788634"/>
                  <a:pt x="1787804" y="1800032"/>
                </a:cubicBezTo>
                <a:cubicBezTo>
                  <a:pt x="1767864" y="1813324"/>
                  <a:pt x="1745328" y="1822641"/>
                  <a:pt x="1726156" y="1837019"/>
                </a:cubicBezTo>
                <a:cubicBezTo>
                  <a:pt x="1712207" y="1847480"/>
                  <a:pt x="1703675" y="1864334"/>
                  <a:pt x="1689167" y="1874006"/>
                </a:cubicBezTo>
                <a:cubicBezTo>
                  <a:pt x="1678353" y="1881215"/>
                  <a:pt x="1663803" y="1880523"/>
                  <a:pt x="1652178" y="1886335"/>
                </a:cubicBezTo>
                <a:cubicBezTo>
                  <a:pt x="1638924" y="1892962"/>
                  <a:pt x="1628442" y="1904366"/>
                  <a:pt x="1615188" y="1910993"/>
                </a:cubicBezTo>
                <a:cubicBezTo>
                  <a:pt x="1603563" y="1916805"/>
                  <a:pt x="1589824" y="1917510"/>
                  <a:pt x="1578199" y="1923322"/>
                </a:cubicBezTo>
                <a:cubicBezTo>
                  <a:pt x="1564945" y="1929949"/>
                  <a:pt x="1554751" y="1941962"/>
                  <a:pt x="1541210" y="1947980"/>
                </a:cubicBezTo>
                <a:cubicBezTo>
                  <a:pt x="1517457" y="1958536"/>
                  <a:pt x="1491366" y="1962985"/>
                  <a:pt x="1467232" y="1972638"/>
                </a:cubicBezTo>
                <a:cubicBezTo>
                  <a:pt x="1446683" y="1980857"/>
                  <a:pt x="1425380" y="1987399"/>
                  <a:pt x="1405584" y="1997296"/>
                </a:cubicBezTo>
                <a:cubicBezTo>
                  <a:pt x="1392330" y="2003923"/>
                  <a:pt x="1382215" y="2016117"/>
                  <a:pt x="1368595" y="2021954"/>
                </a:cubicBezTo>
                <a:cubicBezTo>
                  <a:pt x="1353019" y="2028629"/>
                  <a:pt x="1335716" y="2030173"/>
                  <a:pt x="1319276" y="2034283"/>
                </a:cubicBezTo>
                <a:cubicBezTo>
                  <a:pt x="1254922" y="2077184"/>
                  <a:pt x="1307978" y="2049123"/>
                  <a:pt x="1208309" y="2071270"/>
                </a:cubicBezTo>
                <a:cubicBezTo>
                  <a:pt x="1195622" y="2074089"/>
                  <a:pt x="1184064" y="2081050"/>
                  <a:pt x="1171320" y="2083599"/>
                </a:cubicBezTo>
                <a:cubicBezTo>
                  <a:pt x="1142823" y="2089298"/>
                  <a:pt x="1113781" y="2091818"/>
                  <a:pt x="1085012" y="2095928"/>
                </a:cubicBezTo>
                <a:cubicBezTo>
                  <a:pt x="1050560" y="2094288"/>
                  <a:pt x="813054" y="2089612"/>
                  <a:pt x="727451" y="2071270"/>
                </a:cubicBezTo>
                <a:cubicBezTo>
                  <a:pt x="702035" y="2065824"/>
                  <a:pt x="678132" y="2054831"/>
                  <a:pt x="653473" y="2046612"/>
                </a:cubicBezTo>
                <a:lnTo>
                  <a:pt x="616484" y="2034283"/>
                </a:lnTo>
                <a:cubicBezTo>
                  <a:pt x="569280" y="1998882"/>
                  <a:pt x="570502" y="1995203"/>
                  <a:pt x="517847" y="1972638"/>
                </a:cubicBezTo>
                <a:cubicBezTo>
                  <a:pt x="505901" y="1967519"/>
                  <a:pt x="492219" y="1966620"/>
                  <a:pt x="480858" y="1960309"/>
                </a:cubicBezTo>
                <a:cubicBezTo>
                  <a:pt x="454951" y="1945917"/>
                  <a:pt x="434397" y="1921999"/>
                  <a:pt x="406880" y="1910993"/>
                </a:cubicBezTo>
                <a:cubicBezTo>
                  <a:pt x="386330" y="1902774"/>
                  <a:pt x="364579" y="1897083"/>
                  <a:pt x="345231" y="1886335"/>
                </a:cubicBezTo>
                <a:cubicBezTo>
                  <a:pt x="327268" y="1876356"/>
                  <a:pt x="312748" y="1861132"/>
                  <a:pt x="295913" y="1849348"/>
                </a:cubicBezTo>
                <a:cubicBezTo>
                  <a:pt x="197592" y="1780527"/>
                  <a:pt x="248676" y="1826773"/>
                  <a:pt x="184945" y="1763045"/>
                </a:cubicBezTo>
                <a:cubicBezTo>
                  <a:pt x="156031" y="1676304"/>
                  <a:pt x="193663" y="1783386"/>
                  <a:pt x="147956" y="1676742"/>
                </a:cubicBezTo>
                <a:cubicBezTo>
                  <a:pt x="142836" y="1664797"/>
                  <a:pt x="140747" y="1651700"/>
                  <a:pt x="135627" y="1639755"/>
                </a:cubicBezTo>
                <a:cubicBezTo>
                  <a:pt x="118226" y="1599155"/>
                  <a:pt x="107536" y="1593493"/>
                  <a:pt x="98638" y="1553452"/>
                </a:cubicBezTo>
                <a:cubicBezTo>
                  <a:pt x="89539" y="1512509"/>
                  <a:pt x="80533" y="1432506"/>
                  <a:pt x="73978" y="1393175"/>
                </a:cubicBezTo>
                <a:cubicBezTo>
                  <a:pt x="70533" y="1372505"/>
                  <a:pt x="64613" y="1352275"/>
                  <a:pt x="61649" y="1331530"/>
                </a:cubicBezTo>
                <a:cubicBezTo>
                  <a:pt x="49483" y="1246374"/>
                  <a:pt x="43416" y="1143840"/>
                  <a:pt x="36989" y="1060293"/>
                </a:cubicBezTo>
                <a:cubicBezTo>
                  <a:pt x="23791" y="373987"/>
                  <a:pt x="6165" y="402746"/>
                  <a:pt x="0" y="271237"/>
                </a:cubicBezTo>
                <a:close/>
              </a:path>
            </a:pathLst>
          </a:cu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370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1250" y="5927428"/>
            <a:ext cx="5492750" cy="369332"/>
          </a:xfrm>
          <a:prstGeom prst="rect">
            <a:avLst/>
          </a:prstGeom>
          <a:noFill/>
        </p:spPr>
        <p:txBody>
          <a:bodyPr wrap="square" rtlCol="0">
            <a:spAutoFit/>
          </a:bodyPr>
          <a:lstStyle/>
          <a:p>
            <a:pPr algn="r"/>
            <a:r>
              <a:rPr lang="en-US" i="1" dirty="0" smtClean="0"/>
              <a:t>EY Sweeney (2014) Digital Australia: State of the Nation</a:t>
            </a:r>
            <a:endParaRPr lang="en-US" i="1" dirty="0"/>
          </a:p>
        </p:txBody>
      </p:sp>
      <p:pic>
        <p:nvPicPr>
          <p:cNvPr id="2" name="Picture 1" descr="Screen Shot 2016-05-09 at 5.31.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385" y="378830"/>
            <a:ext cx="7274511" cy="5228555"/>
          </a:xfrm>
          <a:prstGeom prst="rect">
            <a:avLst/>
          </a:prstGeom>
        </p:spPr>
      </p:pic>
    </p:spTree>
    <p:extLst>
      <p:ext uri="{BB962C8B-B14F-4D97-AF65-F5344CB8AC3E}">
        <p14:creationId xmlns:p14="http://schemas.microsoft.com/office/powerpoint/2010/main" val="23349391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52" name="Picture 8" descr="LTRGreencentrePurplepetalsSmall"/>
          <p:cNvPicPr>
            <a:picLocks noChangeAspect="1" noChangeArrowheads="1"/>
          </p:cNvPicPr>
          <p:nvPr/>
        </p:nvPicPr>
        <p:blipFill>
          <a:blip r:embed="rId3"/>
          <a:srcRect/>
          <a:stretch>
            <a:fillRect/>
          </a:stretch>
        </p:blipFill>
        <p:spPr bwMode="auto">
          <a:xfrm>
            <a:off x="6732588" y="5481638"/>
            <a:ext cx="2174875" cy="1082675"/>
          </a:xfrm>
          <a:prstGeom prst="rect">
            <a:avLst/>
          </a:prstGeom>
          <a:noFill/>
        </p:spPr>
      </p:pic>
      <p:sp>
        <p:nvSpPr>
          <p:cNvPr id="57355" name="Text Box 11"/>
          <p:cNvSpPr txBox="1">
            <a:spLocks noChangeArrowheads="1"/>
          </p:cNvSpPr>
          <p:nvPr/>
        </p:nvSpPr>
        <p:spPr bwMode="auto">
          <a:xfrm>
            <a:off x="755650" y="765175"/>
            <a:ext cx="6624638" cy="2101850"/>
          </a:xfrm>
          <a:prstGeom prst="rect">
            <a:avLst/>
          </a:prstGeom>
          <a:noFill/>
          <a:ln w="9525">
            <a:noFill/>
            <a:miter lim="800000"/>
            <a:headEnd/>
            <a:tailEnd/>
          </a:ln>
          <a:effectLst/>
        </p:spPr>
        <p:txBody>
          <a:bodyPr>
            <a:prstTxWarp prst="textNoShape">
              <a:avLst/>
            </a:prstTxWarp>
            <a:spAutoFit/>
          </a:bodyPr>
          <a:lstStyle/>
          <a:p>
            <a:r>
              <a:rPr lang="en-US" sz="3600" b="1">
                <a:solidFill>
                  <a:srgbClr val="660066"/>
                </a:solidFill>
              </a:rPr>
              <a:t>FACT</a:t>
            </a:r>
          </a:p>
          <a:p>
            <a:endParaRPr lang="en-US" sz="2400"/>
          </a:p>
          <a:p>
            <a:r>
              <a:rPr lang="en-US" sz="2400"/>
              <a:t>There are 46% of Australians who don’t have the literacy skills to meet the most basic demands of everyday life and work. </a:t>
            </a:r>
          </a:p>
        </p:txBody>
      </p:sp>
      <p:sp>
        <p:nvSpPr>
          <p:cNvPr id="57356" name="Text Box 12"/>
          <p:cNvSpPr txBox="1">
            <a:spLocks noChangeArrowheads="1"/>
          </p:cNvSpPr>
          <p:nvPr/>
        </p:nvSpPr>
        <p:spPr bwMode="auto">
          <a:xfrm>
            <a:off x="755650" y="5373688"/>
            <a:ext cx="4681538" cy="36671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i="1">
                <a:solidFill>
                  <a:srgbClr val="660066"/>
                </a:solidFill>
                <a:ea typeface="Arial" charset="0"/>
                <a:cs typeface="Arial" charset="0"/>
              </a:rPr>
              <a:t>►</a:t>
            </a:r>
            <a:r>
              <a:rPr lang="en-US" i="1"/>
              <a:t>Adult Literacy and Life Skills Survey 2006</a:t>
            </a:r>
            <a:endParaRPr lang="en-US"/>
          </a:p>
        </p:txBody>
      </p:sp>
      <p:sp>
        <p:nvSpPr>
          <p:cNvPr id="6" name="Slide Number Placeholder 5"/>
          <p:cNvSpPr>
            <a:spLocks noGrp="1"/>
          </p:cNvSpPr>
          <p:nvPr>
            <p:ph type="sldNum" sz="quarter" idx="12"/>
          </p:nvPr>
        </p:nvSpPr>
        <p:spPr/>
        <p:txBody>
          <a:bodyPr/>
          <a:lstStyle/>
          <a:p>
            <a:fld id="{3D3C8179-B0FB-424C-B14A-F055D092DC67}" type="slidenum">
              <a:rPr lang="en-US" smtClean="0"/>
              <a:pPr/>
              <a:t>8</a:t>
            </a:fld>
            <a:endParaRPr lang="en-US"/>
          </a:p>
        </p:txBody>
      </p:sp>
    </p:spTree>
    <p:extLst>
      <p:ext uri="{BB962C8B-B14F-4D97-AF65-F5344CB8AC3E}">
        <p14:creationId xmlns:p14="http://schemas.microsoft.com/office/powerpoint/2010/main" val="83911076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xmlns:mv="urn:schemas-microsoft-com:mac:vml">
      <mp:transition xmlns:mp="http://schemas.microsoft.com/office/mac/powerpoint/2008/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9" descr="11847352-e-government-concept--modernized-computer-keyboard-with-e-government-keypad.jpg"/>
          <p:cNvPicPr>
            <a:picLocks noChangeAspect="1"/>
          </p:cNvPicPr>
          <p:nvPr/>
        </p:nvPicPr>
        <p:blipFill>
          <a:blip r:embed="rId3"/>
          <a:stretch>
            <a:fillRect/>
          </a:stretch>
        </p:blipFill>
        <p:spPr>
          <a:xfrm>
            <a:off x="0" y="185961"/>
            <a:ext cx="9144000" cy="6103620"/>
          </a:xfrm>
          <a:prstGeom prst="rect">
            <a:avLst/>
          </a:prstGeom>
        </p:spPr>
      </p:pic>
    </p:spTree>
    <p:extLst>
      <p:ext uri="{BB962C8B-B14F-4D97-AF65-F5344CB8AC3E}">
        <p14:creationId xmlns:p14="http://schemas.microsoft.com/office/powerpoint/2010/main" val="26672737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1714</TotalTime>
  <Words>2081</Words>
  <Application>Microsoft Office PowerPoint</Application>
  <PresentationFormat>On-screen Show (4:3)</PresentationFormat>
  <Paragraphs>151</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Leung</dc:creator>
  <cp:lastModifiedBy>Rachel Thomas</cp:lastModifiedBy>
  <cp:revision>331</cp:revision>
  <cp:lastPrinted>2016-05-12T02:53:27Z</cp:lastPrinted>
  <dcterms:created xsi:type="dcterms:W3CDTF">2016-09-12T02:07:12Z</dcterms:created>
  <dcterms:modified xsi:type="dcterms:W3CDTF">2016-09-12T06:30:35Z</dcterms:modified>
</cp:coreProperties>
</file>