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4" r:id="rId5"/>
    <p:sldId id="277" r:id="rId6"/>
    <p:sldId id="269" r:id="rId7"/>
    <p:sldId id="275" r:id="rId8"/>
    <p:sldId id="271" r:id="rId9"/>
    <p:sldId id="278" r:id="rId10"/>
    <p:sldId id="273" r:id="rId11"/>
    <p:sldId id="266" r:id="rId12"/>
    <p:sldId id="274" r:id="rId13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D1660A-AC2E-46F5-B25D-18AD0F234656}">
          <p14:sldIdLst/>
        </p14:section>
        <p14:section name="Untitled Section" id="{50E7E5C9-CB30-4BE4-9245-DBAE51EC41CA}">
          <p14:sldIdLst>
            <p14:sldId id="264"/>
            <p14:sldId id="277"/>
            <p14:sldId id="269"/>
            <p14:sldId id="275"/>
            <p14:sldId id="271"/>
            <p14:sldId id="278"/>
            <p14:sldId id="273"/>
            <p14:sldId id="26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D14"/>
    <a:srgbClr val="FF6600"/>
    <a:srgbClr val="0066FF"/>
    <a:srgbClr val="00CC00"/>
    <a:srgbClr val="C06F0C"/>
    <a:srgbClr val="CC00FF"/>
    <a:srgbClr val="33CC33"/>
    <a:srgbClr val="FFFF00"/>
    <a:srgbClr val="00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7139" autoAdjust="0"/>
  </p:normalViewPr>
  <p:slideViewPr>
    <p:cSldViewPr>
      <p:cViewPr varScale="1">
        <p:scale>
          <a:sx n="86" d="100"/>
          <a:sy n="86" d="100"/>
        </p:scale>
        <p:origin x="17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3633"/>
          </a:xfrm>
          <a:prstGeom prst="rect">
            <a:avLst/>
          </a:prstGeom>
        </p:spPr>
        <p:txBody>
          <a:bodyPr vert="horz" lIns="90265" tIns="45132" rIns="90265" bIns="4513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265" tIns="45132" rIns="90265" bIns="45132" rtlCol="0"/>
          <a:lstStyle>
            <a:lvl1pPr algn="r">
              <a:defRPr sz="1200"/>
            </a:lvl1pPr>
          </a:lstStyle>
          <a:p>
            <a:fld id="{5522ED4F-A9FD-4553-92DC-1C8708970166}" type="datetimeFigureOut">
              <a:rPr lang="en-AU" smtClean="0"/>
              <a:t>9/09/2016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889938" cy="493633"/>
          </a:xfrm>
          <a:prstGeom prst="rect">
            <a:avLst/>
          </a:prstGeom>
        </p:spPr>
        <p:txBody>
          <a:bodyPr vert="horz" lIns="90265" tIns="45132" rIns="90265" bIns="45132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0265" tIns="45132" rIns="90265" bIns="45132" rtlCol="0" anchor="b"/>
          <a:lstStyle>
            <a:lvl1pPr algn="r">
              <a:defRPr sz="1200"/>
            </a:lvl1pPr>
          </a:lstStyle>
          <a:p>
            <a:fld id="{DB5A84BA-1C0B-4046-8AB7-C7ECD434E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994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90137" cy="494629"/>
          </a:xfrm>
          <a:prstGeom prst="rect">
            <a:avLst/>
          </a:prstGeom>
        </p:spPr>
        <p:txBody>
          <a:bodyPr vert="horz" lIns="87255" tIns="43627" rIns="87255" bIns="43627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462" y="2"/>
            <a:ext cx="2890137" cy="494629"/>
          </a:xfrm>
          <a:prstGeom prst="rect">
            <a:avLst/>
          </a:prstGeom>
        </p:spPr>
        <p:txBody>
          <a:bodyPr vert="horz" lIns="87255" tIns="43627" rIns="87255" bIns="43627" rtlCol="0"/>
          <a:lstStyle>
            <a:lvl1pPr algn="r">
              <a:defRPr sz="1200"/>
            </a:lvl1pPr>
          </a:lstStyle>
          <a:p>
            <a:fld id="{FBC515BB-8E55-464A-AA42-45362A232B2F}" type="datetimeFigureOut">
              <a:rPr lang="en-AU" smtClean="0"/>
              <a:t>9/09/2016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255" tIns="43627" rIns="87255" bIns="43627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612" y="4751805"/>
            <a:ext cx="5335867" cy="3886586"/>
          </a:xfrm>
          <a:prstGeom prst="rect">
            <a:avLst/>
          </a:prstGeom>
        </p:spPr>
        <p:txBody>
          <a:bodyPr vert="horz" lIns="87255" tIns="43627" rIns="87255" bIns="436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036"/>
            <a:ext cx="2890137" cy="494629"/>
          </a:xfrm>
          <a:prstGeom prst="rect">
            <a:avLst/>
          </a:prstGeom>
        </p:spPr>
        <p:txBody>
          <a:bodyPr vert="horz" lIns="87255" tIns="43627" rIns="87255" bIns="43627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462" y="9378036"/>
            <a:ext cx="2890137" cy="494629"/>
          </a:xfrm>
          <a:prstGeom prst="rect">
            <a:avLst/>
          </a:prstGeom>
        </p:spPr>
        <p:txBody>
          <a:bodyPr vert="horz" lIns="87255" tIns="43627" rIns="87255" bIns="43627" rtlCol="0" anchor="b"/>
          <a:lstStyle>
            <a:lvl1pPr algn="r">
              <a:defRPr sz="1200"/>
            </a:lvl1pPr>
          </a:lstStyle>
          <a:p>
            <a:fld id="{2CB8C296-155B-4454-AC2E-9EAB9FDAEB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55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296-155B-4454-AC2E-9EAB9FDAEBD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255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296-155B-4454-AC2E-9EAB9FDAEBD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80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296-155B-4454-AC2E-9EAB9FDAEBD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724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296-155B-4454-AC2E-9EAB9FDAEBD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27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296-155B-4454-AC2E-9EAB9FDAEBD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678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296-155B-4454-AC2E-9EAB9FDAEBD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1042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296-155B-4454-AC2E-9EAB9FDAEBD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7652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296-155B-4454-AC2E-9EAB9FDAEBD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952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296-155B-4454-AC2E-9EAB9FDAEBD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08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A1A-17F2-4398-B6BD-C366DC578DF6}" type="datetimeFigureOut">
              <a:rPr lang="en-AU" smtClean="0"/>
              <a:t>9/09/2016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D2B-06D0-4D14-B44E-95FD24EE3A7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A1A-17F2-4398-B6BD-C366DC578DF6}" type="datetimeFigureOut">
              <a:rPr lang="en-AU" smtClean="0"/>
              <a:t>9/09/2016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D2B-06D0-4D14-B44E-95FD24EE3A7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A1A-17F2-4398-B6BD-C366DC578DF6}" type="datetimeFigureOut">
              <a:rPr lang="en-AU" smtClean="0"/>
              <a:t>9/09/2016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D2B-06D0-4D14-B44E-95FD24EE3A7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A1A-17F2-4398-B6BD-C366DC578DF6}" type="datetimeFigureOut">
              <a:rPr lang="en-AU" smtClean="0"/>
              <a:t>9/09/2016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D2B-06D0-4D14-B44E-95FD24EE3A7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A1A-17F2-4398-B6BD-C366DC578DF6}" type="datetimeFigureOut">
              <a:rPr lang="en-AU" smtClean="0"/>
              <a:t>9/09/2016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D2B-06D0-4D14-B44E-95FD24EE3A7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A1A-17F2-4398-B6BD-C366DC578DF6}" type="datetimeFigureOut">
              <a:rPr lang="en-AU" smtClean="0"/>
              <a:t>9/09/2016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D2B-06D0-4D14-B44E-95FD24EE3A7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A1A-17F2-4398-B6BD-C366DC578DF6}" type="datetimeFigureOut">
              <a:rPr lang="en-AU" smtClean="0"/>
              <a:t>9/09/2016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D2B-06D0-4D14-B44E-95FD24EE3A7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A1A-17F2-4398-B6BD-C366DC578DF6}" type="datetimeFigureOut">
              <a:rPr lang="en-AU" smtClean="0"/>
              <a:t>9/09/2016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D2B-06D0-4D14-B44E-95FD24EE3A7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A1A-17F2-4398-B6BD-C366DC578DF6}" type="datetimeFigureOut">
              <a:rPr lang="en-AU" smtClean="0"/>
              <a:t>9/09/2016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D2B-06D0-4D14-B44E-95FD24EE3A7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A1A-17F2-4398-B6BD-C366DC578DF6}" type="datetimeFigureOut">
              <a:rPr lang="en-AU" smtClean="0"/>
              <a:t>9/09/2016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876D2B-06D0-4D14-B44E-95FD24EE3A7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A1A-17F2-4398-B6BD-C366DC578DF6}" type="datetimeFigureOut">
              <a:rPr lang="en-AU" smtClean="0"/>
              <a:t>9/09/2016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6D2B-06D0-4D14-B44E-95FD24EE3A7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A9E2A1A-17F2-4398-B6BD-C366DC578DF6}" type="datetimeFigureOut">
              <a:rPr lang="en-AU" smtClean="0"/>
              <a:t>9/09/2016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3876D2B-06D0-4D14-B44E-95FD24EE3A71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8" y="6093296"/>
            <a:ext cx="3260452" cy="556384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ve="http://schemas.openxmlformats.org/markup-compatibility/2006" xmlns:lc="http://schemas.openxmlformats.org/drawingml/2006/lockedCanvas"/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 new strategy for the TIO</a:t>
            </a:r>
            <a:endParaRPr lang="en-AU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Judi Jones, Ombudsman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7008" y="935723"/>
            <a:ext cx="6552728" cy="4914546"/>
          </a:xfrm>
        </p:spPr>
      </p:pic>
    </p:spTree>
    <p:extLst>
      <p:ext uri="{BB962C8B-B14F-4D97-AF65-F5344CB8AC3E}">
        <p14:creationId xmlns:p14="http://schemas.microsoft.com/office/powerpoint/2010/main" val="23204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407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“first principles thinking”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31912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“low hanging fruit”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32849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“blue skies thinkin</a:t>
            </a:r>
            <a:r>
              <a:rPr lang="en-AU" dirty="0"/>
              <a:t>g</a:t>
            </a:r>
            <a:r>
              <a:rPr lang="en-AU" dirty="0" smtClean="0"/>
              <a:t>”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3384376" cy="50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0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shopify.com/s/files/1/0883/8412/products/lady_caps_OB_gn_large.jpeg?v=14611523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3367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437112"/>
            <a:ext cx="2420888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137" y="1700808"/>
            <a:ext cx="7520940" cy="3744416"/>
          </a:xfrm>
        </p:spPr>
        <p:txBody>
          <a:bodyPr>
            <a:normAutofit/>
          </a:bodyPr>
          <a:lstStyle/>
          <a:p>
            <a:pPr marL="0" lvl="0" indent="0"/>
            <a:r>
              <a:rPr lang="en-AU" sz="2400" dirty="0" smtClean="0">
                <a:cs typeface="Arial" panose="020B0604020202020204" pitchFamily="34" charset="0"/>
              </a:rPr>
              <a:t>Sustainable and resilient organisation and infrastructure</a:t>
            </a:r>
            <a:endParaRPr lang="en-AU" sz="2400" dirty="0">
              <a:cs typeface="Arial" panose="020B0604020202020204" pitchFamily="34" charset="0"/>
            </a:endParaRPr>
          </a:p>
          <a:p>
            <a:pPr marL="0" lvl="0" indent="0"/>
            <a:r>
              <a:rPr lang="en-AU" sz="2400" dirty="0" smtClean="0">
                <a:cs typeface="Arial" panose="020B0604020202020204" pitchFamily="34" charset="0"/>
              </a:rPr>
              <a:t>Independent </a:t>
            </a:r>
            <a:r>
              <a:rPr lang="en-AU" sz="2400" dirty="0">
                <a:cs typeface="Arial" panose="020B0604020202020204" pitchFamily="34" charset="0"/>
              </a:rPr>
              <a:t>dispute resolution service that is efficient and effective, but doesn’t compromise our integrity</a:t>
            </a:r>
          </a:p>
          <a:p>
            <a:pPr marL="0" lvl="0" indent="0"/>
            <a:r>
              <a:rPr lang="en-AU" sz="2400" dirty="0" smtClean="0">
                <a:cs typeface="Arial" panose="020B0604020202020204" pitchFamily="34" charset="0"/>
              </a:rPr>
              <a:t>Collaborate and </a:t>
            </a:r>
            <a:r>
              <a:rPr lang="en-AU" sz="2400" dirty="0">
                <a:cs typeface="Arial" panose="020B0604020202020204" pitchFamily="34" charset="0"/>
              </a:rPr>
              <a:t>share knowledge with members and other </a:t>
            </a:r>
            <a:r>
              <a:rPr lang="en-AU" sz="2400" dirty="0" smtClean="0">
                <a:cs typeface="Arial" panose="020B0604020202020204" pitchFamily="34" charset="0"/>
              </a:rPr>
              <a:t>stakeholders – reducing complaints </a:t>
            </a:r>
            <a:r>
              <a:rPr lang="en-AU" sz="2400" dirty="0">
                <a:cs typeface="Arial" panose="020B0604020202020204" pitchFamily="34" charset="0"/>
              </a:rPr>
              <a:t>and </a:t>
            </a:r>
            <a:r>
              <a:rPr lang="en-AU" sz="2400" dirty="0" smtClean="0">
                <a:cs typeface="Arial" panose="020B0604020202020204" pitchFamily="34" charset="0"/>
              </a:rPr>
              <a:t>improving telco services</a:t>
            </a:r>
            <a:endParaRPr lang="en-AU" sz="2400" dirty="0">
              <a:cs typeface="Arial" panose="020B0604020202020204" pitchFamily="34" charset="0"/>
            </a:endParaRPr>
          </a:p>
          <a:p>
            <a:pPr marL="0" lvl="0" indent="0"/>
            <a:r>
              <a:rPr lang="en-AU" sz="2400" dirty="0" smtClean="0">
                <a:cs typeface="Arial" panose="020B0604020202020204" pitchFamily="34" charset="0"/>
              </a:rPr>
              <a:t>Be </a:t>
            </a:r>
            <a:r>
              <a:rPr lang="en-AU" sz="2400" dirty="0">
                <a:cs typeface="Arial" panose="020B0604020202020204" pitchFamily="34" charset="0"/>
              </a:rPr>
              <a:t>known, </a:t>
            </a:r>
            <a:r>
              <a:rPr lang="en-AU" sz="2400" dirty="0" smtClean="0">
                <a:cs typeface="Arial" panose="020B0604020202020204" pitchFamily="34" charset="0"/>
              </a:rPr>
              <a:t>respected, </a:t>
            </a:r>
            <a:r>
              <a:rPr lang="en-AU" sz="2400" dirty="0">
                <a:cs typeface="Arial" panose="020B0604020202020204" pitchFamily="34" charset="0"/>
              </a:rPr>
              <a:t>and </a:t>
            </a:r>
            <a:r>
              <a:rPr lang="en-AU" sz="2400" dirty="0" smtClean="0">
                <a:cs typeface="Arial" panose="020B0604020202020204" pitchFamily="34" charset="0"/>
              </a:rPr>
              <a:t>accessible</a:t>
            </a:r>
            <a:endParaRPr lang="en-AU" sz="2400" dirty="0"/>
          </a:p>
          <a:p>
            <a:pPr marL="0" indent="0"/>
            <a:endParaRPr lang="en-A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26231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520940" cy="4203805"/>
          </a:xfrm>
        </p:spPr>
        <p:txBody>
          <a:bodyPr>
            <a:normAutofit/>
          </a:bodyPr>
          <a:lstStyle/>
          <a:p>
            <a:pPr algn="ctr"/>
            <a:endParaRPr lang="en-A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800" i="1" dirty="0" smtClean="0">
                <a:cs typeface="Arial" panose="020B0604020202020204" pitchFamily="34" charset="0"/>
              </a:rPr>
              <a:t>He </a:t>
            </a:r>
            <a:r>
              <a:rPr lang="en-AU" sz="2800" i="1" dirty="0" err="1" smtClean="0">
                <a:cs typeface="Arial" panose="020B0604020202020204" pitchFamily="34" charset="0"/>
              </a:rPr>
              <a:t>tangata</a:t>
            </a:r>
            <a:r>
              <a:rPr lang="en-AU" sz="2800" i="1" dirty="0" smtClean="0">
                <a:cs typeface="Arial" panose="020B0604020202020204" pitchFamily="34" charset="0"/>
              </a:rPr>
              <a:t>, he </a:t>
            </a:r>
            <a:r>
              <a:rPr lang="en-AU" sz="2800" i="1" dirty="0" err="1" smtClean="0">
                <a:cs typeface="Arial" panose="020B0604020202020204" pitchFamily="34" charset="0"/>
              </a:rPr>
              <a:t>tangata</a:t>
            </a:r>
            <a:r>
              <a:rPr lang="en-AU" sz="2800" i="1" dirty="0" smtClean="0">
                <a:cs typeface="Arial" panose="020B0604020202020204" pitchFamily="34" charset="0"/>
              </a:rPr>
              <a:t>, he </a:t>
            </a:r>
            <a:r>
              <a:rPr lang="en-AU" sz="2800" i="1" dirty="0" err="1" smtClean="0">
                <a:cs typeface="Arial" panose="020B0604020202020204" pitchFamily="34" charset="0"/>
              </a:rPr>
              <a:t>tangata</a:t>
            </a:r>
            <a:endParaRPr lang="en-AU" sz="2800" i="1" dirty="0" smtClean="0">
              <a:cs typeface="Arial" panose="020B0604020202020204" pitchFamily="34" charset="0"/>
            </a:endParaRPr>
          </a:p>
          <a:p>
            <a:pPr indent="0"/>
            <a:endParaRPr lang="en-AU" sz="2600" dirty="0" smtClean="0">
              <a:cs typeface="Arial" panose="020B0604020202020204" pitchFamily="34" charset="0"/>
            </a:endParaRPr>
          </a:p>
          <a:p>
            <a:pPr indent="0"/>
            <a:r>
              <a:rPr lang="en-AU" sz="2000" dirty="0" smtClean="0">
                <a:cs typeface="Arial" panose="020B0604020202020204" pitchFamily="34" charset="0"/>
              </a:rPr>
              <a:t>If you were to ask me, ‘What is the most important thing in the world?’</a:t>
            </a:r>
          </a:p>
          <a:p>
            <a:pPr indent="0"/>
            <a:r>
              <a:rPr lang="en-AU" sz="2000" dirty="0" smtClean="0">
                <a:cs typeface="Arial" panose="020B0604020202020204" pitchFamily="34" charset="0"/>
              </a:rPr>
              <a:t>I would reply ‘It is people, it is people, it is people’</a:t>
            </a:r>
          </a:p>
          <a:p>
            <a:pPr indent="0" algn="r"/>
            <a:r>
              <a:rPr lang="en-AU" sz="2000" dirty="0" smtClean="0">
                <a:cs typeface="Arial" panose="020B0604020202020204" pitchFamily="34" charset="0"/>
              </a:rPr>
              <a:t>	</a:t>
            </a:r>
            <a:r>
              <a:rPr lang="en-AU" sz="1800" dirty="0" smtClean="0">
                <a:cs typeface="Arial" panose="020B0604020202020204" pitchFamily="34" charset="0"/>
              </a:rPr>
              <a:t>Māori proverb</a:t>
            </a:r>
            <a:endParaRPr lang="en-A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7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8" y="6093296"/>
            <a:ext cx="3260452" cy="556384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ve="http://schemas.openxmlformats.org/markup-compatibility/2006" xmlns:lc="http://schemas.openxmlformats.org/drawingml/2006/lockedCanvas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38"/>
            <a:ext cx="9144000" cy="49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1"/>
            <a:ext cx="3749640" cy="6669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8034" y="4869160"/>
            <a:ext cx="3513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Welcome to the TIO</a:t>
            </a:r>
            <a:endParaRPr lang="en-A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03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8" y="6093296"/>
            <a:ext cx="3260452" cy="556384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ve="http://schemas.openxmlformats.org/markup-compatibility/2006" xmlns:lc="http://schemas.openxmlformats.org/drawingml/2006/lockedCanvas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38"/>
            <a:ext cx="9144000" cy="49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883E72DFE2174B936C226A46FC682A" ma:contentTypeVersion="1" ma:contentTypeDescription="Create a new document." ma:contentTypeScope="" ma:versionID="8f2dbe1d8a26bc8536e389e4676508d7">
  <xsd:schema xmlns:xsd="http://www.w3.org/2001/XMLSchema" xmlns:xs="http://www.w3.org/2001/XMLSchema" xmlns:p="http://schemas.microsoft.com/office/2006/metadata/properties" xmlns:ns2="97ecee1d-14a9-437e-83f6-ead2638c85e9" targetNamespace="http://schemas.microsoft.com/office/2006/metadata/properties" ma:root="true" ma:fieldsID="5b559b9c8986128937e951002deb4ed0" ns2:_="">
    <xsd:import namespace="97ecee1d-14a9-437e-83f6-ead2638c85e9"/>
    <xsd:element name="properties">
      <xsd:complexType>
        <xsd:sequence>
          <xsd:element name="documentManagement">
            <xsd:complexType>
              <xsd:all>
                <xsd:element ref="ns2:Type_x0020_of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cee1d-14a9-437e-83f6-ead2638c85e9" elementFormDefault="qualified">
    <xsd:import namespace="http://schemas.microsoft.com/office/2006/documentManagement/types"/>
    <xsd:import namespace="http://schemas.microsoft.com/office/infopath/2007/PartnerControls"/>
    <xsd:element name="Type_x0020_of_x0020_Document" ma:index="8" nillable="true" ma:displayName="Type of Document" ma:format="Dropdown" ma:internalName="Type_x0020_of_x0020_Document">
      <xsd:simpleType>
        <xsd:restriction base="dms:Choice">
          <xsd:enumeration value="File Notes"/>
          <xsd:enumeration value="Letters"/>
          <xsd:enumeration value="Working Docs"/>
          <xsd:enumeration value="Correspondence"/>
          <xsd:enumeration value="Inter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97ecee1d-14a9-437e-83f6-ead2638c85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DB2544-5BDE-4C93-8B8D-0644054A86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ecee1d-14a9-437e-83f6-ead2638c85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2381A5-CF39-42D0-A040-8CAF7275E05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97ecee1d-14a9-437e-83f6-ead2638c85e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C9120B-1958-42E7-9D95-8225DDBDAA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5288</TotalTime>
  <Words>124</Words>
  <Application>Microsoft Office PowerPoint</Application>
  <PresentationFormat>On-screen Show (4:3)</PresentationFormat>
  <Paragraphs>25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A new strategy for the TIO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Pircher</dc:creator>
  <cp:lastModifiedBy>James McDonald</cp:lastModifiedBy>
  <cp:revision>81</cp:revision>
  <cp:lastPrinted>2016-09-07T08:22:25Z</cp:lastPrinted>
  <dcterms:created xsi:type="dcterms:W3CDTF">2016-07-18T23:06:42Z</dcterms:created>
  <dcterms:modified xsi:type="dcterms:W3CDTF">2016-09-09T06:16:29Z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0x01010011883E72DFE2174B936C226A46FC682A</vt:lpwstr>
  </property>
  <property fmtid="{D5CDD505-2E9C-101B-9397-08002B2CF9AE}" pid="3" name="Type Of Document">
    <vt:lpwstr>Working Docs</vt:lpwstr>
  </property>
</Properties>
</file>